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1"/>
  </p:handoutMasterIdLst>
  <p:sldIdLst>
    <p:sldId id="256" r:id="rId2"/>
    <p:sldId id="259" r:id="rId3"/>
    <p:sldId id="257"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2" r:id="rId26"/>
    <p:sldId id="283" r:id="rId27"/>
    <p:sldId id="284" r:id="rId28"/>
    <p:sldId id="285" r:id="rId29"/>
    <p:sldId id="287" r:id="rId30"/>
  </p:sldIdLst>
  <p:sldSz cx="9144000" cy="6858000" type="screen4x3"/>
  <p:notesSz cx="6858000" cy="9144000"/>
  <p:custShowLst>
    <p:custShow name="Custom Show 1" id="0">
      <p:sldLst>
        <p:sld r:id="rId22"/>
      </p:sldLst>
    </p:custShow>
  </p:custShowLst>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251">
          <p15:clr>
            <a:srgbClr val="A4A3A4"/>
          </p15:clr>
        </p15:guide>
        <p15:guide id="2"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9250A35-396C-4419-92D6-F14C8C7EA5E9}" type="slidenum">
              <a:rPr lang="en-GB"/>
              <a:pPr>
                <a:defRPr/>
              </a:pPr>
              <a:t>‹#›</a:t>
            </a:fld>
            <a:endParaRPr lang="en-GB"/>
          </a:p>
        </p:txBody>
      </p:sp>
    </p:spTree>
    <p:extLst>
      <p:ext uri="{BB962C8B-B14F-4D97-AF65-F5344CB8AC3E}">
        <p14:creationId xmlns:p14="http://schemas.microsoft.com/office/powerpoint/2010/main" val="850426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26150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610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016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624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735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3810000"/>
          </a:xfrm>
        </p:spPr>
        <p:txBody>
          <a:bodyPr/>
          <a:lstStyle/>
          <a:p>
            <a:pPr lvl="0"/>
            <a:r>
              <a:rPr lang="en-US" noProof="0" smtClean="0"/>
              <a:t>Click icon to add table</a:t>
            </a:r>
            <a:endParaRPr lang="en-GB" noProof="0" smtClean="0"/>
          </a:p>
        </p:txBody>
      </p:sp>
    </p:spTree>
    <p:extLst>
      <p:ext uri="{BB962C8B-B14F-4D97-AF65-F5344CB8AC3E}">
        <p14:creationId xmlns:p14="http://schemas.microsoft.com/office/powerpoint/2010/main" val="339023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77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5101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195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184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8231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88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7118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05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ingleStatus-BG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27050"/>
            <a:ext cx="91440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685800" y="19812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1" fontAlgn="base" hangingPunct="1">
        <a:spcBef>
          <a:spcPct val="0"/>
        </a:spcBef>
        <a:spcAft>
          <a:spcPct val="0"/>
        </a:spcAft>
        <a:defRPr sz="3600" b="1" kern="1200">
          <a:solidFill>
            <a:srgbClr val="333399"/>
          </a:solidFill>
          <a:latin typeface="+mj-lt"/>
          <a:ea typeface="+mj-ea"/>
          <a:cs typeface="+mj-cs"/>
        </a:defRPr>
      </a:lvl1pPr>
      <a:lvl2pPr algn="l" rtl="0" eaLnBrk="1" fontAlgn="base" hangingPunct="1">
        <a:spcBef>
          <a:spcPct val="0"/>
        </a:spcBef>
        <a:spcAft>
          <a:spcPct val="0"/>
        </a:spcAft>
        <a:defRPr sz="3600" b="1">
          <a:solidFill>
            <a:srgbClr val="333399"/>
          </a:solidFill>
          <a:latin typeface="Arial" panose="020B0604020202020204" pitchFamily="34" charset="0"/>
        </a:defRPr>
      </a:lvl2pPr>
      <a:lvl3pPr algn="l" rtl="0" eaLnBrk="1" fontAlgn="base" hangingPunct="1">
        <a:spcBef>
          <a:spcPct val="0"/>
        </a:spcBef>
        <a:spcAft>
          <a:spcPct val="0"/>
        </a:spcAft>
        <a:defRPr sz="3600" b="1">
          <a:solidFill>
            <a:srgbClr val="333399"/>
          </a:solidFill>
          <a:latin typeface="Arial" panose="020B0604020202020204" pitchFamily="34" charset="0"/>
        </a:defRPr>
      </a:lvl3pPr>
      <a:lvl4pPr algn="l" rtl="0" eaLnBrk="1" fontAlgn="base" hangingPunct="1">
        <a:spcBef>
          <a:spcPct val="0"/>
        </a:spcBef>
        <a:spcAft>
          <a:spcPct val="0"/>
        </a:spcAft>
        <a:defRPr sz="3600" b="1">
          <a:solidFill>
            <a:srgbClr val="333399"/>
          </a:solidFill>
          <a:latin typeface="Arial" panose="020B0604020202020204" pitchFamily="34" charset="0"/>
        </a:defRPr>
      </a:lvl4pPr>
      <a:lvl5pPr algn="l" rtl="0" eaLnBrk="1" fontAlgn="base" hangingPunct="1">
        <a:spcBef>
          <a:spcPct val="0"/>
        </a:spcBef>
        <a:spcAft>
          <a:spcPct val="0"/>
        </a:spcAft>
        <a:defRPr sz="3600" b="1">
          <a:solidFill>
            <a:srgbClr val="333399"/>
          </a:solidFill>
          <a:latin typeface="Arial" panose="020B0604020202020204" pitchFamily="34" charset="0"/>
        </a:defRPr>
      </a:lvl5pPr>
      <a:lvl6pPr marL="457200" algn="l" rtl="0" eaLnBrk="1" fontAlgn="base" hangingPunct="1">
        <a:spcBef>
          <a:spcPct val="0"/>
        </a:spcBef>
        <a:spcAft>
          <a:spcPct val="0"/>
        </a:spcAft>
        <a:defRPr sz="3600" b="1">
          <a:solidFill>
            <a:srgbClr val="333399"/>
          </a:solidFill>
          <a:latin typeface="Arial" panose="020B0604020202020204" pitchFamily="34" charset="0"/>
        </a:defRPr>
      </a:lvl6pPr>
      <a:lvl7pPr marL="914400" algn="l" rtl="0" eaLnBrk="1" fontAlgn="base" hangingPunct="1">
        <a:spcBef>
          <a:spcPct val="0"/>
        </a:spcBef>
        <a:spcAft>
          <a:spcPct val="0"/>
        </a:spcAft>
        <a:defRPr sz="3600" b="1">
          <a:solidFill>
            <a:srgbClr val="333399"/>
          </a:solidFill>
          <a:latin typeface="Arial" panose="020B0604020202020204" pitchFamily="34" charset="0"/>
        </a:defRPr>
      </a:lvl7pPr>
      <a:lvl8pPr marL="1371600" algn="l" rtl="0" eaLnBrk="1" fontAlgn="base" hangingPunct="1">
        <a:spcBef>
          <a:spcPct val="0"/>
        </a:spcBef>
        <a:spcAft>
          <a:spcPct val="0"/>
        </a:spcAft>
        <a:defRPr sz="3600" b="1">
          <a:solidFill>
            <a:srgbClr val="333399"/>
          </a:solidFill>
          <a:latin typeface="Arial" panose="020B0604020202020204" pitchFamily="34" charset="0"/>
        </a:defRPr>
      </a:lvl8pPr>
      <a:lvl9pPr marL="1828800" algn="l" rtl="0" eaLnBrk="1" fontAlgn="base" hangingPunct="1">
        <a:spcBef>
          <a:spcPct val="0"/>
        </a:spcBef>
        <a:spcAft>
          <a:spcPct val="0"/>
        </a:spcAft>
        <a:defRPr sz="3600" b="1">
          <a:solidFill>
            <a:srgbClr val="333399"/>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333399"/>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33399"/>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33399"/>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33399"/>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3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en-GB" sz="3600" smtClean="0"/>
              <a:t>Aberdeenshire Local Development Plan 2016</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r>
              <a:rPr lang="en-GB" sz="3200" dirty="0" smtClean="0"/>
              <a:t>Heat Network Policy</a:t>
            </a:r>
            <a:endParaRPr lang="en-GB"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12291" name="Rectangle 3"/>
          <p:cNvSpPr>
            <a:spLocks noGrp="1" noChangeArrowheads="1"/>
          </p:cNvSpPr>
          <p:nvPr>
            <p:ph type="body" idx="1"/>
          </p:nvPr>
        </p:nvSpPr>
        <p:spPr>
          <a:xfrm>
            <a:off x="-9525" y="1143000"/>
            <a:ext cx="9015413" cy="5454650"/>
          </a:xfrm>
        </p:spPr>
        <p:txBody>
          <a:bodyPr/>
          <a:lstStyle/>
          <a:p>
            <a:pPr eaLnBrk="1" hangingPunct="1"/>
            <a:endParaRPr lang="en-US" sz="1600" smtClean="0"/>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l="5511" t="5568" r="7864" b="4228"/>
          <a:stretch>
            <a:fillRect/>
          </a:stretch>
        </p:blipFill>
        <p:spPr bwMode="auto">
          <a:xfrm>
            <a:off x="26988" y="161925"/>
            <a:ext cx="9094787"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13315" name="Rectangle 3"/>
          <p:cNvSpPr>
            <a:spLocks noGrp="1" noChangeArrowheads="1"/>
          </p:cNvSpPr>
          <p:nvPr>
            <p:ph type="body" idx="1"/>
          </p:nvPr>
        </p:nvSpPr>
        <p:spPr>
          <a:xfrm>
            <a:off x="-9525" y="1143000"/>
            <a:ext cx="9015413" cy="5454650"/>
          </a:xfrm>
        </p:spPr>
        <p:txBody>
          <a:bodyPr/>
          <a:lstStyle/>
          <a:p>
            <a:pPr eaLnBrk="1" hangingPunct="1"/>
            <a:r>
              <a:rPr lang="en-GB" sz="2000" smtClean="0"/>
              <a:t>Scottish Planning Policy (SPP), published June 2014</a:t>
            </a:r>
          </a:p>
          <a:p>
            <a:pPr eaLnBrk="1" hangingPunct="1"/>
            <a:endParaRPr lang="en-GB" sz="2000" smtClean="0"/>
          </a:p>
          <a:p>
            <a:pPr eaLnBrk="1" hangingPunct="1"/>
            <a:r>
              <a:rPr lang="en-GB" sz="2000" smtClean="0"/>
              <a:t>SPP planning vision for Scotland:</a:t>
            </a:r>
          </a:p>
          <a:p>
            <a:pPr eaLnBrk="1" hangingPunct="1"/>
            <a:endParaRPr lang="en-GB" sz="2000" smtClean="0"/>
          </a:p>
          <a:p>
            <a:pPr eaLnBrk="1" hangingPunct="1"/>
            <a:r>
              <a:rPr lang="en-GB" sz="2000" smtClean="0"/>
              <a:t>“</a:t>
            </a:r>
            <a:r>
              <a:rPr lang="en-GB" sz="2000" i="1" smtClean="0"/>
              <a:t>We live in a Scotland with a growing, low carbon economy with progressively narrowing disparities in well-being and opportunity. It is growth that can be achieved whilst reducing emissions and which respects the quality of environment, place and life which makes our country so special. It is growth which increases solidarity – reducing inequalities between our regions. We live in sustainable, well-designed places and homes which meet our needs. We enjoy excellent transport and digital connections, internally and with the rest of the world</a:t>
            </a:r>
            <a:r>
              <a:rPr lang="en-GB" sz="2000" smtClean="0"/>
              <a:t>.”</a:t>
            </a:r>
          </a:p>
          <a:p>
            <a:pPr eaLnBrk="1" hangingPunct="1"/>
            <a:endParaRPr lang="en-GB" sz="1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14339" name="Rectangle 3"/>
          <p:cNvSpPr>
            <a:spLocks noGrp="1" noChangeArrowheads="1"/>
          </p:cNvSpPr>
          <p:nvPr>
            <p:ph type="body" idx="1"/>
          </p:nvPr>
        </p:nvSpPr>
        <p:spPr>
          <a:xfrm>
            <a:off x="-9525" y="1143000"/>
            <a:ext cx="9015413" cy="5454650"/>
          </a:xfrm>
        </p:spPr>
        <p:txBody>
          <a:bodyPr/>
          <a:lstStyle/>
          <a:p>
            <a:pPr eaLnBrk="1" hangingPunct="1"/>
            <a:r>
              <a:rPr lang="en-GB" sz="2000" smtClean="0"/>
              <a:t>Scottish Planning Policy</a:t>
            </a:r>
          </a:p>
          <a:p>
            <a:pPr eaLnBrk="1" hangingPunct="1"/>
            <a:endParaRPr lang="en-GB" sz="2000" smtClean="0"/>
          </a:p>
          <a:p>
            <a:pPr eaLnBrk="1" hangingPunct="1"/>
            <a:r>
              <a:rPr lang="en-GB" sz="2000" smtClean="0"/>
              <a:t>SPP planning vision for Scotland:</a:t>
            </a:r>
          </a:p>
          <a:p>
            <a:pPr eaLnBrk="1" hangingPunct="1"/>
            <a:endParaRPr lang="en-GB" sz="2000" smtClean="0"/>
          </a:p>
          <a:p>
            <a:pPr eaLnBrk="1" hangingPunct="1"/>
            <a:r>
              <a:rPr lang="en-GB" sz="2000" smtClean="0"/>
              <a:t>“</a:t>
            </a:r>
            <a:r>
              <a:rPr lang="en-GB" sz="2000" i="1" smtClean="0"/>
              <a:t>We live in a Scotland with a growing, </a:t>
            </a:r>
            <a:r>
              <a:rPr lang="en-GB" sz="2000" i="1" smtClean="0">
                <a:solidFill>
                  <a:srgbClr val="FF0000"/>
                </a:solidFill>
              </a:rPr>
              <a:t>low carbon economy </a:t>
            </a:r>
            <a:r>
              <a:rPr lang="en-GB" sz="2000" i="1" smtClean="0"/>
              <a:t>with progressively narrowing disparities in well-being and opportunity. It is growth that can be achieved whilst </a:t>
            </a:r>
            <a:r>
              <a:rPr lang="en-GB" sz="2000" i="1" smtClean="0">
                <a:solidFill>
                  <a:srgbClr val="FF0000"/>
                </a:solidFill>
              </a:rPr>
              <a:t>reducing emissions and which respects the quality of environment</a:t>
            </a:r>
            <a:r>
              <a:rPr lang="en-GB" sz="2000" i="1" smtClean="0"/>
              <a:t>, place and life which makes our country so special. It is growth which increases solidarity – </a:t>
            </a:r>
            <a:r>
              <a:rPr lang="en-GB" sz="2000" i="1" smtClean="0">
                <a:solidFill>
                  <a:srgbClr val="FF0000"/>
                </a:solidFill>
              </a:rPr>
              <a:t>reducing inequalities </a:t>
            </a:r>
            <a:r>
              <a:rPr lang="en-GB" sz="2000" i="1" smtClean="0"/>
              <a:t>between our regions. We live in </a:t>
            </a:r>
            <a:r>
              <a:rPr lang="en-GB" sz="2000" i="1" smtClean="0">
                <a:solidFill>
                  <a:srgbClr val="FF0000"/>
                </a:solidFill>
              </a:rPr>
              <a:t>sustainable, well-designed places and homes which meet our needs</a:t>
            </a:r>
            <a:r>
              <a:rPr lang="en-GB" sz="2000" i="1" smtClean="0"/>
              <a:t>. We enjoy excellent transport and digital connections, internally and with the rest of the world</a:t>
            </a:r>
            <a:r>
              <a:rPr lang="en-GB" sz="2000" smtClean="0"/>
              <a:t>.”</a:t>
            </a:r>
          </a:p>
          <a:p>
            <a:pPr eaLnBrk="1" hangingPunct="1"/>
            <a:endParaRPr lang="en-GB"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4099" name="Rectangle 3"/>
          <p:cNvSpPr>
            <a:spLocks noGrp="1" noChangeArrowheads="1"/>
          </p:cNvSpPr>
          <p:nvPr>
            <p:ph type="body" idx="1"/>
          </p:nvPr>
        </p:nvSpPr>
        <p:spPr>
          <a:xfrm>
            <a:off x="-9525" y="1143000"/>
            <a:ext cx="9015413" cy="5454650"/>
          </a:xfrm>
        </p:spPr>
        <p:txBody>
          <a:bodyPr/>
          <a:lstStyle/>
          <a:p>
            <a:pPr marL="0" indent="0">
              <a:buFontTx/>
              <a:buNone/>
              <a:defRPr/>
            </a:pPr>
            <a:r>
              <a:rPr lang="en-GB" sz="1400" b="1" dirty="0" smtClean="0"/>
              <a:t>158</a:t>
            </a:r>
            <a:r>
              <a:rPr lang="en-GB" sz="1400" b="1" dirty="0"/>
              <a:t>.</a:t>
            </a:r>
            <a:r>
              <a:rPr lang="en-GB" sz="1400" dirty="0"/>
              <a:t> Local development plans should use heat mapping to identify the potential for co-locating developments with a high heat demand with sources of heat supply. Heat supply sources include harvestable woodlands, sawmills producing biomass, biogas production sites and developments producing unused excess heat, as well as geothermal systems, heat recoverable from mine waters, aquifers, other bodies of water and heat storage systems. Heat demand sites for particular consideration include high density developments, communities off the gas grid, fuel poor areas and anchor developments such as hospitals, schools, leisure centres and heat intensive industry. </a:t>
            </a:r>
          </a:p>
          <a:p>
            <a:pPr marL="0" indent="0">
              <a:buFontTx/>
              <a:buNone/>
              <a:defRPr/>
            </a:pPr>
            <a:endParaRPr lang="en-GB" sz="1400" dirty="0"/>
          </a:p>
          <a:p>
            <a:pPr marL="0" indent="0">
              <a:buFontTx/>
              <a:buNone/>
              <a:defRPr/>
            </a:pPr>
            <a:r>
              <a:rPr lang="en-GB" sz="1400" b="1" dirty="0"/>
              <a:t>159.</a:t>
            </a:r>
            <a:r>
              <a:rPr lang="en-GB" sz="1400" dirty="0"/>
              <a:t> Local development plans should support the development of heat networks in as many locations as possible, even where they are initially reliant on carbon-based fuels if there is potential to convert them to run on renewable or low carbon sources of heat in the future. Local development plans should identify where heat networks, heat storage and energy centres exist or would be appropriate and include policies to support their implementation. </a:t>
            </a:r>
            <a:r>
              <a:rPr lang="en-GB" sz="1400" dirty="0" smtClean="0"/>
              <a:t>Policies </a:t>
            </a:r>
            <a:r>
              <a:rPr lang="en-GB" sz="1400" dirty="0"/>
              <a:t>should support safeguarding of </a:t>
            </a:r>
            <a:r>
              <a:rPr lang="en-GB" sz="1400" dirty="0" err="1"/>
              <a:t>piperuns</a:t>
            </a:r>
            <a:r>
              <a:rPr lang="en-GB" sz="1400" dirty="0"/>
              <a:t> within developments for later connection and pipework to the curtilage of development. Policies should also give consideration to the provision of energy centres within new development. Where a district network exists, or is planned, or in areas identified as appropriate for district heating, policies may include a requirement for new development to include infrastructure for connection, providing the option to use heat from the network. </a:t>
            </a:r>
          </a:p>
          <a:p>
            <a:pPr marL="0" indent="0">
              <a:buFontTx/>
              <a:buNone/>
              <a:defRPr/>
            </a:pPr>
            <a:endParaRPr lang="en-GB" sz="1400" dirty="0"/>
          </a:p>
          <a:p>
            <a:pPr marL="0" indent="0">
              <a:buFontTx/>
              <a:buNone/>
              <a:defRPr/>
            </a:pPr>
            <a:r>
              <a:rPr lang="en-GB" sz="1400" b="1" dirty="0"/>
              <a:t>160.</a:t>
            </a:r>
            <a:r>
              <a:rPr lang="en-GB" sz="1400" dirty="0"/>
              <a:t> Where heat networks are not viable, </a:t>
            </a:r>
            <a:r>
              <a:rPr lang="en-GB" sz="1400" dirty="0" err="1"/>
              <a:t>microgeneration</a:t>
            </a:r>
            <a:r>
              <a:rPr lang="en-GB" sz="1400" dirty="0"/>
              <a:t> and heat recovery technologies associated with individual properties should be encouraged.</a:t>
            </a:r>
          </a:p>
          <a:p>
            <a:pPr eaLnBrk="1" hangingPunct="1">
              <a:defRPr/>
            </a:pPr>
            <a:endParaRPr lang="en-GB"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4099" name="Rectangle 3"/>
          <p:cNvSpPr>
            <a:spLocks noGrp="1" noChangeArrowheads="1"/>
          </p:cNvSpPr>
          <p:nvPr>
            <p:ph type="body" idx="1"/>
          </p:nvPr>
        </p:nvSpPr>
        <p:spPr>
          <a:xfrm>
            <a:off x="-9525" y="1143000"/>
            <a:ext cx="9015413" cy="5454650"/>
          </a:xfrm>
        </p:spPr>
        <p:txBody>
          <a:bodyPr/>
          <a:lstStyle/>
          <a:p>
            <a:pPr marL="0" indent="0">
              <a:buFontTx/>
              <a:buNone/>
              <a:defRPr/>
            </a:pPr>
            <a:r>
              <a:rPr lang="en-GB" sz="1400" b="1" dirty="0" smtClean="0"/>
              <a:t>158</a:t>
            </a:r>
            <a:r>
              <a:rPr lang="en-GB" sz="1400" b="1" dirty="0">
                <a:solidFill>
                  <a:srgbClr val="FF0000"/>
                </a:solidFill>
              </a:rPr>
              <a:t>.</a:t>
            </a:r>
            <a:r>
              <a:rPr lang="en-GB" sz="1400" dirty="0">
                <a:solidFill>
                  <a:srgbClr val="FF0000"/>
                </a:solidFill>
              </a:rPr>
              <a:t> Local development plans should use heat mapping to identify the potential for co-locating developments with a high heat demand with sources of heat supply. </a:t>
            </a:r>
            <a:r>
              <a:rPr lang="en-GB" sz="1400" dirty="0"/>
              <a:t>Heat supply sources include harvestable woodlands, sawmills producing biomass, biogas production sites and developments producing unused excess heat, as well as geothermal systems, heat recoverable from mine waters, aquifers, other bodies of water and heat storage systems. Heat demand sites for particular consideration include high density developments, communities off the gas grid, fuel poor areas and anchor developments such as hospitals, schools, leisure centres and heat intensive industry. </a:t>
            </a:r>
          </a:p>
          <a:p>
            <a:pPr marL="0" indent="0">
              <a:buFontTx/>
              <a:buNone/>
              <a:defRPr/>
            </a:pPr>
            <a:endParaRPr lang="en-GB" sz="1400" dirty="0"/>
          </a:p>
          <a:p>
            <a:pPr marL="0" indent="0">
              <a:buFontTx/>
              <a:buNone/>
              <a:defRPr/>
            </a:pPr>
            <a:r>
              <a:rPr lang="en-GB" sz="1400" b="1" dirty="0"/>
              <a:t>159.</a:t>
            </a:r>
            <a:r>
              <a:rPr lang="en-GB" sz="1400" dirty="0"/>
              <a:t> </a:t>
            </a:r>
            <a:r>
              <a:rPr lang="en-GB" sz="1400" dirty="0">
                <a:solidFill>
                  <a:srgbClr val="00B050"/>
                </a:solidFill>
              </a:rPr>
              <a:t>Local development plans should support the development of heat networks in as many locations as possible, even where they are initially reliant on carbon-based fuels if there is potential to convert them to run on renewable or low carbon sources of heat in the future</a:t>
            </a:r>
            <a:r>
              <a:rPr lang="en-GB" sz="1400" dirty="0">
                <a:solidFill>
                  <a:srgbClr val="FF0000"/>
                </a:solidFill>
              </a:rPr>
              <a:t>. Local development plans should identify where heat networks, heat storage and energy centres exist or would be appropriate and include policies to support their implementation.</a:t>
            </a:r>
            <a:r>
              <a:rPr lang="en-GB" sz="1400" dirty="0"/>
              <a:t> </a:t>
            </a:r>
            <a:r>
              <a:rPr lang="en-GB" sz="1400" dirty="0" smtClean="0">
                <a:solidFill>
                  <a:srgbClr val="00B050"/>
                </a:solidFill>
              </a:rPr>
              <a:t>Policies </a:t>
            </a:r>
            <a:r>
              <a:rPr lang="en-GB" sz="1400" dirty="0">
                <a:solidFill>
                  <a:srgbClr val="00B050"/>
                </a:solidFill>
              </a:rPr>
              <a:t>should support safeguarding of </a:t>
            </a:r>
            <a:r>
              <a:rPr lang="en-GB" sz="1400" dirty="0" err="1">
                <a:solidFill>
                  <a:srgbClr val="00B050"/>
                </a:solidFill>
              </a:rPr>
              <a:t>piperuns</a:t>
            </a:r>
            <a:r>
              <a:rPr lang="en-GB" sz="1400" dirty="0">
                <a:solidFill>
                  <a:srgbClr val="00B050"/>
                </a:solidFill>
              </a:rPr>
              <a:t> within developments for later connection and pipework to the curtilage of development</a:t>
            </a:r>
            <a:r>
              <a:rPr lang="en-GB" sz="1400" dirty="0">
                <a:solidFill>
                  <a:srgbClr val="FF0000"/>
                </a:solidFill>
              </a:rPr>
              <a:t>. Policies should also give consideration to the provision of energy centres within new development. </a:t>
            </a:r>
            <a:r>
              <a:rPr lang="en-GB" sz="1400" dirty="0"/>
              <a:t>Where a district network exists, or is planned, or in areas identified as appropriate for district heating, </a:t>
            </a:r>
            <a:r>
              <a:rPr lang="en-GB" sz="1400" dirty="0">
                <a:solidFill>
                  <a:srgbClr val="00B050"/>
                </a:solidFill>
              </a:rPr>
              <a:t>policies may include a requirement for new development to include infrastructure for connection, providing the option to use heat from the network. </a:t>
            </a:r>
          </a:p>
          <a:p>
            <a:pPr marL="0" indent="0">
              <a:buFontTx/>
              <a:buNone/>
              <a:defRPr/>
            </a:pPr>
            <a:endParaRPr lang="en-GB" sz="1400" dirty="0"/>
          </a:p>
          <a:p>
            <a:pPr marL="0" indent="0">
              <a:buFontTx/>
              <a:buNone/>
              <a:defRPr/>
            </a:pPr>
            <a:r>
              <a:rPr lang="en-GB" sz="1400" b="1" dirty="0"/>
              <a:t>160.</a:t>
            </a:r>
            <a:r>
              <a:rPr lang="en-GB" sz="1400" dirty="0"/>
              <a:t> </a:t>
            </a:r>
            <a:r>
              <a:rPr lang="en-GB" sz="1400" dirty="0">
                <a:solidFill>
                  <a:srgbClr val="FF0000"/>
                </a:solidFill>
              </a:rPr>
              <a:t>Where heat networks are not viable, </a:t>
            </a:r>
            <a:r>
              <a:rPr lang="en-GB" sz="1400" dirty="0" err="1">
                <a:solidFill>
                  <a:srgbClr val="FF0000"/>
                </a:solidFill>
              </a:rPr>
              <a:t>microgeneration</a:t>
            </a:r>
            <a:r>
              <a:rPr lang="en-GB" sz="1400" dirty="0">
                <a:solidFill>
                  <a:srgbClr val="FF0000"/>
                </a:solidFill>
              </a:rPr>
              <a:t> and heat recovery technologies associated with individual properties should be encouraged.</a:t>
            </a:r>
          </a:p>
          <a:p>
            <a:pPr eaLnBrk="1" hangingPunct="1">
              <a:defRPr/>
            </a:pP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17411" name="Rectangle 3"/>
          <p:cNvSpPr>
            <a:spLocks noGrp="1" noChangeArrowheads="1"/>
          </p:cNvSpPr>
          <p:nvPr>
            <p:ph type="body" idx="1"/>
          </p:nvPr>
        </p:nvSpPr>
        <p:spPr>
          <a:xfrm>
            <a:off x="-9525" y="1143000"/>
            <a:ext cx="9015413" cy="5454650"/>
          </a:xfrm>
        </p:spPr>
        <p:txBody>
          <a:bodyPr/>
          <a:lstStyle/>
          <a:p>
            <a:pPr>
              <a:buFontTx/>
              <a:buAutoNum type="arabicPeriod"/>
            </a:pPr>
            <a:r>
              <a:rPr lang="en-GB" sz="1400" smtClean="0">
                <a:solidFill>
                  <a:srgbClr val="FF0000"/>
                </a:solidFill>
              </a:rPr>
              <a:t>Local development plans should use heat mapping to identify the potential for co-locating developments with a high heat demand with sources of heat supply. </a:t>
            </a:r>
          </a:p>
          <a:p>
            <a:pPr>
              <a:buFontTx/>
              <a:buAutoNum type="arabicPeriod"/>
            </a:pPr>
            <a:endParaRPr lang="en-GB" sz="1400" smtClean="0">
              <a:solidFill>
                <a:srgbClr val="FF0000"/>
              </a:solidFill>
            </a:endParaRPr>
          </a:p>
          <a:p>
            <a:pPr>
              <a:buFontTx/>
              <a:buAutoNum type="arabicPeriod"/>
            </a:pPr>
            <a:r>
              <a:rPr lang="en-GB" sz="1400" smtClean="0">
                <a:solidFill>
                  <a:srgbClr val="00B050"/>
                </a:solidFill>
              </a:rPr>
              <a:t>Local development plans should support the development of heat networks in as many locations as possible, even where they are initially reliant on carbon-based fuels if there is potential to convert them to run on renewable or low carbon sources of heat in the future</a:t>
            </a:r>
            <a:r>
              <a:rPr lang="en-GB" sz="1400" smtClean="0">
                <a:solidFill>
                  <a:srgbClr val="FF0000"/>
                </a:solidFill>
              </a:rPr>
              <a:t>. </a:t>
            </a:r>
          </a:p>
          <a:p>
            <a:pPr>
              <a:buFontTx/>
              <a:buAutoNum type="arabicPeriod"/>
            </a:pPr>
            <a:endParaRPr lang="en-GB" sz="1400" smtClean="0">
              <a:solidFill>
                <a:srgbClr val="FF0000"/>
              </a:solidFill>
            </a:endParaRPr>
          </a:p>
          <a:p>
            <a:pPr>
              <a:buFontTx/>
              <a:buAutoNum type="arabicPeriod"/>
            </a:pPr>
            <a:r>
              <a:rPr lang="en-GB" sz="1400" smtClean="0">
                <a:solidFill>
                  <a:srgbClr val="FF0000"/>
                </a:solidFill>
              </a:rPr>
              <a:t>Local development plans should identify where heat networks, heat storage and energy centres exist or would be appropriate and include policies to support their implementation.</a:t>
            </a:r>
            <a:r>
              <a:rPr lang="en-GB" sz="1400" smtClean="0"/>
              <a:t> </a:t>
            </a:r>
          </a:p>
          <a:p>
            <a:pPr>
              <a:buFontTx/>
              <a:buAutoNum type="arabicPeriod"/>
            </a:pPr>
            <a:endParaRPr lang="en-GB" sz="1400" smtClean="0"/>
          </a:p>
          <a:p>
            <a:pPr>
              <a:buFontTx/>
              <a:buAutoNum type="arabicPeriod"/>
            </a:pPr>
            <a:r>
              <a:rPr lang="en-GB" sz="1400" smtClean="0">
                <a:solidFill>
                  <a:srgbClr val="00B050"/>
                </a:solidFill>
              </a:rPr>
              <a:t>Policies should support safeguarding of piperuns within developments for later connection and pipework to the curtilage of development</a:t>
            </a:r>
            <a:r>
              <a:rPr lang="en-GB" sz="1400" smtClean="0">
                <a:solidFill>
                  <a:srgbClr val="FF0000"/>
                </a:solidFill>
              </a:rPr>
              <a:t>. </a:t>
            </a:r>
          </a:p>
          <a:p>
            <a:pPr>
              <a:buFontTx/>
              <a:buAutoNum type="arabicPeriod"/>
            </a:pPr>
            <a:endParaRPr lang="en-GB" sz="1400" smtClean="0">
              <a:solidFill>
                <a:srgbClr val="FF0000"/>
              </a:solidFill>
            </a:endParaRPr>
          </a:p>
          <a:p>
            <a:pPr>
              <a:buFontTx/>
              <a:buAutoNum type="arabicPeriod"/>
            </a:pPr>
            <a:r>
              <a:rPr lang="en-GB" sz="1400" smtClean="0">
                <a:solidFill>
                  <a:srgbClr val="FF0000"/>
                </a:solidFill>
              </a:rPr>
              <a:t>Policies should also give consideration to the provision of energy centres within new development. </a:t>
            </a:r>
          </a:p>
          <a:p>
            <a:pPr>
              <a:buFontTx/>
              <a:buAutoNum type="arabicPeriod"/>
            </a:pPr>
            <a:endParaRPr lang="en-GB" sz="1400" smtClean="0">
              <a:solidFill>
                <a:srgbClr val="FF0000"/>
              </a:solidFill>
            </a:endParaRPr>
          </a:p>
          <a:p>
            <a:pPr>
              <a:buFontTx/>
              <a:buAutoNum type="arabicPeriod"/>
            </a:pPr>
            <a:r>
              <a:rPr lang="en-GB" sz="1400" smtClean="0">
                <a:solidFill>
                  <a:srgbClr val="00B050"/>
                </a:solidFill>
              </a:rPr>
              <a:t>Policies may include a requirement for new development to include infrastructure for connection, providing the option to use heat from the network. </a:t>
            </a:r>
          </a:p>
          <a:p>
            <a:pPr>
              <a:buFontTx/>
              <a:buAutoNum type="arabicPeriod"/>
            </a:pPr>
            <a:endParaRPr lang="en-GB" sz="1400" smtClean="0">
              <a:solidFill>
                <a:srgbClr val="00B050"/>
              </a:solidFill>
            </a:endParaRPr>
          </a:p>
          <a:p>
            <a:pPr>
              <a:buFontTx/>
              <a:buAutoNum type="arabicPeriod"/>
            </a:pPr>
            <a:r>
              <a:rPr lang="en-GB" sz="1400" smtClean="0">
                <a:solidFill>
                  <a:srgbClr val="FF0000"/>
                </a:solidFill>
              </a:rPr>
              <a:t>Where heat networks are not viable, microgeneration and heat recovery technologies associated with individual properties should be encouraged.</a:t>
            </a:r>
          </a:p>
          <a:p>
            <a:pPr eaLnBrk="1" hangingPunct="1"/>
            <a:endParaRPr lang="en-GB"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l="864" t="650" r="577" b="676"/>
          <a:stretch>
            <a:fillRect/>
          </a:stretch>
        </p:blipFill>
        <p:spPr bwMode="auto">
          <a:xfrm>
            <a:off x="1315276" y="126930"/>
            <a:ext cx="6813740" cy="561860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4099" name="Rectangle 3"/>
          <p:cNvSpPr>
            <a:spLocks noGrp="1" noChangeArrowheads="1"/>
          </p:cNvSpPr>
          <p:nvPr>
            <p:ph type="body" idx="1"/>
          </p:nvPr>
        </p:nvSpPr>
        <p:spPr>
          <a:xfrm>
            <a:off x="-9525" y="1143000"/>
            <a:ext cx="9015413" cy="5454650"/>
          </a:xfrm>
        </p:spPr>
        <p:txBody>
          <a:bodyPr/>
          <a:lstStyle/>
          <a:p>
            <a:r>
              <a:rPr lang="en-GB" sz="2000" smtClean="0"/>
              <a:t>SPP envisions a fourfold role that planning authorities must fulfil:</a:t>
            </a:r>
          </a:p>
          <a:p>
            <a:endParaRPr lang="en-GB" sz="2000" smtClean="0"/>
          </a:p>
          <a:p>
            <a:pPr>
              <a:buFontTx/>
              <a:buAutoNum type="arabicPeriod"/>
            </a:pPr>
            <a:r>
              <a:rPr lang="en-GB" sz="2000" smtClean="0"/>
              <a:t>The planning authority must map heat, focussing on demand, supply, fuel poverty and existing heat networks. </a:t>
            </a:r>
          </a:p>
          <a:p>
            <a:pPr>
              <a:buFontTx/>
              <a:buAutoNum type="arabicPeriod"/>
            </a:pPr>
            <a:endParaRPr lang="en-GB" sz="2000" smtClean="0"/>
          </a:p>
          <a:p>
            <a:pPr>
              <a:buFontTx/>
              <a:buAutoNum type="arabicPeriod"/>
            </a:pPr>
            <a:r>
              <a:rPr lang="en-GB" sz="2000" smtClean="0"/>
              <a:t>The planning authority must support the development of new and existing heat networks, by encouraging their inclusion within new developments through policy, and by safeguarding the required pipework infrastructures. </a:t>
            </a:r>
          </a:p>
          <a:p>
            <a:pPr>
              <a:buFontTx/>
              <a:buAutoNum type="arabicPeriod"/>
            </a:pPr>
            <a:endParaRPr lang="en-GB" sz="2000" smtClean="0"/>
          </a:p>
          <a:p>
            <a:pPr>
              <a:buFontTx/>
              <a:buAutoNum type="arabicPeriod"/>
            </a:pPr>
            <a:r>
              <a:rPr lang="en-GB" sz="2000" smtClean="0"/>
              <a:t>The planning authority must be supportive of alternatives where heat networks are not appropriate.</a:t>
            </a:r>
          </a:p>
          <a:p>
            <a:pPr>
              <a:buFontTx/>
              <a:buAutoNum type="arabicPeriod"/>
            </a:pPr>
            <a:endParaRPr lang="en-GB" sz="2000" smtClean="0"/>
          </a:p>
          <a:p>
            <a:pPr>
              <a:buFontTx/>
              <a:buAutoNum type="arabicPeriod"/>
            </a:pPr>
            <a:r>
              <a:rPr lang="en-GB" sz="2000" smtClean="0"/>
              <a:t>These policies are envisioned within the wider policy area of “low carbon”, climate change and energy efficiency. </a:t>
            </a:r>
          </a:p>
          <a:p>
            <a:pPr eaLnBrk="1" hangingPunct="1"/>
            <a:endParaRPr lang="en-GB"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20483" name="Rectangle 3"/>
          <p:cNvSpPr>
            <a:spLocks noGrp="1" noChangeArrowheads="1"/>
          </p:cNvSpPr>
          <p:nvPr>
            <p:ph type="body" idx="1"/>
          </p:nvPr>
        </p:nvSpPr>
        <p:spPr>
          <a:xfrm>
            <a:off x="-9525" y="1143000"/>
            <a:ext cx="9015413" cy="5454650"/>
          </a:xfrm>
        </p:spPr>
        <p:txBody>
          <a:bodyPr/>
          <a:lstStyle/>
          <a:p>
            <a:r>
              <a:rPr lang="en-GB" sz="2000" smtClean="0"/>
              <a:t>Aberdeenshire also sits within the Aberdeen City and Shire Strategic Development Plan (SDP) area.</a:t>
            </a:r>
          </a:p>
          <a:p>
            <a:endParaRPr lang="en-GB" sz="2000" smtClean="0"/>
          </a:p>
          <a:p>
            <a:r>
              <a:rPr lang="en-GB" sz="2000" smtClean="0"/>
              <a:t>Published March 2014 so predates Scottish Planning Policy</a:t>
            </a:r>
          </a:p>
          <a:p>
            <a:endParaRPr lang="en-GB" sz="2000" smtClean="0"/>
          </a:p>
          <a:p>
            <a:r>
              <a:rPr lang="en-GB" sz="2000" smtClean="0"/>
              <a:t>No specific policies on heat networks. </a:t>
            </a:r>
          </a:p>
          <a:p>
            <a:endParaRPr lang="en-GB" sz="2000" smtClean="0"/>
          </a:p>
          <a:p>
            <a:r>
              <a:rPr lang="en-GB" sz="2000" smtClean="0"/>
              <a:t>However, issues is considered more generally within issues of energy efficiency, masterplanning and energy supply.</a:t>
            </a:r>
          </a:p>
          <a:p>
            <a:endParaRPr lang="en-GB"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21507" name="Rectangle 3"/>
          <p:cNvSpPr>
            <a:spLocks noGrp="1" noChangeArrowheads="1"/>
          </p:cNvSpPr>
          <p:nvPr>
            <p:ph type="body" idx="1"/>
          </p:nvPr>
        </p:nvSpPr>
        <p:spPr>
          <a:xfrm>
            <a:off x="-9525" y="1143000"/>
            <a:ext cx="9015413" cy="5454650"/>
          </a:xfrm>
        </p:spPr>
        <p:txBody>
          <a:bodyPr/>
          <a:lstStyle/>
          <a:p>
            <a:r>
              <a:rPr lang="en-GB" sz="2000" smtClean="0"/>
              <a:t>Aberdeenshire also sits within the Aberdeen City and Shire Strategic Development Plan</a:t>
            </a:r>
          </a:p>
          <a:p>
            <a:endParaRPr lang="en-GB" sz="1400" smtClean="0"/>
          </a:p>
          <a:p>
            <a:r>
              <a:rPr lang="en-GB" sz="1600" smtClean="0"/>
              <a:t>“</a:t>
            </a:r>
            <a:r>
              <a:rPr lang="en-GB" sz="1600" i="1" smtClean="0"/>
              <a:t>All new developments must be designed and built to use resources more efficiently and be located in places where they have as little an effect on the environment as possible… developers will need to examine the scope for including combined heat and power schemes when preparing larger development proposals</a:t>
            </a:r>
            <a:r>
              <a:rPr lang="en-GB" sz="1600" smtClean="0"/>
              <a:t>.”</a:t>
            </a:r>
          </a:p>
          <a:p>
            <a:endParaRPr lang="en-GB" sz="1600" smtClean="0"/>
          </a:p>
          <a:p>
            <a:r>
              <a:rPr lang="en-GB" sz="1600" smtClean="0"/>
              <a:t>“</a:t>
            </a:r>
            <a:r>
              <a:rPr lang="en-GB" sz="1600" i="1" smtClean="0"/>
              <a:t>We also need to tackle the supply of energy during the plan period. This will involve increasing the supply of heat and power from renewable sources and reducing emissions of climate-change gases from existing power stations… there is considerable potential in … energy from waste... biomass, as well as ground, water and air source heat pumps. A more balanced mix of renewable energy sources will be needed if we are to meet our renewables targets</a:t>
            </a:r>
            <a:r>
              <a:rPr lang="en-GB" sz="1600" smtClean="0"/>
              <a:t>.”</a:t>
            </a:r>
          </a:p>
          <a:p>
            <a:endParaRPr lang="en-GB" sz="1600" smtClean="0"/>
          </a:p>
          <a:p>
            <a:r>
              <a:rPr lang="en-GB" sz="1600" smtClean="0"/>
              <a:t>“</a:t>
            </a:r>
            <a:r>
              <a:rPr lang="en-GB" sz="1600" i="1" smtClean="0"/>
              <a:t>Use [of] master planning (and supplementary guidance) to consider the possible scope of combined heat and power schemes to contribute towards using energy more efficiently and in reducing the amount of energy used overall</a:t>
            </a:r>
            <a:r>
              <a:rPr lang="en-GB" sz="1600" smtClean="0"/>
              <a:t>”.</a:t>
            </a:r>
          </a:p>
          <a:p>
            <a:endParaRPr lang="en-GB"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772400" cy="1143000"/>
          </a:xfrm>
        </p:spPr>
        <p:txBody>
          <a:bodyPr/>
          <a:lstStyle/>
          <a:p>
            <a:pPr eaLnBrk="1" hangingPunct="1"/>
            <a:r>
              <a:rPr lang="en-GB" smtClean="0"/>
              <a:t>Who?</a:t>
            </a:r>
          </a:p>
        </p:txBody>
      </p:sp>
      <p:sp>
        <p:nvSpPr>
          <p:cNvPr id="4099" name="Rectangle 3"/>
          <p:cNvSpPr>
            <a:spLocks noGrp="1" noChangeArrowheads="1"/>
          </p:cNvSpPr>
          <p:nvPr>
            <p:ph type="body" idx="1"/>
          </p:nvPr>
        </p:nvSpPr>
        <p:spPr>
          <a:xfrm>
            <a:off x="0" y="1143000"/>
            <a:ext cx="9015413" cy="5454650"/>
          </a:xfrm>
        </p:spPr>
        <p:txBody>
          <a:bodyPr/>
          <a:lstStyle/>
          <a:p>
            <a:pPr eaLnBrk="1" hangingPunct="1">
              <a:defRPr/>
            </a:pPr>
            <a:r>
              <a:rPr lang="en-GB" sz="2000" dirty="0" smtClean="0"/>
              <a:t>Alastair Bledowski</a:t>
            </a:r>
          </a:p>
          <a:p>
            <a:pPr eaLnBrk="1" hangingPunct="1">
              <a:defRPr/>
            </a:pPr>
            <a:r>
              <a:rPr lang="en-GB" sz="2000" dirty="0" smtClean="0"/>
              <a:t>Policy Planner</a:t>
            </a:r>
          </a:p>
          <a:p>
            <a:pPr eaLnBrk="1" hangingPunct="1">
              <a:defRPr/>
            </a:pPr>
            <a:r>
              <a:rPr lang="en-GB" sz="2000" dirty="0" smtClean="0"/>
              <a:t>Aberdeenshire Council</a:t>
            </a:r>
          </a:p>
          <a:p>
            <a:pPr eaLnBrk="1" hangingPunct="1">
              <a:defRPr/>
            </a:pPr>
            <a:endParaRPr lang="en-GB" sz="2000" dirty="0" smtClean="0"/>
          </a:p>
          <a:p>
            <a:pPr eaLnBrk="1" hangingPunct="1">
              <a:defRPr/>
            </a:pPr>
            <a:r>
              <a:rPr lang="en-GB" sz="2000" dirty="0" smtClean="0"/>
              <a:t>Aim of this talk is to consider key</a:t>
            </a:r>
          </a:p>
          <a:p>
            <a:pPr marL="0" indent="0" eaLnBrk="1" hangingPunct="1">
              <a:buFontTx/>
              <a:buNone/>
              <a:defRPr/>
            </a:pPr>
            <a:r>
              <a:rPr lang="en-GB" sz="2000" dirty="0" smtClean="0"/>
              <a:t>     questions that can help other </a:t>
            </a:r>
          </a:p>
          <a:p>
            <a:pPr marL="0" indent="0" eaLnBrk="1" hangingPunct="1">
              <a:buFontTx/>
              <a:buNone/>
              <a:defRPr/>
            </a:pPr>
            <a:r>
              <a:rPr lang="en-GB" sz="2000" dirty="0" smtClean="0"/>
              <a:t>     authorities develop their own heat </a:t>
            </a:r>
          </a:p>
          <a:p>
            <a:pPr marL="0" indent="0" eaLnBrk="1" hangingPunct="1">
              <a:buFontTx/>
              <a:buNone/>
              <a:defRPr/>
            </a:pPr>
            <a:r>
              <a:rPr lang="en-GB" sz="2000" dirty="0" smtClean="0"/>
              <a:t>     network policy.</a:t>
            </a:r>
          </a:p>
          <a:p>
            <a:pPr marL="0" indent="0" eaLnBrk="1" hangingPunct="1">
              <a:buFontTx/>
              <a:buNone/>
              <a:defRPr/>
            </a:pPr>
            <a:endParaRPr lang="en-GB" sz="2000" dirty="0"/>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76250"/>
            <a:ext cx="3543300" cy="5033963"/>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22531" name="Rectangle 3"/>
          <p:cNvSpPr>
            <a:spLocks noGrp="1" noChangeArrowheads="1"/>
          </p:cNvSpPr>
          <p:nvPr>
            <p:ph type="body" idx="1"/>
          </p:nvPr>
        </p:nvSpPr>
        <p:spPr>
          <a:xfrm>
            <a:off x="-9525" y="1143000"/>
            <a:ext cx="9015413" cy="5454650"/>
          </a:xfrm>
        </p:spPr>
        <p:txBody>
          <a:bodyPr/>
          <a:lstStyle/>
          <a:p>
            <a:r>
              <a:rPr lang="en-GB" sz="2000" smtClean="0"/>
              <a:t>Aberdeenshire also sits within the Aberdeen City and Shire Strategic Development Plan</a:t>
            </a:r>
          </a:p>
          <a:p>
            <a:endParaRPr lang="en-GB" sz="1400" smtClean="0"/>
          </a:p>
          <a:p>
            <a:r>
              <a:rPr lang="en-GB" sz="1600" smtClean="0"/>
              <a:t>“</a:t>
            </a:r>
            <a:r>
              <a:rPr lang="en-GB" sz="1600" i="1" smtClean="0"/>
              <a:t>All new developments must be designed and built to use resources more efficiently and be located in places where they have as little an effect on the environment as possible… developers will need to examine the scope for including combined heat and power schemes when preparing larger development proposals</a:t>
            </a:r>
            <a:r>
              <a:rPr lang="en-GB" sz="1600" smtClean="0"/>
              <a:t>.”</a:t>
            </a:r>
          </a:p>
          <a:p>
            <a:endParaRPr lang="en-GB" sz="1600" smtClean="0"/>
          </a:p>
          <a:p>
            <a:r>
              <a:rPr lang="en-GB" sz="1600" smtClean="0"/>
              <a:t>“</a:t>
            </a:r>
            <a:r>
              <a:rPr lang="en-GB" sz="1600" i="1" smtClean="0"/>
              <a:t>We also need to tackle the supply of energy during the plan period. This will involve increasing the supply of heat and power from renewable sources and reducing emissions of climate-change gases from existing power stations… there is considerable potential in … energy from waste... biomass, as well as ground, water and air source heat pumps. A more balanced mix of renewable energy sources will be needed if we are to meet our renewables targets</a:t>
            </a:r>
            <a:r>
              <a:rPr lang="en-GB" sz="1600" smtClean="0"/>
              <a:t>.”</a:t>
            </a:r>
          </a:p>
          <a:p>
            <a:endParaRPr lang="en-GB" sz="1600" smtClean="0"/>
          </a:p>
          <a:p>
            <a:r>
              <a:rPr lang="en-GB" sz="1600" smtClean="0"/>
              <a:t>“</a:t>
            </a:r>
            <a:r>
              <a:rPr lang="en-GB" sz="1600" i="1" smtClean="0"/>
              <a:t>Use [of] master planning (and supplementary guidance) to consider the possible scope of combined heat and power schemes to contribute towards using energy more efficiently and in reducing the amount of energy used overall</a:t>
            </a:r>
            <a:r>
              <a:rPr lang="en-GB" sz="1600" smtClean="0"/>
              <a:t>”.</a:t>
            </a:r>
          </a:p>
          <a:p>
            <a:endParaRPr lang="en-GB"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23555" name="Rectangle 3"/>
          <p:cNvSpPr>
            <a:spLocks noGrp="1" noChangeArrowheads="1"/>
          </p:cNvSpPr>
          <p:nvPr>
            <p:ph type="body" idx="1"/>
          </p:nvPr>
        </p:nvSpPr>
        <p:spPr>
          <a:xfrm>
            <a:off x="-9525" y="1143000"/>
            <a:ext cx="9015413" cy="5454650"/>
          </a:xfrm>
        </p:spPr>
        <p:txBody>
          <a:bodyPr/>
          <a:lstStyle/>
          <a:p>
            <a:r>
              <a:rPr lang="en-GB" sz="2000" smtClean="0"/>
              <a:t>Aberdeenshire Local Development Plan 2012</a:t>
            </a:r>
          </a:p>
          <a:p>
            <a:endParaRPr lang="en-GB" sz="2000" smtClean="0"/>
          </a:p>
          <a:p>
            <a:r>
              <a:rPr lang="en-GB" sz="2000" smtClean="0"/>
              <a:t>No references to heat networks.</a:t>
            </a:r>
          </a:p>
          <a:p>
            <a:endParaRPr lang="en-GB" sz="2000" smtClean="0"/>
          </a:p>
          <a:p>
            <a:r>
              <a:rPr lang="en-GB" sz="2000" smtClean="0"/>
              <a:t>Policies on energy efficiency in new buildings.</a:t>
            </a:r>
          </a:p>
          <a:p>
            <a:endParaRPr lang="en-GB" sz="2000" smtClean="0"/>
          </a:p>
          <a:p>
            <a:r>
              <a:rPr lang="en-GB" sz="2000" smtClean="0"/>
              <a:t>Main Issues Report had also recommended the creation a climate change policy which would consider resource use, energy efficiency and renewable energy.</a:t>
            </a:r>
          </a:p>
          <a:p>
            <a:endParaRPr lang="en-GB"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7772400" cy="1143000"/>
          </a:xfrm>
        </p:spPr>
        <p:txBody>
          <a:bodyPr/>
          <a:lstStyle/>
          <a:p>
            <a:pPr eaLnBrk="1" hangingPunct="1"/>
            <a:r>
              <a:rPr lang="en-GB" smtClean="0"/>
              <a:t>What did we do?</a:t>
            </a:r>
          </a:p>
        </p:txBody>
      </p:sp>
      <p:sp>
        <p:nvSpPr>
          <p:cNvPr id="4099" name="Rectangle 3"/>
          <p:cNvSpPr>
            <a:spLocks noGrp="1" noChangeArrowheads="1"/>
          </p:cNvSpPr>
          <p:nvPr>
            <p:ph type="body" idx="1"/>
          </p:nvPr>
        </p:nvSpPr>
        <p:spPr>
          <a:xfrm>
            <a:off x="-9525" y="1143000"/>
            <a:ext cx="9015413" cy="5454650"/>
          </a:xfrm>
        </p:spPr>
        <p:txBody>
          <a:bodyPr/>
          <a:lstStyle/>
          <a:p>
            <a:pPr>
              <a:defRPr/>
            </a:pPr>
            <a:r>
              <a:rPr lang="en-GB" sz="1650" dirty="0"/>
              <a:t>The policy review </a:t>
            </a:r>
            <a:r>
              <a:rPr lang="en-GB" sz="1650" dirty="0" smtClean="0"/>
              <a:t>concluded </a:t>
            </a:r>
            <a:r>
              <a:rPr lang="en-GB" sz="1650" dirty="0"/>
              <a:t>that new policies would be required, but they would sit within the existing policies regarding </a:t>
            </a:r>
            <a:r>
              <a:rPr lang="en-GB" sz="1650" dirty="0" smtClean="0"/>
              <a:t>Climate Change and energy efficiency in </a:t>
            </a:r>
            <a:r>
              <a:rPr lang="en-GB" sz="1650" dirty="0"/>
              <a:t>new buildings</a:t>
            </a:r>
            <a:r>
              <a:rPr lang="en-GB" sz="1650" dirty="0" smtClean="0"/>
              <a:t>.</a:t>
            </a:r>
          </a:p>
          <a:p>
            <a:pPr>
              <a:defRPr/>
            </a:pPr>
            <a:endParaRPr lang="en-GB" sz="1650" dirty="0"/>
          </a:p>
          <a:p>
            <a:pPr>
              <a:defRPr/>
            </a:pPr>
            <a:r>
              <a:rPr lang="en-GB" sz="1650" dirty="0" smtClean="0"/>
              <a:t>Co-location opportunities are not too widespread within Aberdeenshire. A </a:t>
            </a:r>
            <a:r>
              <a:rPr lang="en-GB" sz="1650" dirty="0"/>
              <a:t>key statement within SPP was that heat networks should be encouraged wherever possible. It was decided then that a key function of this policy will be to </a:t>
            </a:r>
            <a:r>
              <a:rPr lang="en-GB" sz="1650" dirty="0" smtClean="0"/>
              <a:t>enable future connection to heat networks as the market develops. </a:t>
            </a:r>
          </a:p>
          <a:p>
            <a:pPr>
              <a:defRPr/>
            </a:pPr>
            <a:endParaRPr lang="en-GB" sz="1650" dirty="0"/>
          </a:p>
          <a:p>
            <a:pPr>
              <a:defRPr/>
            </a:pPr>
            <a:r>
              <a:rPr lang="en-GB" sz="1650" dirty="0"/>
              <a:t>In all cases, major developments will be expected to provide pipeworks within the curtilage of development for connection to heat networks whether immediately or within the lifetime of the building. </a:t>
            </a:r>
            <a:endParaRPr lang="en-GB" sz="1650" dirty="0" smtClean="0"/>
          </a:p>
          <a:p>
            <a:pPr>
              <a:defRPr/>
            </a:pPr>
            <a:endParaRPr lang="en-GB" sz="1650" dirty="0"/>
          </a:p>
          <a:p>
            <a:pPr>
              <a:defRPr/>
            </a:pPr>
            <a:r>
              <a:rPr lang="en-GB" sz="1650" dirty="0"/>
              <a:t>I</a:t>
            </a:r>
            <a:r>
              <a:rPr lang="en-GB" sz="1650" dirty="0" smtClean="0"/>
              <a:t>t </a:t>
            </a:r>
            <a:r>
              <a:rPr lang="en-GB" sz="1650" dirty="0"/>
              <a:t>will not be necessary to actually create a heat network, however, it will be encouraged to meet carbon neutrality requirements. </a:t>
            </a:r>
            <a:endParaRPr lang="en-GB" sz="1650" dirty="0" smtClean="0"/>
          </a:p>
          <a:p>
            <a:pPr>
              <a:defRPr/>
            </a:pPr>
            <a:endParaRPr lang="en-GB" sz="1650" dirty="0"/>
          </a:p>
          <a:p>
            <a:pPr>
              <a:defRPr/>
            </a:pPr>
            <a:r>
              <a:rPr lang="en-GB" sz="1650" dirty="0" smtClean="0"/>
              <a:t>An energy statement will be required for major developments that considers the use of heat networks as a part of meeting carbon reduction targets.</a:t>
            </a:r>
            <a:endParaRPr lang="en-GB" sz="165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9525" y="1143000"/>
            <a:ext cx="9015413" cy="5454650"/>
          </a:xfrm>
        </p:spPr>
        <p:txBody>
          <a:bodyPr/>
          <a:lstStyle/>
          <a:p>
            <a:endParaRPr lang="en-US" sz="1700" smtClean="0"/>
          </a:p>
        </p:txBody>
      </p:sp>
      <p:pic>
        <p:nvPicPr>
          <p:cNvPr id="2560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260350"/>
            <a:ext cx="4324350" cy="6113463"/>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4"/>
          <p:cNvGrpSpPr>
            <a:grpSpLocks/>
          </p:cNvGrpSpPr>
          <p:nvPr/>
        </p:nvGrpSpPr>
        <p:grpSpPr bwMode="auto">
          <a:xfrm>
            <a:off x="39688" y="363538"/>
            <a:ext cx="9104312" cy="6446837"/>
            <a:chOff x="1181572" y="1214535"/>
            <a:chExt cx="7780560" cy="5508918"/>
          </a:xfrm>
        </p:grpSpPr>
        <p:pic>
          <p:nvPicPr>
            <p:cNvPr id="2662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572" y="1214535"/>
              <a:ext cx="3895576" cy="5508918"/>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700" y="1214535"/>
              <a:ext cx="3888432" cy="5498815"/>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grpSp>
      <p:sp>
        <p:nvSpPr>
          <p:cNvPr id="26627" name="Rectangle 3"/>
          <p:cNvSpPr>
            <a:spLocks noGrp="1" noChangeArrowheads="1"/>
          </p:cNvSpPr>
          <p:nvPr>
            <p:ph type="body" idx="1"/>
          </p:nvPr>
        </p:nvSpPr>
        <p:spPr>
          <a:xfrm>
            <a:off x="-9525" y="1143000"/>
            <a:ext cx="9015413" cy="5454650"/>
          </a:xfrm>
          <a:extLst>
            <a:ext uri="{91240B29-F687-4F45-9708-019B960494DF}">
              <a14:hiddenLine xmlns:a14="http://schemas.microsoft.com/office/drawing/2010/main" w="38100">
                <a:solidFill>
                  <a:schemeClr val="tx1"/>
                </a:solidFill>
                <a:miter lim="800000"/>
                <a:headEnd/>
                <a:tailEnd/>
              </a14:hiddenLine>
            </a:ext>
          </a:extLst>
        </p:spPr>
        <p:txBody>
          <a:bodyPr/>
          <a:lstStyle/>
          <a:p>
            <a:endParaRPr lang="en-US" sz="17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015413" cy="5454650"/>
          </a:xfrm>
        </p:spPr>
        <p:txBody>
          <a:bodyPr/>
          <a:lstStyle/>
          <a:p>
            <a:pPr>
              <a:defRPr/>
            </a:pPr>
            <a:r>
              <a:rPr lang="en-GB" sz="1700" dirty="0" smtClean="0"/>
              <a:t>Heat Mapping</a:t>
            </a:r>
          </a:p>
          <a:p>
            <a:pPr>
              <a:defRPr/>
            </a:pPr>
            <a:endParaRPr lang="en-GB" sz="1700" dirty="0"/>
          </a:p>
          <a:p>
            <a:pPr>
              <a:defRPr/>
            </a:pPr>
            <a:r>
              <a:rPr lang="en-GB" sz="1700" dirty="0" smtClean="0"/>
              <a:t>Little bit more difficult as heat demand</a:t>
            </a:r>
          </a:p>
          <a:p>
            <a:pPr marL="0" indent="0">
              <a:buFontTx/>
              <a:buNone/>
              <a:defRPr/>
            </a:pPr>
            <a:r>
              <a:rPr lang="en-GB" sz="1700" dirty="0"/>
              <a:t> </a:t>
            </a:r>
            <a:r>
              <a:rPr lang="en-GB" sz="1700" dirty="0" smtClean="0"/>
              <a:t>     looks very low when mapped across </a:t>
            </a:r>
          </a:p>
          <a:p>
            <a:pPr marL="0" indent="0">
              <a:buFontTx/>
              <a:buNone/>
              <a:defRPr/>
            </a:pPr>
            <a:r>
              <a:rPr lang="en-GB" sz="1700" dirty="0"/>
              <a:t> </a:t>
            </a:r>
            <a:r>
              <a:rPr lang="en-GB" sz="1700" dirty="0" smtClean="0"/>
              <a:t>     Aberdeenshire.</a:t>
            </a:r>
          </a:p>
          <a:p>
            <a:pPr>
              <a:defRPr/>
            </a:pPr>
            <a:r>
              <a:rPr lang="en-GB" sz="1700" dirty="0" smtClean="0"/>
              <a:t>The whole map would be represented</a:t>
            </a:r>
          </a:p>
          <a:p>
            <a:pPr marL="0" indent="0">
              <a:buFontTx/>
              <a:buNone/>
              <a:defRPr/>
            </a:pPr>
            <a:r>
              <a:rPr lang="en-GB" sz="1700" dirty="0" smtClean="0"/>
              <a:t>      as blue – low heat demand – due to </a:t>
            </a:r>
          </a:p>
          <a:p>
            <a:pPr marL="0" indent="0">
              <a:buFontTx/>
              <a:buNone/>
              <a:defRPr/>
            </a:pPr>
            <a:r>
              <a:rPr lang="en-GB" sz="1700" dirty="0"/>
              <a:t> </a:t>
            </a:r>
            <a:r>
              <a:rPr lang="en-GB" sz="1700" dirty="0" smtClean="0"/>
              <a:t>     the effect of demand averaging into a </a:t>
            </a:r>
          </a:p>
          <a:p>
            <a:pPr marL="0" indent="0">
              <a:buFontTx/>
              <a:buNone/>
              <a:defRPr/>
            </a:pPr>
            <a:r>
              <a:rPr lang="en-GB" sz="1700" dirty="0"/>
              <a:t> </a:t>
            </a:r>
            <a:r>
              <a:rPr lang="en-GB" sz="1700" dirty="0" smtClean="0"/>
              <a:t>     low demand across the rural areas </a:t>
            </a:r>
          </a:p>
          <a:p>
            <a:pPr marL="0" indent="0">
              <a:buFontTx/>
              <a:buNone/>
              <a:defRPr/>
            </a:pPr>
            <a:r>
              <a:rPr lang="en-GB" sz="1700" dirty="0"/>
              <a:t> </a:t>
            </a:r>
            <a:r>
              <a:rPr lang="en-GB" sz="1700" dirty="0" smtClean="0"/>
              <a:t>     where populations are less dense.</a:t>
            </a:r>
          </a:p>
          <a:p>
            <a:pPr>
              <a:defRPr/>
            </a:pPr>
            <a:r>
              <a:rPr lang="en-GB" sz="1700" dirty="0" smtClean="0"/>
              <a:t>Decision taken to just map heat and </a:t>
            </a:r>
          </a:p>
          <a:p>
            <a:pPr marL="0" indent="0">
              <a:buFontTx/>
              <a:buNone/>
              <a:defRPr/>
            </a:pPr>
            <a:r>
              <a:rPr lang="en-GB" sz="1700" dirty="0"/>
              <a:t> </a:t>
            </a:r>
            <a:r>
              <a:rPr lang="en-GB" sz="1700" dirty="0" smtClean="0"/>
              <a:t>     low carbon energy sources for future</a:t>
            </a:r>
          </a:p>
          <a:p>
            <a:pPr marL="0" indent="0">
              <a:buFontTx/>
              <a:buNone/>
              <a:defRPr/>
            </a:pPr>
            <a:r>
              <a:rPr lang="en-GB" sz="1700" dirty="0"/>
              <a:t> </a:t>
            </a:r>
            <a:r>
              <a:rPr lang="en-GB" sz="1700" dirty="0" smtClean="0"/>
              <a:t>     heat networks to link into.</a:t>
            </a:r>
          </a:p>
          <a:p>
            <a:pPr>
              <a:defRPr/>
            </a:pPr>
            <a:r>
              <a:rPr lang="en-GB" sz="1700" dirty="0" smtClean="0"/>
              <a:t>Co-location opportunities are not too</a:t>
            </a:r>
          </a:p>
          <a:p>
            <a:pPr marL="0" indent="0">
              <a:buFontTx/>
              <a:buNone/>
              <a:defRPr/>
            </a:pPr>
            <a:r>
              <a:rPr lang="en-GB" sz="1700" dirty="0"/>
              <a:t> </a:t>
            </a:r>
            <a:r>
              <a:rPr lang="en-GB" sz="1700" dirty="0" smtClean="0"/>
              <a:t>     widespread.</a:t>
            </a:r>
          </a:p>
          <a:p>
            <a:pPr>
              <a:defRPr/>
            </a:pPr>
            <a:r>
              <a:rPr lang="en-GB" sz="1700" dirty="0" smtClean="0"/>
              <a:t>Good potential for hot rock geothermal</a:t>
            </a:r>
          </a:p>
          <a:p>
            <a:pPr marL="0" indent="0">
              <a:buFontTx/>
              <a:buNone/>
              <a:defRPr/>
            </a:pPr>
            <a:r>
              <a:rPr lang="en-GB" sz="1700" dirty="0"/>
              <a:t> </a:t>
            </a:r>
            <a:r>
              <a:rPr lang="en-GB" sz="1700" dirty="0" smtClean="0"/>
              <a:t>     market in the future. </a:t>
            </a:r>
          </a:p>
          <a:p>
            <a:pPr>
              <a:defRPr/>
            </a:pPr>
            <a:r>
              <a:rPr lang="en-GB" sz="1700" dirty="0" smtClean="0"/>
              <a:t>Future work will aim to develop the </a:t>
            </a:r>
          </a:p>
          <a:p>
            <a:pPr marL="0" indent="0">
              <a:buFontTx/>
              <a:buNone/>
              <a:defRPr/>
            </a:pPr>
            <a:r>
              <a:rPr lang="en-GB" sz="1700" dirty="0"/>
              <a:t> </a:t>
            </a:r>
            <a:r>
              <a:rPr lang="en-GB" sz="1700" dirty="0" smtClean="0"/>
              <a:t>     heat map further.</a:t>
            </a:r>
          </a:p>
        </p:txBody>
      </p:sp>
      <p:pic>
        <p:nvPicPr>
          <p:cNvPr id="276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188" y="0"/>
            <a:ext cx="4849812" cy="68580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7772400" cy="1143000"/>
          </a:xfrm>
        </p:spPr>
        <p:txBody>
          <a:bodyPr/>
          <a:lstStyle/>
          <a:p>
            <a:pPr eaLnBrk="1" hangingPunct="1"/>
            <a:r>
              <a:rPr lang="en-GB" smtClean="0"/>
              <a:t>What was the result?</a:t>
            </a:r>
          </a:p>
        </p:txBody>
      </p:sp>
      <p:sp>
        <p:nvSpPr>
          <p:cNvPr id="4099" name="Rectangle 3"/>
          <p:cNvSpPr>
            <a:spLocks noGrp="1" noChangeArrowheads="1"/>
          </p:cNvSpPr>
          <p:nvPr>
            <p:ph type="body" idx="1"/>
          </p:nvPr>
        </p:nvSpPr>
        <p:spPr>
          <a:xfrm>
            <a:off x="-9525" y="1143000"/>
            <a:ext cx="9015413" cy="5454650"/>
          </a:xfrm>
        </p:spPr>
        <p:txBody>
          <a:bodyPr/>
          <a:lstStyle/>
          <a:p>
            <a:pPr>
              <a:defRPr/>
            </a:pPr>
            <a:r>
              <a:rPr lang="en-GB" sz="1650" dirty="0" smtClean="0"/>
              <a:t>The policy was subject to public consultation in both the Main Issues Report Addendum, published August 2014, and during the Proposed Local Development Plan consultation, in March-May 2015. </a:t>
            </a:r>
          </a:p>
          <a:p>
            <a:pPr>
              <a:defRPr/>
            </a:pPr>
            <a:endParaRPr lang="en-GB" sz="1650" dirty="0"/>
          </a:p>
          <a:p>
            <a:pPr>
              <a:defRPr/>
            </a:pPr>
            <a:r>
              <a:rPr lang="en-GB" sz="1650" dirty="0" smtClean="0"/>
              <a:t>The policy has attracted some criticism from house builders and developers, but not as much as expected.</a:t>
            </a:r>
          </a:p>
          <a:p>
            <a:pPr>
              <a:defRPr/>
            </a:pPr>
            <a:endParaRPr lang="en-GB" sz="1650" dirty="0"/>
          </a:p>
          <a:p>
            <a:pPr>
              <a:defRPr/>
            </a:pPr>
            <a:r>
              <a:rPr lang="en-GB" sz="1650" dirty="0" smtClean="0"/>
              <a:t>The MIR addendum only saw one house builder object to the principle. </a:t>
            </a:r>
          </a:p>
          <a:p>
            <a:pPr>
              <a:defRPr/>
            </a:pPr>
            <a:endParaRPr lang="en-GB" sz="1650" dirty="0"/>
          </a:p>
          <a:p>
            <a:pPr>
              <a:defRPr/>
            </a:pPr>
            <a:r>
              <a:rPr lang="en-GB" sz="1650" dirty="0" smtClean="0"/>
              <a:t>Also the Scottish Government, SEPA, Community Councils and the public were supportive of the approach taken and only suggested minor changes. </a:t>
            </a:r>
          </a:p>
          <a:p>
            <a:pPr>
              <a:defRPr/>
            </a:pPr>
            <a:endParaRPr lang="en-GB" sz="1650" dirty="0" smtClean="0"/>
          </a:p>
          <a:p>
            <a:pPr>
              <a:defRPr/>
            </a:pPr>
            <a:r>
              <a:rPr lang="en-GB" sz="1650" dirty="0" smtClean="0"/>
              <a:t>The Proposed Plan seven developers write in. A sample of their comments are as follows:</a:t>
            </a:r>
          </a:p>
          <a:p>
            <a:pPr>
              <a:defRPr/>
            </a:pPr>
            <a:endParaRPr lang="en-GB" sz="165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772400" cy="1143000"/>
          </a:xfrm>
        </p:spPr>
        <p:txBody>
          <a:bodyPr/>
          <a:lstStyle/>
          <a:p>
            <a:pPr eaLnBrk="1" hangingPunct="1"/>
            <a:r>
              <a:rPr lang="en-GB" smtClean="0"/>
              <a:t>What was the result?</a:t>
            </a:r>
          </a:p>
        </p:txBody>
      </p:sp>
      <p:sp>
        <p:nvSpPr>
          <p:cNvPr id="4099" name="Rectangle 3"/>
          <p:cNvSpPr>
            <a:spLocks noGrp="1" noChangeArrowheads="1"/>
          </p:cNvSpPr>
          <p:nvPr>
            <p:ph type="body" idx="1"/>
          </p:nvPr>
        </p:nvSpPr>
        <p:spPr>
          <a:xfrm>
            <a:off x="-9525" y="1143000"/>
            <a:ext cx="9015413" cy="5454650"/>
          </a:xfrm>
        </p:spPr>
        <p:txBody>
          <a:bodyPr/>
          <a:lstStyle/>
          <a:p>
            <a:pPr>
              <a:defRPr/>
            </a:pPr>
            <a:r>
              <a:rPr lang="en-GB" sz="1600" dirty="0" smtClean="0"/>
              <a:t>“The </a:t>
            </a:r>
            <a:r>
              <a:rPr lang="en-GB" sz="1600" dirty="0"/>
              <a:t>requirement to provide appropriate infrastructure for the provision of metered heat would be expensive and would impact on the viability of development</a:t>
            </a:r>
            <a:r>
              <a:rPr lang="en-GB" sz="1600" dirty="0" smtClean="0"/>
              <a:t>.”</a:t>
            </a:r>
            <a:endParaRPr lang="en-GB" sz="1600" dirty="0"/>
          </a:p>
          <a:p>
            <a:pPr marL="0" indent="0">
              <a:buFontTx/>
              <a:buNone/>
              <a:defRPr/>
            </a:pPr>
            <a:endParaRPr lang="en-GB" sz="1600" dirty="0"/>
          </a:p>
          <a:p>
            <a:pPr>
              <a:defRPr/>
            </a:pPr>
            <a:r>
              <a:rPr lang="en-GB" sz="1600" dirty="0" smtClean="0"/>
              <a:t>“It </a:t>
            </a:r>
            <a:r>
              <a:rPr lang="en-GB" sz="1600" dirty="0"/>
              <a:t>is a burden on the development industry, especially where there is little prospect of a district heating scheme being installed</a:t>
            </a:r>
            <a:r>
              <a:rPr lang="en-GB" sz="1600" dirty="0" smtClean="0"/>
              <a:t>.”</a:t>
            </a:r>
            <a:endParaRPr lang="en-GB" sz="1600" dirty="0"/>
          </a:p>
          <a:p>
            <a:pPr marL="0" indent="0">
              <a:buFontTx/>
              <a:buNone/>
              <a:defRPr/>
            </a:pPr>
            <a:endParaRPr lang="en-GB" sz="1600" dirty="0"/>
          </a:p>
          <a:p>
            <a:pPr>
              <a:defRPr/>
            </a:pPr>
            <a:r>
              <a:rPr lang="en-GB" sz="1600" dirty="0" smtClean="0"/>
              <a:t>“The </a:t>
            </a:r>
            <a:r>
              <a:rPr lang="en-GB" sz="1600" dirty="0"/>
              <a:t>policy should be amended to encourage the co-location of heat sources to high demand "heat users" and to safeguard land for future heat infrastructure in accordance with paragraph 158 and 159 of Scottish Planning Policy. Co-location opportunities should be identified and options investigated to provide heat connections between potential heat users and existing / proposed heat sources</a:t>
            </a:r>
            <a:r>
              <a:rPr lang="en-GB" sz="1600" dirty="0" smtClean="0"/>
              <a:t>.”</a:t>
            </a:r>
            <a:endParaRPr lang="en-GB" sz="1600" dirty="0"/>
          </a:p>
          <a:p>
            <a:pPr marL="0" indent="0">
              <a:buFontTx/>
              <a:buNone/>
              <a:defRPr/>
            </a:pPr>
            <a:endParaRPr lang="en-GB" sz="1600" dirty="0"/>
          </a:p>
          <a:p>
            <a:pPr>
              <a:defRPr/>
            </a:pPr>
            <a:r>
              <a:rPr lang="en-GB" sz="1600" dirty="0" smtClean="0"/>
              <a:t>“Policy </a:t>
            </a:r>
            <a:r>
              <a:rPr lang="en-GB" sz="1600" dirty="0"/>
              <a:t>wording should be introduced to confirm the production of a localised Aberdeenshire Heat Map and consideration of this map when determining the location of new heat networks within the area</a:t>
            </a:r>
            <a:r>
              <a:rPr lang="en-GB" sz="1600" dirty="0" smtClean="0"/>
              <a:t>.”</a:t>
            </a:r>
            <a:endParaRPr lang="en-GB" sz="1600" dirty="0"/>
          </a:p>
          <a:p>
            <a:pPr marL="0" indent="0">
              <a:buFontTx/>
              <a:buNone/>
              <a:defRPr/>
            </a:pPr>
            <a:endParaRPr lang="en-GB" sz="1600" dirty="0"/>
          </a:p>
          <a:p>
            <a:pPr>
              <a:defRPr/>
            </a:pPr>
            <a:r>
              <a:rPr lang="en-GB" sz="1600" dirty="0" smtClean="0"/>
              <a:t>“Plans </a:t>
            </a:r>
            <a:r>
              <a:rPr lang="en-GB" sz="1600" dirty="0"/>
              <a:t>should not require the use of certain technologies such as biomass and hot rock geothermal. Hot rock geothermal or biomass sources are expensive and could render development unviable</a:t>
            </a:r>
            <a:r>
              <a:rPr lang="en-GB" sz="1600" dirty="0" smtClean="0"/>
              <a:t>.”</a:t>
            </a:r>
            <a:endParaRPr lang="en-GB" sz="1600" dirty="0"/>
          </a:p>
          <a:p>
            <a:pPr>
              <a:defRPr/>
            </a:pPr>
            <a:endParaRPr lang="en-GB" sz="165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772400" cy="1143000"/>
          </a:xfrm>
        </p:spPr>
        <p:txBody>
          <a:bodyPr/>
          <a:lstStyle/>
          <a:p>
            <a:pPr eaLnBrk="1" hangingPunct="1"/>
            <a:r>
              <a:rPr lang="en-GB" smtClean="0"/>
              <a:t>What was the result?</a:t>
            </a:r>
          </a:p>
        </p:txBody>
      </p:sp>
      <p:sp>
        <p:nvSpPr>
          <p:cNvPr id="30723" name="Rectangle 3"/>
          <p:cNvSpPr>
            <a:spLocks noGrp="1" noChangeArrowheads="1"/>
          </p:cNvSpPr>
          <p:nvPr>
            <p:ph type="body" idx="1"/>
          </p:nvPr>
        </p:nvSpPr>
        <p:spPr>
          <a:xfrm>
            <a:off x="-9525" y="1143000"/>
            <a:ext cx="9015413" cy="5454650"/>
          </a:xfrm>
        </p:spPr>
        <p:txBody>
          <a:bodyPr/>
          <a:lstStyle/>
          <a:p>
            <a:r>
              <a:rPr lang="en-GB" sz="1800" smtClean="0"/>
              <a:t>It is still felt that the policy approach taken is appropriate. </a:t>
            </a:r>
          </a:p>
          <a:p>
            <a:endParaRPr lang="en-GB" sz="1800" smtClean="0"/>
          </a:p>
          <a:p>
            <a:r>
              <a:rPr lang="en-GB" sz="1800" smtClean="0"/>
              <a:t>The approach of the policy is to concentrate on providing opportunity for commercial production of heat, not solely on the use of waste heat.  Co-locations opportunities are not as widespread as to allow heat networks to develop across Aberdeenshire. SPP supports heat networks “wherever possible”.</a:t>
            </a:r>
          </a:p>
          <a:p>
            <a:endParaRPr lang="en-GB" sz="1800" smtClean="0"/>
          </a:p>
          <a:p>
            <a:r>
              <a:rPr lang="en-GB" sz="1800" smtClean="0"/>
              <a:t>Not providing the infrastructure necessary to enable such a development during construction provides no future market for a heat provider and will continue the status quo.</a:t>
            </a:r>
          </a:p>
          <a:p>
            <a:endParaRPr lang="en-GB" sz="1800" smtClean="0"/>
          </a:p>
          <a:p>
            <a:r>
              <a:rPr lang="en-GB" sz="1800" smtClean="0"/>
              <a:t>The policy encourages the adoption of heat networks as a beneficial opportunity for developers to meat mandatory energy efficiency targets. Heat networks themselves are not necessary, but must be considered in the energy statement. </a:t>
            </a:r>
          </a:p>
          <a:p>
            <a:endParaRPr lang="en-GB" sz="1800" smtClean="0"/>
          </a:p>
          <a:p>
            <a:r>
              <a:rPr lang="en-GB" sz="1800" smtClean="0"/>
              <a:t>Principles yet to be tested at Examination.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eaLnBrk="1" hangingPunct="1"/>
            <a:r>
              <a:rPr lang="en-GB" sz="3200" smtClean="0"/>
              <a:t>Contact </a:t>
            </a:r>
          </a:p>
        </p:txBody>
      </p:sp>
      <p:sp>
        <p:nvSpPr>
          <p:cNvPr id="4099" name="Rectangle 3"/>
          <p:cNvSpPr>
            <a:spLocks noGrp="1" noChangeArrowheads="1"/>
          </p:cNvSpPr>
          <p:nvPr>
            <p:ph type="body" idx="1"/>
          </p:nvPr>
        </p:nvSpPr>
        <p:spPr>
          <a:xfrm>
            <a:off x="-9525" y="1143000"/>
            <a:ext cx="9015413" cy="5454650"/>
          </a:xfrm>
        </p:spPr>
        <p:txBody>
          <a:bodyPr/>
          <a:lstStyle/>
          <a:p>
            <a:pPr>
              <a:defRPr/>
            </a:pPr>
            <a:r>
              <a:rPr lang="en-GB" sz="1800" dirty="0" smtClean="0"/>
              <a:t>Alastair Bledowski</a:t>
            </a:r>
          </a:p>
          <a:p>
            <a:pPr>
              <a:defRPr/>
            </a:pPr>
            <a:endParaRPr lang="en-GB" sz="1800" dirty="0" smtClean="0"/>
          </a:p>
          <a:p>
            <a:pPr>
              <a:defRPr/>
            </a:pPr>
            <a:r>
              <a:rPr lang="en-GB" sz="1800" dirty="0" smtClean="0"/>
              <a:t>Aberdeenshire Council</a:t>
            </a:r>
          </a:p>
          <a:p>
            <a:pPr marL="0" indent="0">
              <a:buFontTx/>
              <a:buNone/>
              <a:defRPr/>
            </a:pPr>
            <a:r>
              <a:rPr lang="en-GB" sz="1800" dirty="0" smtClean="0"/>
              <a:t>     </a:t>
            </a:r>
            <a:r>
              <a:rPr lang="en-GB" sz="1800" dirty="0" err="1" smtClean="0"/>
              <a:t>Woodhill</a:t>
            </a:r>
            <a:r>
              <a:rPr lang="en-GB" sz="1800" dirty="0" smtClean="0"/>
              <a:t> House</a:t>
            </a:r>
          </a:p>
          <a:p>
            <a:pPr marL="0" indent="0">
              <a:buFontTx/>
              <a:buNone/>
              <a:defRPr/>
            </a:pPr>
            <a:r>
              <a:rPr lang="en-GB" sz="1800" dirty="0" smtClean="0"/>
              <a:t>     </a:t>
            </a:r>
            <a:r>
              <a:rPr lang="en-GB" sz="1800" dirty="0" err="1" smtClean="0"/>
              <a:t>Westburn</a:t>
            </a:r>
            <a:r>
              <a:rPr lang="en-GB" sz="1800" dirty="0" smtClean="0"/>
              <a:t> Road</a:t>
            </a:r>
          </a:p>
          <a:p>
            <a:pPr marL="0" indent="0">
              <a:buFontTx/>
              <a:buNone/>
              <a:defRPr/>
            </a:pPr>
            <a:r>
              <a:rPr lang="en-GB" sz="1800" dirty="0" smtClean="0"/>
              <a:t>     Aberdeen</a:t>
            </a:r>
          </a:p>
          <a:p>
            <a:pPr marL="0" indent="0">
              <a:buFontTx/>
              <a:buNone/>
              <a:defRPr/>
            </a:pPr>
            <a:r>
              <a:rPr lang="en-GB" sz="1800" dirty="0" smtClean="0"/>
              <a:t>     AB16 5GB</a:t>
            </a:r>
          </a:p>
          <a:p>
            <a:pPr>
              <a:defRPr/>
            </a:pPr>
            <a:endParaRPr lang="en-GB" sz="1800" dirty="0" smtClean="0"/>
          </a:p>
          <a:p>
            <a:pPr>
              <a:defRPr/>
            </a:pPr>
            <a:r>
              <a:rPr lang="en-GB" sz="1800" dirty="0" smtClean="0"/>
              <a:t>alastair.Bledowski@aberdeenshire.gov.uk</a:t>
            </a:r>
          </a:p>
          <a:p>
            <a:pPr>
              <a:defRPr/>
            </a:pPr>
            <a:endParaRPr lang="en-GB" sz="1800" dirty="0" smtClean="0"/>
          </a:p>
          <a:p>
            <a:pPr>
              <a:defRPr/>
            </a:pPr>
            <a:r>
              <a:rPr lang="en-GB" sz="1800" dirty="0" smtClean="0"/>
              <a:t>01224 664 267</a:t>
            </a:r>
          </a:p>
          <a:p>
            <a:pPr>
              <a:defRPr/>
            </a:pPr>
            <a:endParaRPr lang="en-GB" sz="1800" dirty="0" smtClean="0"/>
          </a:p>
          <a:p>
            <a:pPr>
              <a:defRPr/>
            </a:pPr>
            <a:r>
              <a:rPr lang="en-GB" sz="1800" dirty="0" smtClean="0"/>
              <a:t>Follow us @</a:t>
            </a:r>
            <a:r>
              <a:rPr lang="en-GB" sz="1800" dirty="0" err="1" smtClean="0"/>
              <a:t>shireldp</a:t>
            </a:r>
            <a:endParaRPr lang="en-GB" sz="1800" dirty="0" smtClean="0"/>
          </a:p>
          <a:p>
            <a:pPr>
              <a:defRPr/>
            </a:pPr>
            <a:endParaRPr lang="en-GB" sz="1800" dirty="0" smtClean="0"/>
          </a:p>
          <a:p>
            <a:pPr>
              <a:defRPr/>
            </a:pPr>
            <a:endParaRPr lang="en-GB"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7772400" cy="1143000"/>
          </a:xfrm>
        </p:spPr>
        <p:txBody>
          <a:bodyPr/>
          <a:lstStyle/>
          <a:p>
            <a:pPr eaLnBrk="1" hangingPunct="1"/>
            <a:r>
              <a:rPr lang="en-GB" smtClean="0"/>
              <a:t>Why?</a:t>
            </a:r>
          </a:p>
        </p:txBody>
      </p:sp>
      <p:sp>
        <p:nvSpPr>
          <p:cNvPr id="4099" name="Rectangle 3"/>
          <p:cNvSpPr>
            <a:spLocks noGrp="1" noChangeArrowheads="1"/>
          </p:cNvSpPr>
          <p:nvPr>
            <p:ph type="body" idx="1"/>
          </p:nvPr>
        </p:nvSpPr>
        <p:spPr>
          <a:xfrm>
            <a:off x="0" y="1143000"/>
            <a:ext cx="9015413" cy="5454650"/>
          </a:xfrm>
        </p:spPr>
        <p:txBody>
          <a:bodyPr/>
          <a:lstStyle/>
          <a:p>
            <a:pPr eaLnBrk="1" hangingPunct="1">
              <a:defRPr/>
            </a:pPr>
            <a:r>
              <a:rPr lang="en-GB" sz="2000" dirty="0" smtClean="0"/>
              <a:t>The need for the policy comes from a mix</a:t>
            </a:r>
          </a:p>
          <a:p>
            <a:pPr marL="0" indent="0" eaLnBrk="1" hangingPunct="1">
              <a:buFontTx/>
              <a:buNone/>
              <a:defRPr/>
            </a:pPr>
            <a:r>
              <a:rPr lang="en-GB" sz="2000" dirty="0" smtClean="0"/>
              <a:t>     of “Push” and “Pull” factors. </a:t>
            </a:r>
          </a:p>
          <a:p>
            <a:pPr eaLnBrk="1" hangingPunct="1">
              <a:defRPr/>
            </a:pPr>
            <a:endParaRPr lang="en-GB" sz="2000" dirty="0" smtClean="0"/>
          </a:p>
          <a:p>
            <a:pPr eaLnBrk="1" hangingPunct="1">
              <a:defRPr/>
            </a:pPr>
            <a:r>
              <a:rPr lang="en-GB" sz="2000" dirty="0" smtClean="0"/>
              <a:t>Push factors = why we need to do something</a:t>
            </a:r>
          </a:p>
          <a:p>
            <a:pPr eaLnBrk="1" hangingPunct="1">
              <a:defRPr/>
            </a:pPr>
            <a:endParaRPr lang="en-GB" sz="2000" dirty="0"/>
          </a:p>
          <a:p>
            <a:pPr eaLnBrk="1" hangingPunct="1">
              <a:defRPr/>
            </a:pPr>
            <a:r>
              <a:rPr lang="en-GB" sz="2000" dirty="0" smtClean="0"/>
              <a:t>Pull factors = why we want to do something</a:t>
            </a:r>
          </a:p>
        </p:txBody>
      </p:sp>
      <p:pic>
        <p:nvPicPr>
          <p:cNvPr id="512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43000"/>
            <a:ext cx="28844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772400" cy="1143000"/>
          </a:xfrm>
        </p:spPr>
        <p:txBody>
          <a:bodyPr/>
          <a:lstStyle/>
          <a:p>
            <a:pPr eaLnBrk="1" hangingPunct="1"/>
            <a:r>
              <a:rPr lang="en-GB" smtClean="0"/>
              <a:t>Why?</a:t>
            </a:r>
          </a:p>
        </p:txBody>
      </p:sp>
      <p:sp>
        <p:nvSpPr>
          <p:cNvPr id="4099" name="Rectangle 3"/>
          <p:cNvSpPr>
            <a:spLocks noGrp="1" noChangeArrowheads="1"/>
          </p:cNvSpPr>
          <p:nvPr>
            <p:ph type="body" idx="1"/>
          </p:nvPr>
        </p:nvSpPr>
        <p:spPr>
          <a:xfrm>
            <a:off x="0" y="1143000"/>
            <a:ext cx="9015413" cy="5454650"/>
          </a:xfrm>
        </p:spPr>
        <p:txBody>
          <a:bodyPr/>
          <a:lstStyle/>
          <a:p>
            <a:pPr eaLnBrk="1" hangingPunct="1">
              <a:defRPr/>
            </a:pPr>
            <a:r>
              <a:rPr lang="en-GB" sz="2000" dirty="0" smtClean="0"/>
              <a:t>Push</a:t>
            </a:r>
          </a:p>
          <a:p>
            <a:pPr eaLnBrk="1" hangingPunct="1">
              <a:defRPr/>
            </a:pPr>
            <a:endParaRPr lang="en-GB" sz="2000" dirty="0"/>
          </a:p>
          <a:p>
            <a:pPr eaLnBrk="1" hangingPunct="1">
              <a:defRPr/>
            </a:pPr>
            <a:r>
              <a:rPr lang="en-GB" sz="2000" dirty="0" smtClean="0"/>
              <a:t>Climate change targets</a:t>
            </a:r>
          </a:p>
          <a:p>
            <a:pPr lvl="1" eaLnBrk="1" hangingPunct="1">
              <a:defRPr/>
            </a:pPr>
            <a:r>
              <a:rPr lang="en-GB" sz="1600" dirty="0" smtClean="0"/>
              <a:t>42% reduction of GHG emissions by 2020</a:t>
            </a:r>
          </a:p>
          <a:p>
            <a:pPr lvl="1" eaLnBrk="1" hangingPunct="1">
              <a:defRPr/>
            </a:pPr>
            <a:r>
              <a:rPr lang="en-GB" sz="1600" dirty="0" smtClean="0"/>
              <a:t>84% by 2050</a:t>
            </a:r>
          </a:p>
          <a:p>
            <a:pPr lvl="1" eaLnBrk="1" hangingPunct="1">
              <a:defRPr/>
            </a:pPr>
            <a:endParaRPr lang="en-GB" sz="1600" dirty="0"/>
          </a:p>
          <a:p>
            <a:pPr eaLnBrk="1" hangingPunct="1">
              <a:defRPr/>
            </a:pPr>
            <a:r>
              <a:rPr lang="en-GB" sz="2000" dirty="0" smtClean="0"/>
              <a:t>Sustainable Economic Growth</a:t>
            </a:r>
          </a:p>
          <a:p>
            <a:pPr lvl="1" eaLnBrk="1" hangingPunct="1">
              <a:defRPr/>
            </a:pPr>
            <a:r>
              <a:rPr lang="en-GB" sz="1600" dirty="0" smtClean="0"/>
              <a:t>DECC 2009 report: 2% of UK heat demand met by </a:t>
            </a:r>
          </a:p>
          <a:p>
            <a:pPr marL="457200" lvl="1" indent="0" eaLnBrk="1" hangingPunct="1">
              <a:buFontTx/>
              <a:buNone/>
              <a:defRPr/>
            </a:pPr>
            <a:r>
              <a:rPr lang="en-GB" sz="1600" dirty="0" smtClean="0"/>
              <a:t>     heat networks. 40% in Finland and 60% in Denmark</a:t>
            </a:r>
          </a:p>
          <a:p>
            <a:pPr marL="457200" lvl="1" indent="0" eaLnBrk="1" hangingPunct="1">
              <a:buFontTx/>
              <a:buNone/>
              <a:defRPr/>
            </a:pPr>
            <a:endParaRPr lang="en-GB" sz="1600" dirty="0"/>
          </a:p>
          <a:p>
            <a:pPr marL="400050" eaLnBrk="1" hangingPunct="1">
              <a:defRPr/>
            </a:pPr>
            <a:r>
              <a:rPr lang="en-GB" sz="2000" dirty="0" smtClean="0"/>
              <a:t>Social Sustainability</a:t>
            </a:r>
          </a:p>
          <a:p>
            <a:pPr marL="800100" lvl="1" eaLnBrk="1" hangingPunct="1">
              <a:defRPr/>
            </a:pPr>
            <a:r>
              <a:rPr lang="en-GB" sz="1600" dirty="0" smtClean="0"/>
              <a:t>Aberdeen City shows reduction in cost of fuel bills</a:t>
            </a:r>
          </a:p>
          <a:p>
            <a:pPr marL="514350" lvl="1" indent="0" eaLnBrk="1" hangingPunct="1">
              <a:buFontTx/>
              <a:buNone/>
              <a:defRPr/>
            </a:pPr>
            <a:r>
              <a:rPr lang="en-GB" sz="1600" dirty="0"/>
              <a:t> </a:t>
            </a:r>
            <a:r>
              <a:rPr lang="en-GB" sz="1600" dirty="0" smtClean="0"/>
              <a:t>    when using heat networks</a:t>
            </a:r>
          </a:p>
          <a:p>
            <a:pPr marL="800100" lvl="1" eaLnBrk="1" hangingPunct="1">
              <a:defRPr/>
            </a:pPr>
            <a:r>
              <a:rPr lang="en-GB" sz="1600" dirty="0" smtClean="0"/>
              <a:t>Fuel security and resilience</a:t>
            </a:r>
            <a:endParaRPr lang="en-GB" sz="1600" dirty="0"/>
          </a:p>
        </p:txBody>
      </p:sp>
      <p:pic>
        <p:nvPicPr>
          <p:cNvPr id="61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43000"/>
            <a:ext cx="28844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772400" cy="1143000"/>
          </a:xfrm>
        </p:spPr>
        <p:txBody>
          <a:bodyPr/>
          <a:lstStyle/>
          <a:p>
            <a:pPr eaLnBrk="1" hangingPunct="1"/>
            <a:r>
              <a:rPr lang="en-GB" smtClean="0"/>
              <a:t>Why?</a:t>
            </a:r>
          </a:p>
        </p:txBody>
      </p:sp>
      <p:sp>
        <p:nvSpPr>
          <p:cNvPr id="4099" name="Rectangle 3"/>
          <p:cNvSpPr>
            <a:spLocks noGrp="1" noChangeArrowheads="1"/>
          </p:cNvSpPr>
          <p:nvPr>
            <p:ph type="body" idx="1"/>
          </p:nvPr>
        </p:nvSpPr>
        <p:spPr>
          <a:xfrm>
            <a:off x="-9525" y="1143000"/>
            <a:ext cx="9015413" cy="5454650"/>
          </a:xfrm>
        </p:spPr>
        <p:txBody>
          <a:bodyPr/>
          <a:lstStyle/>
          <a:p>
            <a:pPr eaLnBrk="1" hangingPunct="1">
              <a:defRPr/>
            </a:pPr>
            <a:r>
              <a:rPr lang="en-GB" sz="2000" dirty="0" smtClean="0"/>
              <a:t>Pull</a:t>
            </a:r>
          </a:p>
          <a:p>
            <a:pPr eaLnBrk="1" hangingPunct="1">
              <a:defRPr/>
            </a:pPr>
            <a:endParaRPr lang="en-GB" sz="2000" dirty="0"/>
          </a:p>
          <a:p>
            <a:pPr eaLnBrk="1" hangingPunct="1">
              <a:defRPr/>
            </a:pPr>
            <a:r>
              <a:rPr lang="en-GB" sz="2000" dirty="0" smtClean="0"/>
              <a:t>Climate change targets</a:t>
            </a:r>
          </a:p>
          <a:p>
            <a:pPr lvl="1" eaLnBrk="1" hangingPunct="1">
              <a:defRPr/>
            </a:pPr>
            <a:r>
              <a:rPr lang="en-GB" sz="1600" dirty="0" smtClean="0"/>
              <a:t>Contribute towards the climate change</a:t>
            </a:r>
          </a:p>
          <a:p>
            <a:pPr marL="457200" lvl="1" indent="0" eaLnBrk="1" hangingPunct="1">
              <a:buFontTx/>
              <a:buNone/>
              <a:defRPr/>
            </a:pPr>
            <a:r>
              <a:rPr lang="en-GB" sz="1600" dirty="0" smtClean="0"/>
              <a:t>     targets and obligations</a:t>
            </a:r>
          </a:p>
          <a:p>
            <a:pPr marL="457200" lvl="1" indent="0" eaLnBrk="1" hangingPunct="1">
              <a:buFontTx/>
              <a:buNone/>
              <a:defRPr/>
            </a:pPr>
            <a:endParaRPr lang="en-GB" sz="1600" dirty="0"/>
          </a:p>
          <a:p>
            <a:pPr marL="400050" eaLnBrk="1" hangingPunct="1">
              <a:defRPr/>
            </a:pPr>
            <a:endParaRPr lang="en-GB" sz="2000" dirty="0" smtClean="0"/>
          </a:p>
          <a:p>
            <a:pPr marL="800100" lvl="1" eaLnBrk="1" hangingPunct="1">
              <a:defRPr/>
            </a:pPr>
            <a:endParaRPr lang="en-GB" sz="1600" dirty="0"/>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60350"/>
            <a:ext cx="3821112" cy="5405438"/>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5570538" cy="8081963"/>
          </a:xfrm>
          <a:prstGeom prst="rect">
            <a:avLst/>
          </a:prstGeom>
          <a:solidFill>
            <a:schemeClr val="accent2"/>
          </a:solidFill>
          <a:ln w="38100">
            <a:solidFill>
              <a:srgbClr val="333399"/>
            </a:solidFill>
            <a:miter lim="800000"/>
            <a:headEnd/>
            <a:tailEnd/>
          </a:ln>
        </p:spPr>
      </p:pic>
      <p:sp>
        <p:nvSpPr>
          <p:cNvPr id="7" name="TextBox 6"/>
          <p:cNvSpPr txBox="1"/>
          <p:nvPr/>
        </p:nvSpPr>
        <p:spPr>
          <a:xfrm>
            <a:off x="5588000" y="115888"/>
            <a:ext cx="3556000" cy="5818187"/>
          </a:xfrm>
          <a:prstGeom prst="rect">
            <a:avLst/>
          </a:prstGeom>
          <a:noFill/>
        </p:spPr>
        <p:txBody>
          <a:bodyPr>
            <a:spAutoFit/>
          </a:bodyPr>
          <a:lstStyle/>
          <a:p>
            <a:pPr marL="342900" indent="-342900">
              <a:buFont typeface="Arial" panose="020B0604020202020204" pitchFamily="34" charset="0"/>
              <a:buChar char="•"/>
              <a:defRPr/>
            </a:pPr>
            <a:r>
              <a:rPr lang="en-GB" dirty="0">
                <a:solidFill>
                  <a:srgbClr val="333399"/>
                </a:solidFill>
                <a:latin typeface="+mn-lt"/>
              </a:rPr>
              <a:t>Fuel Poverty</a:t>
            </a:r>
          </a:p>
          <a:p>
            <a:pPr marL="342900" indent="-342900">
              <a:buFont typeface="Arial" panose="020B0604020202020204" pitchFamily="34" charset="0"/>
              <a:buChar char="•"/>
              <a:defRPr/>
            </a:pPr>
            <a:endParaRPr lang="en-GB" dirty="0">
              <a:solidFill>
                <a:srgbClr val="333399"/>
              </a:solidFill>
              <a:latin typeface="+mn-lt"/>
            </a:endParaRPr>
          </a:p>
          <a:p>
            <a:pPr marL="342900" indent="-342900">
              <a:buFont typeface="Arial" panose="020B0604020202020204" pitchFamily="34" charset="0"/>
              <a:buChar char="•"/>
              <a:defRPr/>
            </a:pPr>
            <a:r>
              <a:rPr lang="en-GB" sz="1800" dirty="0">
                <a:solidFill>
                  <a:srgbClr val="333399"/>
                </a:solidFill>
                <a:latin typeface="+mn-lt"/>
              </a:rPr>
              <a:t>A person is living in fuel poverty if, to heat their home to a satisfactory standard, they need to spend more than 10 per cent of their household income on fuel.</a:t>
            </a:r>
          </a:p>
          <a:p>
            <a:pPr marL="342900" indent="-342900">
              <a:buFont typeface="Arial" panose="020B0604020202020204" pitchFamily="34" charset="0"/>
              <a:buChar char="•"/>
              <a:defRPr/>
            </a:pPr>
            <a:endParaRPr lang="en-GB" sz="1800" dirty="0">
              <a:solidFill>
                <a:srgbClr val="333399"/>
              </a:solidFill>
              <a:latin typeface="+mn-lt"/>
            </a:endParaRPr>
          </a:p>
          <a:p>
            <a:pPr marL="342900" indent="-342900">
              <a:buFont typeface="Arial" panose="020B0604020202020204" pitchFamily="34" charset="0"/>
              <a:buChar char="•"/>
              <a:defRPr/>
            </a:pPr>
            <a:r>
              <a:rPr lang="en-GB" sz="1800" dirty="0">
                <a:solidFill>
                  <a:srgbClr val="333399"/>
                </a:solidFill>
                <a:latin typeface="+mn-lt"/>
              </a:rPr>
              <a:t>Three factors influence whether a household is in fuel poverty:</a:t>
            </a:r>
          </a:p>
          <a:p>
            <a:pPr marL="342900" indent="-342900">
              <a:buFont typeface="Arial" panose="020B0604020202020204" pitchFamily="34" charset="0"/>
              <a:buChar char="•"/>
              <a:defRPr/>
            </a:pPr>
            <a:endParaRPr lang="en-GB" sz="1800" dirty="0">
              <a:solidFill>
                <a:srgbClr val="333399"/>
              </a:solidFill>
              <a:latin typeface="+mn-lt"/>
            </a:endParaRPr>
          </a:p>
          <a:p>
            <a:pPr marL="800100" lvl="1" indent="-342900">
              <a:buFont typeface="Arial" panose="020B0604020202020204" pitchFamily="34" charset="0"/>
              <a:buChar char="•"/>
              <a:defRPr/>
            </a:pPr>
            <a:r>
              <a:rPr lang="en-GB" sz="1800" b="1" dirty="0">
                <a:solidFill>
                  <a:srgbClr val="333399"/>
                </a:solidFill>
                <a:latin typeface="+mn-lt"/>
              </a:rPr>
              <a:t>Low household income.</a:t>
            </a:r>
            <a:r>
              <a:rPr lang="en-GB" sz="1800" dirty="0">
                <a:solidFill>
                  <a:srgbClr val="333399"/>
                </a:solidFill>
                <a:latin typeface="+mn-lt"/>
              </a:rPr>
              <a:t> </a:t>
            </a:r>
          </a:p>
          <a:p>
            <a:pPr marL="800100" lvl="1" indent="-342900">
              <a:buFont typeface="Arial" panose="020B0604020202020204" pitchFamily="34" charset="0"/>
              <a:buChar char="•"/>
              <a:defRPr/>
            </a:pPr>
            <a:endParaRPr lang="en-GB" sz="1800" dirty="0">
              <a:solidFill>
                <a:srgbClr val="333399"/>
              </a:solidFill>
              <a:latin typeface="+mn-lt"/>
            </a:endParaRPr>
          </a:p>
          <a:p>
            <a:pPr marL="800100" lvl="1" indent="-342900">
              <a:buFont typeface="Arial" panose="020B0604020202020204" pitchFamily="34" charset="0"/>
              <a:buChar char="•"/>
              <a:defRPr/>
            </a:pPr>
            <a:r>
              <a:rPr lang="en-GB" sz="1800" b="1" dirty="0">
                <a:solidFill>
                  <a:srgbClr val="333399"/>
                </a:solidFill>
                <a:latin typeface="+mn-lt"/>
              </a:rPr>
              <a:t>Fuel costs.</a:t>
            </a:r>
            <a:r>
              <a:rPr lang="en-GB" sz="1800" dirty="0">
                <a:solidFill>
                  <a:srgbClr val="333399"/>
                </a:solidFill>
                <a:latin typeface="+mn-lt"/>
              </a:rPr>
              <a:t> </a:t>
            </a:r>
          </a:p>
          <a:p>
            <a:pPr marL="800100" lvl="1" indent="-342900">
              <a:buFont typeface="Arial" panose="020B0604020202020204" pitchFamily="34" charset="0"/>
              <a:buChar char="•"/>
              <a:defRPr/>
            </a:pPr>
            <a:endParaRPr lang="en-GB" sz="1800" dirty="0">
              <a:solidFill>
                <a:srgbClr val="333399"/>
              </a:solidFill>
              <a:latin typeface="+mn-lt"/>
            </a:endParaRPr>
          </a:p>
          <a:p>
            <a:pPr marL="800100" lvl="1" indent="-342900">
              <a:buFont typeface="Arial" panose="020B0604020202020204" pitchFamily="34" charset="0"/>
              <a:buChar char="•"/>
              <a:defRPr/>
            </a:pPr>
            <a:r>
              <a:rPr lang="en-GB" sz="1800" b="1" dirty="0">
                <a:solidFill>
                  <a:srgbClr val="333399"/>
                </a:solidFill>
                <a:latin typeface="+mn-lt"/>
              </a:rPr>
              <a:t>Energy efficiency.</a:t>
            </a:r>
            <a:r>
              <a:rPr lang="en-GB" sz="1800" dirty="0">
                <a:solidFill>
                  <a:srgbClr val="333399"/>
                </a:solidFill>
                <a:latin typeface="+mn-lt"/>
              </a:rPr>
              <a:t> </a:t>
            </a:r>
          </a:p>
          <a:p>
            <a:pPr marL="342900" indent="-342900">
              <a:buFont typeface="Arial" panose="020B0604020202020204" pitchFamily="34" charset="0"/>
              <a:buChar char="•"/>
              <a:defRPr/>
            </a:pPr>
            <a:endParaRPr lang="en-GB" sz="1800" dirty="0">
              <a:solidFill>
                <a:srgbClr val="333399"/>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9950" y="115888"/>
            <a:ext cx="4464050" cy="5262562"/>
          </a:xfrm>
          <a:prstGeom prst="rect">
            <a:avLst/>
          </a:prstGeom>
          <a:noFill/>
        </p:spPr>
        <p:txBody>
          <a:bodyPr>
            <a:spAutoFit/>
          </a:bodyPr>
          <a:lstStyle/>
          <a:p>
            <a:pPr>
              <a:defRPr/>
            </a:pPr>
            <a:endParaRPr lang="en-GB" dirty="0">
              <a:solidFill>
                <a:srgbClr val="333399"/>
              </a:solidFill>
              <a:latin typeface="+mn-lt"/>
            </a:endParaRPr>
          </a:p>
          <a:p>
            <a:pPr marL="800100" lvl="1" indent="-342900">
              <a:buFont typeface="Arial" panose="020B0604020202020204" pitchFamily="34" charset="0"/>
              <a:buChar char="•"/>
              <a:defRPr/>
            </a:pPr>
            <a:r>
              <a:rPr lang="en-GB" dirty="0">
                <a:solidFill>
                  <a:srgbClr val="333399"/>
                </a:solidFill>
                <a:latin typeface="+mn-lt"/>
              </a:rPr>
              <a:t>Economic Diversity</a:t>
            </a:r>
          </a:p>
          <a:p>
            <a:pPr marL="800100" lvl="1" indent="-342900">
              <a:buFont typeface="Arial" panose="020B0604020202020204" pitchFamily="34" charset="0"/>
              <a:buChar char="•"/>
              <a:defRPr/>
            </a:pPr>
            <a:endParaRPr lang="en-GB" dirty="0">
              <a:solidFill>
                <a:srgbClr val="333399"/>
              </a:solidFill>
              <a:latin typeface="+mn-lt"/>
            </a:endParaRPr>
          </a:p>
          <a:p>
            <a:pPr marL="800100" lvl="1" indent="-342900">
              <a:buFont typeface="Arial" panose="020B0604020202020204" pitchFamily="34" charset="0"/>
              <a:buChar char="•"/>
              <a:defRPr/>
            </a:pPr>
            <a:r>
              <a:rPr lang="en-GB" dirty="0">
                <a:solidFill>
                  <a:srgbClr val="333399"/>
                </a:solidFill>
                <a:latin typeface="+mn-lt"/>
              </a:rPr>
              <a:t>Energetica vision is for the region to be recognised as one of the most robust and resilient economies in Europe with a reputation for opportunity, enterprise and inventiveness that will attract and retain world-class talent of all ages.</a:t>
            </a:r>
          </a:p>
        </p:txBody>
      </p:sp>
      <p:pic>
        <p:nvPicPr>
          <p:cNvPr id="921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7995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7772400" cy="1143000"/>
          </a:xfrm>
        </p:spPr>
        <p:txBody>
          <a:bodyPr/>
          <a:lstStyle/>
          <a:p>
            <a:pPr eaLnBrk="1" hangingPunct="1"/>
            <a:r>
              <a:rPr lang="en-GB" smtClean="0"/>
              <a:t>Why?</a:t>
            </a:r>
          </a:p>
        </p:txBody>
      </p:sp>
      <p:sp>
        <p:nvSpPr>
          <p:cNvPr id="4099" name="Rectangle 3"/>
          <p:cNvSpPr>
            <a:spLocks noGrp="1" noChangeArrowheads="1"/>
          </p:cNvSpPr>
          <p:nvPr>
            <p:ph type="body" idx="1"/>
          </p:nvPr>
        </p:nvSpPr>
        <p:spPr>
          <a:xfrm>
            <a:off x="-9525" y="1143000"/>
            <a:ext cx="9015413" cy="5454650"/>
          </a:xfrm>
        </p:spPr>
        <p:txBody>
          <a:bodyPr/>
          <a:lstStyle/>
          <a:p>
            <a:pPr eaLnBrk="1" hangingPunct="1">
              <a:defRPr/>
            </a:pPr>
            <a:r>
              <a:rPr lang="en-GB" sz="2000" dirty="0" smtClean="0"/>
              <a:t>Pull</a:t>
            </a:r>
          </a:p>
          <a:p>
            <a:pPr eaLnBrk="1" hangingPunct="1">
              <a:defRPr/>
            </a:pPr>
            <a:endParaRPr lang="en-GB" sz="2000" dirty="0"/>
          </a:p>
          <a:p>
            <a:pPr eaLnBrk="1" hangingPunct="1">
              <a:defRPr/>
            </a:pPr>
            <a:r>
              <a:rPr lang="en-GB" sz="2000" dirty="0" smtClean="0"/>
              <a:t>Population Growth</a:t>
            </a:r>
          </a:p>
          <a:p>
            <a:pPr eaLnBrk="1" hangingPunct="1">
              <a:defRPr/>
            </a:pPr>
            <a:endParaRPr lang="en-GB" sz="2000" dirty="0"/>
          </a:p>
          <a:p>
            <a:pPr eaLnBrk="1" hangingPunct="1">
              <a:defRPr/>
            </a:pPr>
            <a:r>
              <a:rPr lang="en-GB" sz="2000" dirty="0" smtClean="0"/>
              <a:t>Aberdeenshire has the</a:t>
            </a:r>
          </a:p>
          <a:p>
            <a:pPr marL="0" indent="0" eaLnBrk="1" hangingPunct="1">
              <a:buFontTx/>
              <a:buNone/>
              <a:defRPr/>
            </a:pPr>
            <a:r>
              <a:rPr lang="en-GB" sz="2000" dirty="0"/>
              <a:t> </a:t>
            </a:r>
            <a:r>
              <a:rPr lang="en-GB" sz="2000" dirty="0" smtClean="0"/>
              <a:t>    highest rate of growth</a:t>
            </a:r>
          </a:p>
          <a:p>
            <a:pPr marL="0" indent="0" eaLnBrk="1" hangingPunct="1">
              <a:buFontTx/>
              <a:buNone/>
              <a:defRPr/>
            </a:pPr>
            <a:r>
              <a:rPr lang="en-GB" sz="2000" dirty="0"/>
              <a:t> </a:t>
            </a:r>
            <a:r>
              <a:rPr lang="en-GB" sz="2000" dirty="0" smtClean="0"/>
              <a:t>    in Scotland. </a:t>
            </a:r>
          </a:p>
          <a:p>
            <a:pPr marL="0" indent="0" eaLnBrk="1" hangingPunct="1">
              <a:buFontTx/>
              <a:buNone/>
              <a:defRPr/>
            </a:pPr>
            <a:endParaRPr lang="en-GB" sz="2000" dirty="0"/>
          </a:p>
          <a:p>
            <a:pPr eaLnBrk="1" hangingPunct="1">
              <a:defRPr/>
            </a:pPr>
            <a:r>
              <a:rPr lang="en-GB" sz="2000" dirty="0" smtClean="0"/>
              <a:t>Over 11% growth in </a:t>
            </a:r>
          </a:p>
          <a:p>
            <a:pPr marL="0" indent="0" eaLnBrk="1" hangingPunct="1">
              <a:buFontTx/>
              <a:buNone/>
              <a:defRPr/>
            </a:pPr>
            <a:r>
              <a:rPr lang="en-GB" sz="2000" dirty="0"/>
              <a:t> </a:t>
            </a:r>
            <a:r>
              <a:rPr lang="en-GB" sz="2000" dirty="0" smtClean="0"/>
              <a:t>    recent years, with 9%</a:t>
            </a:r>
          </a:p>
          <a:p>
            <a:pPr marL="0" indent="0" eaLnBrk="1" hangingPunct="1">
              <a:buFontTx/>
              <a:buNone/>
              <a:defRPr/>
            </a:pPr>
            <a:r>
              <a:rPr lang="en-GB" sz="2000" dirty="0"/>
              <a:t> </a:t>
            </a:r>
            <a:r>
              <a:rPr lang="en-GB" sz="2000" dirty="0" smtClean="0"/>
              <a:t>    coming from migration </a:t>
            </a:r>
          </a:p>
          <a:p>
            <a:pPr marL="0" indent="0" eaLnBrk="1" hangingPunct="1">
              <a:buFontTx/>
              <a:buNone/>
              <a:defRPr/>
            </a:pPr>
            <a:r>
              <a:rPr lang="en-GB" sz="2000" dirty="0"/>
              <a:t> </a:t>
            </a:r>
            <a:r>
              <a:rPr lang="en-GB" sz="2000" dirty="0" smtClean="0"/>
              <a:t>    from neighbouring Local</a:t>
            </a:r>
          </a:p>
          <a:p>
            <a:pPr marL="0" indent="0" eaLnBrk="1" hangingPunct="1">
              <a:buFontTx/>
              <a:buNone/>
              <a:defRPr/>
            </a:pPr>
            <a:r>
              <a:rPr lang="en-GB" sz="2000" dirty="0"/>
              <a:t> </a:t>
            </a:r>
            <a:r>
              <a:rPr lang="en-GB" sz="2000" dirty="0" smtClean="0"/>
              <a:t>    Authority Areas.</a:t>
            </a:r>
          </a:p>
          <a:p>
            <a:pPr marL="457200" lvl="1" indent="0" eaLnBrk="1" hangingPunct="1">
              <a:buFontTx/>
              <a:buNone/>
              <a:defRPr/>
            </a:pPr>
            <a:endParaRPr lang="en-GB" sz="1600" dirty="0"/>
          </a:p>
          <a:p>
            <a:pPr marL="400050" eaLnBrk="1" hangingPunct="1">
              <a:defRPr/>
            </a:pPr>
            <a:endParaRPr lang="en-GB" sz="2000" dirty="0" smtClean="0"/>
          </a:p>
          <a:p>
            <a:pPr marL="800100" lvl="1" eaLnBrk="1" hangingPunct="1">
              <a:defRPr/>
            </a:pPr>
            <a:endParaRPr lang="en-GB" sz="1600" dirty="0"/>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1268413"/>
            <a:ext cx="5629275" cy="295275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7772400" cy="1143000"/>
          </a:xfrm>
        </p:spPr>
        <p:txBody>
          <a:bodyPr/>
          <a:lstStyle/>
          <a:p>
            <a:pPr eaLnBrk="1" hangingPunct="1"/>
            <a:r>
              <a:rPr lang="en-GB" smtClean="0"/>
              <a:t>How?</a:t>
            </a:r>
          </a:p>
        </p:txBody>
      </p:sp>
      <p:sp>
        <p:nvSpPr>
          <p:cNvPr id="4099" name="Rectangle 3"/>
          <p:cNvSpPr>
            <a:spLocks noGrp="1" noChangeArrowheads="1"/>
          </p:cNvSpPr>
          <p:nvPr>
            <p:ph type="body" idx="1"/>
          </p:nvPr>
        </p:nvSpPr>
        <p:spPr>
          <a:xfrm>
            <a:off x="-9525" y="1143000"/>
            <a:ext cx="9015413" cy="5454650"/>
          </a:xfrm>
        </p:spPr>
        <p:txBody>
          <a:bodyPr/>
          <a:lstStyle/>
          <a:p>
            <a:pPr eaLnBrk="1" hangingPunct="1">
              <a:defRPr/>
            </a:pPr>
            <a:r>
              <a:rPr lang="en-GB" sz="2000" dirty="0" smtClean="0"/>
              <a:t>Policy Analysis the main tool for </a:t>
            </a:r>
          </a:p>
          <a:p>
            <a:pPr marL="0" indent="0" eaLnBrk="1" hangingPunct="1">
              <a:buFontTx/>
              <a:buNone/>
              <a:defRPr/>
            </a:pPr>
            <a:r>
              <a:rPr lang="en-GB" sz="2000" dirty="0"/>
              <a:t> </a:t>
            </a:r>
            <a:r>
              <a:rPr lang="en-GB" sz="2000" dirty="0" smtClean="0"/>
              <a:t>    developing this policy.</a:t>
            </a:r>
          </a:p>
          <a:p>
            <a:pPr eaLnBrk="1" hangingPunct="1">
              <a:defRPr/>
            </a:pPr>
            <a:endParaRPr lang="en-GB" sz="2000" dirty="0"/>
          </a:p>
          <a:p>
            <a:pPr eaLnBrk="1" hangingPunct="1">
              <a:defRPr/>
            </a:pPr>
            <a:r>
              <a:rPr lang="en-GB" sz="2000" dirty="0" smtClean="0"/>
              <a:t>Created a Position Paper looking at </a:t>
            </a:r>
          </a:p>
          <a:p>
            <a:pPr marL="0" indent="0" eaLnBrk="1" hangingPunct="1">
              <a:buFontTx/>
              <a:buNone/>
              <a:defRPr/>
            </a:pPr>
            <a:r>
              <a:rPr lang="en-GB" sz="2000" dirty="0"/>
              <a:t> </a:t>
            </a:r>
            <a:r>
              <a:rPr lang="en-GB" sz="2000" dirty="0" smtClean="0"/>
              <a:t>    national, regional and local policies. </a:t>
            </a:r>
          </a:p>
          <a:p>
            <a:pPr eaLnBrk="1" hangingPunct="1">
              <a:defRPr/>
            </a:pPr>
            <a:endParaRPr lang="en-GB" sz="2000" dirty="0"/>
          </a:p>
          <a:p>
            <a:pPr eaLnBrk="1" hangingPunct="1">
              <a:defRPr/>
            </a:pPr>
            <a:r>
              <a:rPr lang="en-GB" sz="2000" dirty="0" smtClean="0"/>
              <a:t>Proposed policies then tested against </a:t>
            </a:r>
          </a:p>
          <a:p>
            <a:pPr marL="0" indent="0" eaLnBrk="1" hangingPunct="1">
              <a:buFontTx/>
              <a:buNone/>
              <a:defRPr/>
            </a:pPr>
            <a:r>
              <a:rPr lang="en-GB" sz="2000" dirty="0"/>
              <a:t> </a:t>
            </a:r>
            <a:r>
              <a:rPr lang="en-GB" sz="2000" dirty="0" smtClean="0"/>
              <a:t>    stakeholder opinion through Main </a:t>
            </a:r>
          </a:p>
          <a:p>
            <a:pPr marL="0" indent="0" eaLnBrk="1" hangingPunct="1">
              <a:buFontTx/>
              <a:buNone/>
              <a:defRPr/>
            </a:pPr>
            <a:r>
              <a:rPr lang="en-GB" sz="2000" dirty="0"/>
              <a:t> </a:t>
            </a:r>
            <a:r>
              <a:rPr lang="en-GB" sz="2000" dirty="0" smtClean="0"/>
              <a:t>    Issues Report and Proposed Local </a:t>
            </a:r>
          </a:p>
          <a:p>
            <a:pPr marL="0" indent="0" eaLnBrk="1" hangingPunct="1">
              <a:buFontTx/>
              <a:buNone/>
              <a:defRPr/>
            </a:pPr>
            <a:r>
              <a:rPr lang="en-GB" sz="2000" dirty="0"/>
              <a:t> </a:t>
            </a:r>
            <a:r>
              <a:rPr lang="en-GB" sz="2000" dirty="0" smtClean="0"/>
              <a:t>    Development Plan statutory </a:t>
            </a:r>
          </a:p>
          <a:p>
            <a:pPr marL="0" indent="0" eaLnBrk="1" hangingPunct="1">
              <a:buFontTx/>
              <a:buNone/>
              <a:defRPr/>
            </a:pPr>
            <a:r>
              <a:rPr lang="en-GB" sz="2000" dirty="0"/>
              <a:t> </a:t>
            </a:r>
            <a:r>
              <a:rPr lang="en-GB" sz="2000" dirty="0" smtClean="0"/>
              <a:t>    consultations.</a:t>
            </a:r>
            <a:endParaRPr lang="en-GB" sz="1600" dirty="0"/>
          </a:p>
        </p:txBody>
      </p:sp>
      <p:pic>
        <p:nvPicPr>
          <p:cNvPr id="1126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260350"/>
            <a:ext cx="383857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berdeenshire Corporate - Template">
  <a:themeElements>
    <a:clrScheme name="Aberdeenshire Corporate -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berdeenshire Corporate -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berdeenshire Corporate -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erdeenshire Corporate -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erdeenshire Corporate -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erdeenshire Corporate -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erdeenshire Corporate -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erdeenshire Corporate -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erdeenshire Corporate -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Heat Networks [Compatibility Mode]" id="{AA1B9127-D784-46FB-B7E1-9B12C2097FD3}" vid="{882514D0-5D87-4556-AE1F-D62C3CAAABE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On-screen Show (4:3)</PresentationFormat>
  <Paragraphs>236</Paragraphs>
  <Slides>29</Slides>
  <Notes>0</Notes>
  <HiddenSlides>0</HiddenSlides>
  <MMClips>0</MMClips>
  <ScaleCrop>false</ScaleCrop>
  <HeadingPairs>
    <vt:vector size="6" baseType="variant">
      <vt:variant>
        <vt:lpstr>Theme</vt:lpstr>
      </vt:variant>
      <vt:variant>
        <vt:i4>1</vt:i4>
      </vt:variant>
      <vt:variant>
        <vt:lpstr>Slide Titles</vt:lpstr>
      </vt:variant>
      <vt:variant>
        <vt:i4>29</vt:i4>
      </vt:variant>
      <vt:variant>
        <vt:lpstr>Custom Shows</vt:lpstr>
      </vt:variant>
      <vt:variant>
        <vt:i4>1</vt:i4>
      </vt:variant>
    </vt:vector>
  </HeadingPairs>
  <TitlesOfParts>
    <vt:vector size="31" baseType="lpstr">
      <vt:lpstr>Aberdeenshire Corporate - Template</vt:lpstr>
      <vt:lpstr>Aberdeenshire Local Development Plan 2016</vt:lpstr>
      <vt:lpstr>Who?</vt:lpstr>
      <vt:lpstr>Why?</vt:lpstr>
      <vt:lpstr>Why?</vt:lpstr>
      <vt:lpstr>Why?</vt:lpstr>
      <vt:lpstr>PowerPoint Presentation</vt:lpstr>
      <vt:lpstr>PowerPoint Presentation</vt:lpstr>
      <vt:lpstr>Why?</vt:lpstr>
      <vt:lpstr>How?</vt:lpstr>
      <vt:lpstr>How?</vt:lpstr>
      <vt:lpstr>How?</vt:lpstr>
      <vt:lpstr>How?</vt:lpstr>
      <vt:lpstr>How?</vt:lpstr>
      <vt:lpstr>How?</vt:lpstr>
      <vt:lpstr>How?</vt:lpstr>
      <vt:lpstr>PowerPoint Presentation</vt:lpstr>
      <vt:lpstr>How?</vt:lpstr>
      <vt:lpstr>How?</vt:lpstr>
      <vt:lpstr>How?</vt:lpstr>
      <vt:lpstr>How?</vt:lpstr>
      <vt:lpstr>How?</vt:lpstr>
      <vt:lpstr>What did we do?</vt:lpstr>
      <vt:lpstr>PowerPoint Presentation</vt:lpstr>
      <vt:lpstr>PowerPoint Presentation</vt:lpstr>
      <vt:lpstr>PowerPoint Presentation</vt:lpstr>
      <vt:lpstr>What was the result?</vt:lpstr>
      <vt:lpstr>What was the result?</vt:lpstr>
      <vt:lpstr>What was the result?</vt:lpstr>
      <vt:lpstr>Contact </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Aberdeenshire Local Development Plan 2016</dc:title>
  <dc:creator>Allan Crooks</dc:creator>
  <cp:lastModifiedBy>Allan Crooks</cp:lastModifiedBy>
  <cp:revision>2</cp:revision>
  <dcterms:modified xsi:type="dcterms:W3CDTF">2015-09-01T11:46:51Z</dcterms:modified>
</cp:coreProperties>
</file>