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62" r:id="rId2"/>
    <p:sldId id="324" r:id="rId3"/>
    <p:sldId id="353" r:id="rId4"/>
    <p:sldId id="275" r:id="rId5"/>
    <p:sldId id="326" r:id="rId6"/>
    <p:sldId id="325" r:id="rId7"/>
    <p:sldId id="299" r:id="rId8"/>
    <p:sldId id="352" r:id="rId9"/>
    <p:sldId id="277" r:id="rId10"/>
    <p:sldId id="304" r:id="rId11"/>
    <p:sldId id="305" r:id="rId12"/>
    <p:sldId id="302" r:id="rId13"/>
    <p:sldId id="306" r:id="rId14"/>
    <p:sldId id="303" r:id="rId15"/>
    <p:sldId id="320" r:id="rId16"/>
    <p:sldId id="321" r:id="rId17"/>
    <p:sldId id="307" r:id="rId18"/>
    <p:sldId id="308" r:id="rId19"/>
    <p:sldId id="309" r:id="rId20"/>
    <p:sldId id="310" r:id="rId21"/>
    <p:sldId id="311" r:id="rId22"/>
    <p:sldId id="327" r:id="rId23"/>
    <p:sldId id="312" r:id="rId24"/>
    <p:sldId id="314" r:id="rId25"/>
    <p:sldId id="328" r:id="rId26"/>
    <p:sldId id="333" r:id="rId27"/>
    <p:sldId id="334" r:id="rId28"/>
    <p:sldId id="332" r:id="rId29"/>
    <p:sldId id="335" r:id="rId30"/>
    <p:sldId id="336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295" r:id="rId39"/>
    <p:sldId id="318" r:id="rId40"/>
    <p:sldId id="319" r:id="rId41"/>
    <p:sldId id="344" r:id="rId42"/>
    <p:sldId id="339" r:id="rId43"/>
    <p:sldId id="340" r:id="rId44"/>
    <p:sldId id="341" r:id="rId45"/>
    <p:sldId id="342" r:id="rId46"/>
    <p:sldId id="343" r:id="rId47"/>
    <p:sldId id="263" r:id="rId48"/>
    <p:sldId id="264" r:id="rId49"/>
    <p:sldId id="268" r:id="rId50"/>
    <p:sldId id="282" r:id="rId51"/>
    <p:sldId id="267" r:id="rId52"/>
    <p:sldId id="288" r:id="rId53"/>
    <p:sldId id="279" r:id="rId54"/>
    <p:sldId id="280" r:id="rId55"/>
    <p:sldId id="281" r:id="rId56"/>
    <p:sldId id="294" r:id="rId57"/>
    <p:sldId id="296" r:id="rId58"/>
    <p:sldId id="297" r:id="rId59"/>
  </p:sldIdLst>
  <p:sldSz cx="9144000" cy="6858000" type="screen4x3"/>
  <p:notesSz cx="6797675" cy="9928225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3300"/>
    <a:srgbClr val="FD7E1D"/>
    <a:srgbClr val="596F7A"/>
    <a:srgbClr val="B7D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8277" autoAdjust="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are:SkyDrive:Work:Presentations:2013-07:bio%20conference:litterature:Figures20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da-DK" sz="1200"/>
              <a:t>RE consumption (PJ)</a:t>
            </a:r>
          </a:p>
        </c:rich>
      </c:tx>
      <c:layout/>
      <c:overlay val="1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[Figures2011.xlsx]Renewable!$A$36</c:f>
              <c:strCache>
                <c:ptCount val="1"/>
                <c:pt idx="0">
                  <c:v>Wind</c:v>
                </c:pt>
              </c:strCache>
            </c:strRef>
          </c:tx>
          <c:marker>
            <c:symbol val="none"/>
          </c:marker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[Figures2011.xlsx]Renewable!$B$36:$AG$36</c:f>
              <c:numCache>
                <c:formatCode>0</c:formatCode>
                <c:ptCount val="32"/>
                <c:pt idx="0">
                  <c:v>3.78E-2</c:v>
                </c:pt>
                <c:pt idx="1">
                  <c:v>3.78E-2</c:v>
                </c:pt>
                <c:pt idx="2">
                  <c:v>6.6600000000000006E-2</c:v>
                </c:pt>
                <c:pt idx="3">
                  <c:v>9.7559999999999994E-2</c:v>
                </c:pt>
                <c:pt idx="4">
                  <c:v>0.11952</c:v>
                </c:pt>
                <c:pt idx="5">
                  <c:v>0.18504000000000001</c:v>
                </c:pt>
                <c:pt idx="6">
                  <c:v>0.45216000000000001</c:v>
                </c:pt>
                <c:pt idx="7">
                  <c:v>0.62568000000000001</c:v>
                </c:pt>
                <c:pt idx="8">
                  <c:v>1.0501199999999999</c:v>
                </c:pt>
                <c:pt idx="9">
                  <c:v>1.5422400000000001</c:v>
                </c:pt>
                <c:pt idx="10">
                  <c:v>2.1970800000000001</c:v>
                </c:pt>
                <c:pt idx="11">
                  <c:v>2.6643599999999998</c:v>
                </c:pt>
                <c:pt idx="12">
                  <c:v>3.2954400000000001</c:v>
                </c:pt>
                <c:pt idx="13">
                  <c:v>3.7231200000000002</c:v>
                </c:pt>
                <c:pt idx="14">
                  <c:v>4.0932000000000004</c:v>
                </c:pt>
                <c:pt idx="15">
                  <c:v>4.2382799999999996</c:v>
                </c:pt>
                <c:pt idx="16">
                  <c:v>4.4168399999999997</c:v>
                </c:pt>
                <c:pt idx="17">
                  <c:v>6.96312</c:v>
                </c:pt>
                <c:pt idx="18">
                  <c:v>10.15164</c:v>
                </c:pt>
                <c:pt idx="19">
                  <c:v>10.904400000000001</c:v>
                </c:pt>
                <c:pt idx="20">
                  <c:v>15.2683165116</c:v>
                </c:pt>
                <c:pt idx="21">
                  <c:v>15.501673422</c:v>
                </c:pt>
                <c:pt idx="22">
                  <c:v>17.556981984</c:v>
                </c:pt>
                <c:pt idx="23">
                  <c:v>20.0188196291232</c:v>
                </c:pt>
                <c:pt idx="24">
                  <c:v>23.699202376715998</c:v>
                </c:pt>
                <c:pt idx="25">
                  <c:v>23.810400000000001</c:v>
                </c:pt>
                <c:pt idx="26">
                  <c:v>21.988646829572382</c:v>
                </c:pt>
                <c:pt idx="27">
                  <c:v>25.816320000000001</c:v>
                </c:pt>
                <c:pt idx="28">
                  <c:v>24.940079999999998</c:v>
                </c:pt>
                <c:pt idx="29">
                  <c:v>24.1938</c:v>
                </c:pt>
                <c:pt idx="30">
                  <c:v>28.113919475029199</c:v>
                </c:pt>
                <c:pt idx="31">
                  <c:v>35.187063514199998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[Figures2011.xlsx]Renewable!$A$37</c:f>
              <c:strCache>
                <c:ptCount val="1"/>
                <c:pt idx="0">
                  <c:v>Biomass</c:v>
                </c:pt>
              </c:strCache>
            </c:strRef>
          </c:tx>
          <c:marker>
            <c:symbol val="none"/>
          </c:marker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[Figures2011.xlsx]Renewable!$B$37:$AG$37</c:f>
              <c:numCache>
                <c:formatCode>0</c:formatCode>
                <c:ptCount val="32"/>
                <c:pt idx="0">
                  <c:v>22.022737472308179</c:v>
                </c:pt>
                <c:pt idx="1">
                  <c:v>26.835997129868758</c:v>
                </c:pt>
                <c:pt idx="2">
                  <c:v>28.931208824338992</c:v>
                </c:pt>
                <c:pt idx="3">
                  <c:v>30.232492563820831</c:v>
                </c:pt>
                <c:pt idx="4">
                  <c:v>31.74092896005876</c:v>
                </c:pt>
                <c:pt idx="5">
                  <c:v>32.508944400024163</c:v>
                </c:pt>
                <c:pt idx="6">
                  <c:v>35.200590185670769</c:v>
                </c:pt>
                <c:pt idx="7">
                  <c:v>38.662173010828297</c:v>
                </c:pt>
                <c:pt idx="8">
                  <c:v>38.703411328019861</c:v>
                </c:pt>
                <c:pt idx="9">
                  <c:v>38.875017007729618</c:v>
                </c:pt>
                <c:pt idx="10">
                  <c:v>39.996431176882822</c:v>
                </c:pt>
                <c:pt idx="11">
                  <c:v>43.301805030979871</c:v>
                </c:pt>
                <c:pt idx="12">
                  <c:v>45.443298505507443</c:v>
                </c:pt>
                <c:pt idx="13">
                  <c:v>47.061647108838358</c:v>
                </c:pt>
                <c:pt idx="14">
                  <c:v>46.013743607007463</c:v>
                </c:pt>
                <c:pt idx="15">
                  <c:v>47.74426006383294</c:v>
                </c:pt>
                <c:pt idx="16">
                  <c:v>50.719090058418857</c:v>
                </c:pt>
                <c:pt idx="17">
                  <c:v>52.108280828308139</c:v>
                </c:pt>
                <c:pt idx="18">
                  <c:v>51.478172718821561</c:v>
                </c:pt>
                <c:pt idx="19">
                  <c:v>54.09378370456573</c:v>
                </c:pt>
                <c:pt idx="20">
                  <c:v>56.505076617116522</c:v>
                </c:pt>
                <c:pt idx="21">
                  <c:v>62.483064347726867</c:v>
                </c:pt>
                <c:pt idx="22">
                  <c:v>66.038637602171804</c:v>
                </c:pt>
                <c:pt idx="23">
                  <c:v>76.441013224106399</c:v>
                </c:pt>
                <c:pt idx="24">
                  <c:v>83.014742577320646</c:v>
                </c:pt>
                <c:pt idx="25">
                  <c:v>89.827575345686782</c:v>
                </c:pt>
                <c:pt idx="26">
                  <c:v>92.973297613259206</c:v>
                </c:pt>
                <c:pt idx="27">
                  <c:v>102.1767887393834</c:v>
                </c:pt>
                <c:pt idx="28">
                  <c:v>104.2035060830447</c:v>
                </c:pt>
                <c:pt idx="29">
                  <c:v>106.8913570731256</c:v>
                </c:pt>
                <c:pt idx="30">
                  <c:v>127.06403180697291</c:v>
                </c:pt>
                <c:pt idx="31">
                  <c:v>120.3163735450223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[Figures2011.xlsx]Renewable!$A$38</c:f>
              <c:strCache>
                <c:ptCount val="1"/>
                <c:pt idx="0">
                  <c:v> - Straw</c:v>
                </c:pt>
              </c:strCache>
            </c:strRef>
          </c:tx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[Figures2011.xlsx]Renewable!$B$38:$AG$38</c:f>
            </c:numRef>
          </c:val>
          <c:smooth val="0"/>
        </c:ser>
        <c:ser>
          <c:idx val="3"/>
          <c:order val="3"/>
          <c:tx>
            <c:strRef>
              <c:f>[Figures2011.xlsx]Renewable!$A$39</c:f>
              <c:strCache>
                <c:ptCount val="1"/>
                <c:pt idx="0">
                  <c:v> - Wood chips</c:v>
                </c:pt>
              </c:strCache>
            </c:strRef>
          </c:tx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[Figures2011.xlsx]Renewable!$B$39:$AG$39</c:f>
            </c:numRef>
          </c:val>
          <c:smooth val="0"/>
        </c:ser>
        <c:ser>
          <c:idx val="4"/>
          <c:order val="4"/>
          <c:tx>
            <c:strRef>
              <c:f>[Figures2011.xlsx]Renewable!$A$40</c:f>
              <c:strCache>
                <c:ptCount val="1"/>
                <c:pt idx="0">
                  <c:v> - Firewood</c:v>
                </c:pt>
              </c:strCache>
            </c:strRef>
          </c:tx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[Figures2011.xlsx]Renewable!$B$40:$AG$40</c:f>
            </c:numRef>
          </c:val>
          <c:smooth val="0"/>
        </c:ser>
        <c:ser>
          <c:idx val="5"/>
          <c:order val="5"/>
          <c:tx>
            <c:strRef>
              <c:f>[Figures2011.xlsx]Renewable!$A$41</c:f>
              <c:strCache>
                <c:ptCount val="1"/>
                <c:pt idx="0">
                  <c:v> - Wood pellets</c:v>
                </c:pt>
              </c:strCache>
            </c:strRef>
          </c:tx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[Figures2011.xlsx]Renewable!$B$41:$AG$41</c:f>
            </c:numRef>
          </c:val>
          <c:smooth val="0"/>
        </c:ser>
        <c:ser>
          <c:idx val="6"/>
          <c:order val="6"/>
          <c:tx>
            <c:strRef>
              <c:f>[Figures2011.xlsx]Renewable!$A$42</c:f>
              <c:strCache>
                <c:ptCount val="1"/>
                <c:pt idx="0">
                  <c:v> - Wood waste</c:v>
                </c:pt>
              </c:strCache>
            </c:strRef>
          </c:tx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[Figures2011.xlsx]Renewable!$B$42:$AG$42</c:f>
            </c:numRef>
          </c:val>
          <c:smooth val="0"/>
        </c:ser>
        <c:ser>
          <c:idx val="7"/>
          <c:order val="7"/>
          <c:tx>
            <c:strRef>
              <c:f>[Figures2011.xlsx]Renewable!$A$43</c:f>
              <c:strCache>
                <c:ptCount val="1"/>
                <c:pt idx="0">
                  <c:v> - Waste, renewable</c:v>
                </c:pt>
              </c:strCache>
            </c:strRef>
          </c:tx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[Figures2011.xlsx]Renewable!$B$43:$AG$43</c:f>
            </c:numRef>
          </c:val>
          <c:smooth val="0"/>
        </c:ser>
        <c:ser>
          <c:idx val="8"/>
          <c:order val="8"/>
          <c:tx>
            <c:strRef>
              <c:f>[Figures2011.xlsx]Renewable!$A$44</c:f>
              <c:strCache>
                <c:ptCount val="1"/>
                <c:pt idx="0">
                  <c:v> - Bio oil</c:v>
                </c:pt>
              </c:strCache>
            </c:strRef>
          </c:tx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[Figures2011.xlsx]Renewable!$B$44:$AG$44</c:f>
            </c:numRef>
          </c:val>
          <c:smooth val="0"/>
        </c:ser>
        <c:ser>
          <c:idx val="9"/>
          <c:order val="9"/>
          <c:tx>
            <c:strRef>
              <c:f>[Figures2011.xlsx]Renewable!$A$45</c:f>
              <c:strCache>
                <c:ptCount val="1"/>
                <c:pt idx="0">
                  <c:v>Liquid biofuels</c:v>
                </c:pt>
              </c:strCache>
            </c:strRef>
          </c:tx>
          <c:marker>
            <c:symbol val="none"/>
          </c:marker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[Figures2011.xlsx]Renewable!$B$45:$AG$45</c:f>
              <c:numCache>
                <c:formatCode>0</c:formatCode>
                <c:ptCount val="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0.151173531</c:v>
                </c:pt>
                <c:pt idx="27">
                  <c:v>0.25702638700000002</c:v>
                </c:pt>
                <c:pt idx="28">
                  <c:v>0.262226170689</c:v>
                </c:pt>
                <c:pt idx="29">
                  <c:v>0.38481258899999998</c:v>
                </c:pt>
                <c:pt idx="30">
                  <c:v>1.1580315000000001</c:v>
                </c:pt>
                <c:pt idx="31">
                  <c:v>6.3981029189999994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[Figures2011.xlsx]Renewable!$A$46</c:f>
              <c:strCache>
                <c:ptCount val="1"/>
                <c:pt idx="0">
                  <c:v> - Bioethanol</c:v>
                </c:pt>
              </c:strCache>
            </c:strRef>
          </c:tx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[Figures2011.xlsx]Renewable!$B$46:$AG$46</c:f>
            </c:numRef>
          </c:val>
          <c:smooth val="0"/>
        </c:ser>
        <c:ser>
          <c:idx val="11"/>
          <c:order val="11"/>
          <c:tx>
            <c:strRef>
              <c:f>[Figures2011.xlsx]Renewable!$A$47</c:f>
              <c:strCache>
                <c:ptCount val="1"/>
                <c:pt idx="0">
                  <c:v> - Biodiesels</c:v>
                </c:pt>
              </c:strCache>
            </c:strRef>
          </c:tx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[Figures2011.xlsx]Renewable!$B$47:$AG$47</c:f>
            </c:numRef>
          </c:val>
          <c:smooth val="0"/>
        </c:ser>
        <c:ser>
          <c:idx val="12"/>
          <c:order val="12"/>
          <c:tx>
            <c:strRef>
              <c:f>[Figures2011.xlsx]Renewable!$A$48</c:f>
              <c:strCache>
                <c:ptCount val="1"/>
                <c:pt idx="0">
                  <c:v>Biogas</c:v>
                </c:pt>
              </c:strCache>
            </c:strRef>
          </c:tx>
          <c:marker>
            <c:symbol val="none"/>
          </c:marker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[Figures2011.xlsx]Renewable!$B$48:$AG$48</c:f>
              <c:numCache>
                <c:formatCode>0</c:formatCode>
                <c:ptCount val="32"/>
                <c:pt idx="0">
                  <c:v>0.184</c:v>
                </c:pt>
                <c:pt idx="1">
                  <c:v>0.19400000000000001</c:v>
                </c:pt>
                <c:pt idx="2">
                  <c:v>0.20399999999999999</c:v>
                </c:pt>
                <c:pt idx="3">
                  <c:v>0.20599999999999999</c:v>
                </c:pt>
                <c:pt idx="4">
                  <c:v>0.249</c:v>
                </c:pt>
                <c:pt idx="5">
                  <c:v>0.29399999999999998</c:v>
                </c:pt>
                <c:pt idx="6">
                  <c:v>0.34499999999999997</c:v>
                </c:pt>
                <c:pt idx="7">
                  <c:v>0.34200000000000003</c:v>
                </c:pt>
                <c:pt idx="8">
                  <c:v>0.35399999999999998</c:v>
                </c:pt>
                <c:pt idx="9">
                  <c:v>0.63602421750789595</c:v>
                </c:pt>
                <c:pt idx="10">
                  <c:v>0.752</c:v>
                </c:pt>
                <c:pt idx="11">
                  <c:v>0.91</c:v>
                </c:pt>
                <c:pt idx="12">
                  <c:v>0.89900000000000002</c:v>
                </c:pt>
                <c:pt idx="13">
                  <c:v>1.077</c:v>
                </c:pt>
                <c:pt idx="14">
                  <c:v>1.280344976001615</c:v>
                </c:pt>
                <c:pt idx="15">
                  <c:v>1.758358345230655</c:v>
                </c:pt>
                <c:pt idx="16">
                  <c:v>1.9896130599999999</c:v>
                </c:pt>
                <c:pt idx="17">
                  <c:v>2.3944528887999481</c:v>
                </c:pt>
                <c:pt idx="18">
                  <c:v>2.6704430782999999</c:v>
                </c:pt>
                <c:pt idx="19">
                  <c:v>2.6562620049399981</c:v>
                </c:pt>
                <c:pt idx="20">
                  <c:v>2.9116588644999979</c:v>
                </c:pt>
                <c:pt idx="21">
                  <c:v>3.047421835689998</c:v>
                </c:pt>
                <c:pt idx="22">
                  <c:v>3.362465699949996</c:v>
                </c:pt>
                <c:pt idx="23">
                  <c:v>3.5779062804988042</c:v>
                </c:pt>
                <c:pt idx="24">
                  <c:v>3.73843277190372</c:v>
                </c:pt>
                <c:pt idx="25">
                  <c:v>3.829963519596014</c:v>
                </c:pt>
                <c:pt idx="26">
                  <c:v>3.9189981848103499</c:v>
                </c:pt>
                <c:pt idx="27">
                  <c:v>3.9140303698862562</c:v>
                </c:pt>
                <c:pt idx="28">
                  <c:v>3.9279782388963231</c:v>
                </c:pt>
                <c:pt idx="29">
                  <c:v>4.1710026908953974</c:v>
                </c:pt>
                <c:pt idx="30">
                  <c:v>4.2780018705232381</c:v>
                </c:pt>
                <c:pt idx="31">
                  <c:v>4.1059954072721219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[Figures2011.xlsx]Renewable!$A$49</c:f>
              <c:strCache>
                <c:ptCount val="1"/>
                <c:pt idx="0">
                  <c:v>Others</c:v>
                </c:pt>
              </c:strCache>
            </c:strRef>
          </c:tx>
          <c:marker>
            <c:symbol val="none"/>
          </c:marker>
          <c:cat>
            <c:strRef>
              <c:f>[Figures2011.xlsx]Renewable!$B$33:$AG$33</c:f>
              <c:strCache>
                <c:ptCount val="32"/>
                <c:pt idx="0">
                  <c:v>1980</c:v>
                </c:pt>
                <c:pt idx="1">
                  <c:v>'81</c:v>
                </c:pt>
                <c:pt idx="2">
                  <c:v>'82</c:v>
                </c:pt>
                <c:pt idx="3">
                  <c:v>'83</c:v>
                </c:pt>
                <c:pt idx="4">
                  <c:v>'84</c:v>
                </c:pt>
                <c:pt idx="5">
                  <c:v>'85</c:v>
                </c:pt>
                <c:pt idx="6">
                  <c:v>'86</c:v>
                </c:pt>
                <c:pt idx="7">
                  <c:v>'87</c:v>
                </c:pt>
                <c:pt idx="8">
                  <c:v>'88</c:v>
                </c:pt>
                <c:pt idx="9">
                  <c:v>'89</c:v>
                </c:pt>
                <c:pt idx="10">
                  <c:v>'90</c:v>
                </c:pt>
                <c:pt idx="11">
                  <c:v>'91</c:v>
                </c:pt>
                <c:pt idx="12">
                  <c:v>'92</c:v>
                </c:pt>
                <c:pt idx="13">
                  <c:v>'93</c:v>
                </c:pt>
                <c:pt idx="14">
                  <c:v>'94</c:v>
                </c:pt>
                <c:pt idx="15">
                  <c:v>'95</c:v>
                </c:pt>
                <c:pt idx="16">
                  <c:v>'96</c:v>
                </c:pt>
                <c:pt idx="17">
                  <c:v>'97</c:v>
                </c:pt>
                <c:pt idx="18">
                  <c:v>'98</c:v>
                </c:pt>
                <c:pt idx="19">
                  <c:v>'99</c:v>
                </c:pt>
                <c:pt idx="20">
                  <c:v>'00</c:v>
                </c:pt>
                <c:pt idx="21">
                  <c:v>'01</c:v>
                </c:pt>
                <c:pt idx="22">
                  <c:v>'02</c:v>
                </c:pt>
                <c:pt idx="23">
                  <c:v>'03</c:v>
                </c:pt>
                <c:pt idx="24">
                  <c:v>'04</c:v>
                </c:pt>
                <c:pt idx="25">
                  <c:v>'05</c:v>
                </c:pt>
                <c:pt idx="26">
                  <c:v>'06</c:v>
                </c:pt>
                <c:pt idx="27">
                  <c:v>'07</c:v>
                </c:pt>
                <c:pt idx="28">
                  <c:v>'08</c:v>
                </c:pt>
                <c:pt idx="29">
                  <c:v>'09</c:v>
                </c:pt>
                <c:pt idx="30">
                  <c:v>'10</c:v>
                </c:pt>
                <c:pt idx="31">
                  <c:v>'11</c:v>
                </c:pt>
              </c:strCache>
            </c:strRef>
          </c:cat>
          <c:val>
            <c:numRef>
              <c:f>[Figures2011.xlsx]Renewable!$B$49:$AG$49</c:f>
              <c:numCache>
                <c:formatCode>0</c:formatCode>
                <c:ptCount val="32"/>
                <c:pt idx="0">
                  <c:v>0.47915999999999997</c:v>
                </c:pt>
                <c:pt idx="1">
                  <c:v>1.3842000000000001</c:v>
                </c:pt>
                <c:pt idx="2">
                  <c:v>1.8082800000000001</c:v>
                </c:pt>
                <c:pt idx="3">
                  <c:v>2.1150000000000002</c:v>
                </c:pt>
                <c:pt idx="4">
                  <c:v>2.2507199999999998</c:v>
                </c:pt>
                <c:pt idx="5">
                  <c:v>2.3893200000000001</c:v>
                </c:pt>
                <c:pt idx="6">
                  <c:v>2.5437599999999998</c:v>
                </c:pt>
                <c:pt idx="7">
                  <c:v>2.6222400000000001</c:v>
                </c:pt>
                <c:pt idx="8">
                  <c:v>2.6668799999999999</c:v>
                </c:pt>
                <c:pt idx="9">
                  <c:v>2.7359399999999998</c:v>
                </c:pt>
                <c:pt idx="10">
                  <c:v>2.7589999999999999</c:v>
                </c:pt>
                <c:pt idx="11">
                  <c:v>2.7130399999999999</c:v>
                </c:pt>
                <c:pt idx="12">
                  <c:v>2.8704200000000002</c:v>
                </c:pt>
                <c:pt idx="13">
                  <c:v>3.0999880000000002</c:v>
                </c:pt>
                <c:pt idx="14">
                  <c:v>3.1867565999999998</c:v>
                </c:pt>
                <c:pt idx="15">
                  <c:v>3.3467228000000002</c:v>
                </c:pt>
                <c:pt idx="16">
                  <c:v>3.4363602730854801</c:v>
                </c:pt>
                <c:pt idx="17">
                  <c:v>3.6789952455499209</c:v>
                </c:pt>
                <c:pt idx="18">
                  <c:v>3.9084550704956529</c:v>
                </c:pt>
                <c:pt idx="19">
                  <c:v>4.0529111743536994</c:v>
                </c:pt>
                <c:pt idx="20">
                  <c:v>4.145303091553088</c:v>
                </c:pt>
                <c:pt idx="21">
                  <c:v>4.2535694371911514</c:v>
                </c:pt>
                <c:pt idx="22">
                  <c:v>4.34559338676421</c:v>
                </c:pt>
                <c:pt idx="23">
                  <c:v>4.3481614051379998</c:v>
                </c:pt>
                <c:pt idx="24">
                  <c:v>4.4428347773265937</c:v>
                </c:pt>
                <c:pt idx="25">
                  <c:v>4.9024879393762024</c:v>
                </c:pt>
                <c:pt idx="26">
                  <c:v>5.6225312936621279</c:v>
                </c:pt>
                <c:pt idx="27">
                  <c:v>6.2713770063809129</c:v>
                </c:pt>
                <c:pt idx="28">
                  <c:v>6.9468574965103178</c:v>
                </c:pt>
                <c:pt idx="29">
                  <c:v>7.8441622253115098</c:v>
                </c:pt>
                <c:pt idx="30">
                  <c:v>9.3154286805493651</c:v>
                </c:pt>
                <c:pt idx="31">
                  <c:v>9.0792972233893696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387584"/>
        <c:axId val="134389120"/>
      </c:lineChart>
      <c:catAx>
        <c:axId val="134387584"/>
        <c:scaling>
          <c:orientation val="minMax"/>
        </c:scaling>
        <c:delete val="0"/>
        <c:axPos val="b"/>
        <c:majorTickMark val="out"/>
        <c:minorTickMark val="none"/>
        <c:tickLblPos val="nextTo"/>
        <c:crossAx val="134389120"/>
        <c:crosses val="autoZero"/>
        <c:auto val="1"/>
        <c:lblAlgn val="ctr"/>
        <c:lblOffset val="100"/>
        <c:noMultiLvlLbl val="0"/>
      </c:catAx>
      <c:valAx>
        <c:axId val="134389120"/>
        <c:scaling>
          <c:orientation val="minMax"/>
        </c:scaling>
        <c:delete val="0"/>
        <c:axPos val="l"/>
        <c:numFmt formatCode="0" sourceLinked="1"/>
        <c:majorTickMark val="out"/>
        <c:minorTickMark val="none"/>
        <c:tickLblPos val="nextTo"/>
        <c:crossAx val="1343875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73" cy="49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a-DK" altLang="da-DK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118" y="0"/>
            <a:ext cx="2944972" cy="49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a-DK" altLang="da-DK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10" y="4716027"/>
            <a:ext cx="5438456" cy="446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smtClean="0"/>
              <a:t>Klik for at redigere teksttypografierne i masteren</a:t>
            </a:r>
          </a:p>
          <a:p>
            <a:pPr lvl="1"/>
            <a:r>
              <a:rPr lang="da-DK" altLang="da-DK" smtClean="0"/>
              <a:t>Andet niveau</a:t>
            </a:r>
          </a:p>
          <a:p>
            <a:pPr lvl="2"/>
            <a:r>
              <a:rPr lang="da-DK" altLang="da-DK" smtClean="0"/>
              <a:t>Tredje niveau</a:t>
            </a:r>
          </a:p>
          <a:p>
            <a:pPr lvl="3"/>
            <a:r>
              <a:rPr lang="da-DK" altLang="da-DK" smtClean="0"/>
              <a:t>Fjerde niveau</a:t>
            </a:r>
          </a:p>
          <a:p>
            <a:pPr lvl="4"/>
            <a:r>
              <a:rPr lang="da-DK" altLang="da-DK" smtClean="0"/>
              <a:t>Femte niveau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467"/>
            <a:ext cx="2944973" cy="49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a-DK" altLang="da-DK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118" y="9430467"/>
            <a:ext cx="2944972" cy="49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5" tIns="45638" rIns="91275" bIns="456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BE71F1-3FE4-42B2-8693-ED861599873E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574285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873" indent="-2857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882" indent="-2285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035" indent="-2285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188" indent="-2285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341" indent="-2285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494" indent="-2285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646" indent="-2285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800" indent="-2285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12EF8B-5BBE-4191-8D1C-6420F2DF9BFD}" type="slidenum">
              <a:rPr lang="da-DK" altLang="zh-CN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da-DK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zh-CN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altLang="en-US" dirty="0" err="1" smtClean="0">
                <a:latin typeface="Arial" pitchFamily="34" charset="0"/>
              </a:rPr>
              <a:t>Running</a:t>
            </a:r>
            <a:r>
              <a:rPr lang="da-DK" altLang="en-US" dirty="0" smtClean="0">
                <a:latin typeface="Arial" pitchFamily="34" charset="0"/>
              </a:rPr>
              <a:t> more </a:t>
            </a:r>
            <a:r>
              <a:rPr lang="da-DK" altLang="en-US" dirty="0" err="1" smtClean="0">
                <a:latin typeface="Arial" pitchFamily="34" charset="0"/>
              </a:rPr>
              <a:t>than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full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capacity</a:t>
            </a:r>
            <a:r>
              <a:rPr lang="da-DK" altLang="en-US" baseline="0" dirty="0" smtClean="0">
                <a:latin typeface="Arial" pitchFamily="34" charset="0"/>
              </a:rPr>
              <a:t> -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Actually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this</a:t>
            </a:r>
            <a:r>
              <a:rPr lang="da-DK" altLang="en-US" dirty="0" smtClean="0">
                <a:latin typeface="Arial" pitchFamily="34" charset="0"/>
              </a:rPr>
              <a:t> 7,5 MW </a:t>
            </a:r>
            <a:r>
              <a:rPr lang="da-DK" altLang="en-US" dirty="0" err="1" smtClean="0">
                <a:latin typeface="Arial" pitchFamily="34" charset="0"/>
              </a:rPr>
              <a:t>boiler</a:t>
            </a:r>
            <a:r>
              <a:rPr lang="da-DK" altLang="en-US" dirty="0" smtClean="0">
                <a:latin typeface="Arial" pitchFamily="34" charset="0"/>
              </a:rPr>
              <a:t> is </a:t>
            </a:r>
            <a:r>
              <a:rPr lang="da-DK" altLang="en-US" dirty="0" err="1" smtClean="0">
                <a:latin typeface="Arial" pitchFamily="34" charset="0"/>
              </a:rPr>
              <a:t>running</a:t>
            </a:r>
            <a:r>
              <a:rPr lang="da-DK" altLang="en-US" dirty="0" smtClean="0">
                <a:latin typeface="Arial" pitchFamily="34" charset="0"/>
              </a:rPr>
              <a:t> 8,4 MW at </a:t>
            </a:r>
            <a:r>
              <a:rPr lang="da-DK" altLang="en-US" dirty="0" err="1" smtClean="0">
                <a:latin typeface="Arial" pitchFamily="34" charset="0"/>
              </a:rPr>
              <a:t>this</a:t>
            </a:r>
            <a:r>
              <a:rPr lang="da-DK" altLang="en-US" dirty="0" smtClean="0">
                <a:latin typeface="Arial" pitchFamily="34" charset="0"/>
              </a:rPr>
              <a:t> time. Bagfilter is </a:t>
            </a:r>
            <a:r>
              <a:rPr lang="da-DK" altLang="en-US" dirty="0" err="1" smtClean="0">
                <a:latin typeface="Arial" pitchFamily="34" charset="0"/>
              </a:rPr>
              <a:t>working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very</a:t>
            </a:r>
            <a:r>
              <a:rPr lang="da-DK" altLang="en-US" baseline="0" dirty="0" smtClean="0">
                <a:latin typeface="Arial" pitchFamily="34" charset="0"/>
              </a:rPr>
              <a:t> </a:t>
            </a:r>
            <a:r>
              <a:rPr lang="da-DK" altLang="en-US" baseline="0" dirty="0" err="1" smtClean="0">
                <a:latin typeface="Arial" pitchFamily="34" charset="0"/>
              </a:rPr>
              <a:t>efficiently</a:t>
            </a:r>
            <a:r>
              <a:rPr lang="da-DK" altLang="en-US" baseline="0" dirty="0" smtClean="0">
                <a:latin typeface="Arial" pitchFamily="34" charset="0"/>
              </a:rPr>
              <a:t> to </a:t>
            </a:r>
            <a:r>
              <a:rPr lang="da-DK" altLang="en-US" baseline="0" dirty="0" err="1" smtClean="0">
                <a:latin typeface="Arial" pitchFamily="34" charset="0"/>
              </a:rPr>
              <a:t>keep</a:t>
            </a:r>
            <a:r>
              <a:rPr lang="da-DK" altLang="en-US" baseline="0" dirty="0" smtClean="0">
                <a:latin typeface="Arial" pitchFamily="34" charset="0"/>
              </a:rPr>
              <a:t> </a:t>
            </a:r>
            <a:r>
              <a:rPr lang="da-DK" altLang="en-US" baseline="0" dirty="0" err="1" smtClean="0">
                <a:latin typeface="Arial" pitchFamily="34" charset="0"/>
              </a:rPr>
              <a:t>particle</a:t>
            </a:r>
            <a:r>
              <a:rPr lang="da-DK" altLang="en-US" baseline="0" dirty="0" smtClean="0">
                <a:latin typeface="Arial" pitchFamily="34" charset="0"/>
              </a:rPr>
              <a:t> emissions </a:t>
            </a:r>
            <a:r>
              <a:rPr lang="da-DK" altLang="en-US" baseline="0" dirty="0" err="1" smtClean="0">
                <a:latin typeface="Arial" pitchFamily="34" charset="0"/>
              </a:rPr>
              <a:t>down</a:t>
            </a:r>
            <a:r>
              <a:rPr lang="da-DK" altLang="en-US" baseline="0" dirty="0" smtClean="0">
                <a:latin typeface="Arial" pitchFamily="34" charset="0"/>
              </a:rPr>
              <a:t>.</a:t>
            </a:r>
            <a:endParaRPr lang="en-US" altLang="en-US" dirty="0" smtClean="0">
              <a:latin typeface="Arial" pitchFamily="34" charset="0"/>
            </a:endParaRPr>
          </a:p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E71F1-3FE4-42B2-8693-ED861599873E}" type="slidenum">
              <a:rPr lang="da-DK" altLang="da-DK" smtClean="0"/>
              <a:pPr/>
              <a:t>25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736190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E71F1-3FE4-42B2-8693-ED861599873E}" type="slidenum">
              <a:rPr lang="da-DK" altLang="da-DK" smtClean="0"/>
              <a:pPr/>
              <a:t>37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656941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1836" indent="-2853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1286" indent="-22825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7800" indent="-22825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4314" indent="-22825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0828" indent="-2282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67342" indent="-2282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3857" indent="-2282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0371" indent="-2282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5AF811-4273-44E5-A047-85972BB0AA15}" type="slidenum">
              <a:rPr lang="da-DK" altLang="da-DK" smtClean="0"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44</a:t>
            </a:fld>
            <a:endParaRPr lang="da-DK" altLang="da-DK" smtClean="0">
              <a:ea typeface="ＭＳ Ｐゴシック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da-DK" smtClean="0">
                <a:latin typeface="Arial" pitchFamily="34" charset="0"/>
                <a:ea typeface="ＭＳ Ｐゴシック" pitchFamily="34" charset="-128"/>
              </a:rPr>
              <a:t>DK no. one in EU, followed by the Netherlands and Finland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Pladsholder til no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 smtClean="0">
              <a:latin typeface="Arial" pitchFamily="34" charset="0"/>
            </a:endParaRPr>
          </a:p>
        </p:txBody>
      </p:sp>
      <p:sp>
        <p:nvSpPr>
          <p:cNvPr id="33796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1836" indent="-2853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1286" indent="-22825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7800" indent="-22825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4314" indent="-22825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0828" indent="-2282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67342" indent="-2282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3857" indent="-2282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0371" indent="-22825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6CD11A5-2E98-44E8-85CD-8E63C0BD3027}" type="slidenum">
              <a:rPr lang="da-DK" altLang="da-DK" smtClean="0"/>
              <a:pPr eaLnBrk="1" hangingPunct="1">
                <a:spcBef>
                  <a:spcPct val="0"/>
                </a:spcBef>
              </a:pPr>
              <a:t>45</a:t>
            </a:fld>
            <a:endParaRPr lang="da-DK" altLang="da-DK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In Denmark </a:t>
            </a:r>
            <a:r>
              <a:rPr lang="da-DK" dirty="0" err="1" smtClean="0"/>
              <a:t>we</a:t>
            </a:r>
            <a:r>
              <a:rPr lang="da-DK" dirty="0" smtClean="0"/>
              <a:t> have </a:t>
            </a:r>
            <a:r>
              <a:rPr lang="da-DK" dirty="0" err="1" smtClean="0"/>
              <a:t>tried</a:t>
            </a:r>
            <a:r>
              <a:rPr lang="da-DK" dirty="0" smtClean="0"/>
              <a:t> </a:t>
            </a:r>
            <a:r>
              <a:rPr lang="da-DK" dirty="0" err="1" smtClean="0"/>
              <a:t>many</a:t>
            </a:r>
            <a:r>
              <a:rPr lang="da-DK" dirty="0" smtClean="0"/>
              <a:t> </a:t>
            </a:r>
            <a:r>
              <a:rPr lang="da-DK" dirty="0" err="1" smtClean="0"/>
              <a:t>different</a:t>
            </a:r>
            <a:r>
              <a:rPr lang="da-DK" dirty="0" smtClean="0"/>
              <a:t> types</a:t>
            </a:r>
            <a:r>
              <a:rPr lang="da-DK" baseline="0" dirty="0" smtClean="0"/>
              <a:t> of </a:t>
            </a:r>
            <a:r>
              <a:rPr lang="da-DK" baseline="0" dirty="0" err="1" smtClean="0"/>
              <a:t>baling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through</a:t>
            </a:r>
            <a:r>
              <a:rPr lang="da-DK" baseline="0" dirty="0" smtClean="0"/>
              <a:t> the </a:t>
            </a:r>
            <a:r>
              <a:rPr lang="da-DK" baseline="0" dirty="0" err="1" smtClean="0"/>
              <a:t>years</a:t>
            </a:r>
            <a:r>
              <a:rPr lang="da-DK" baseline="0" dirty="0" smtClean="0"/>
              <a:t> and have </a:t>
            </a:r>
            <a:r>
              <a:rPr lang="da-DK" baseline="0" dirty="0" err="1" smtClean="0"/>
              <a:t>found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that</a:t>
            </a:r>
            <a:r>
              <a:rPr lang="da-DK" baseline="0" dirty="0" smtClean="0"/>
              <a:t> the 500 kg </a:t>
            </a:r>
            <a:r>
              <a:rPr lang="da-DK" baseline="0" dirty="0" err="1" smtClean="0"/>
              <a:t>big</a:t>
            </a:r>
            <a:r>
              <a:rPr lang="da-DK" baseline="0" dirty="0" smtClean="0"/>
              <a:t> </a:t>
            </a:r>
            <a:r>
              <a:rPr lang="da-DK" baseline="0" dirty="0" err="1" smtClean="0"/>
              <a:t>bale</a:t>
            </a:r>
            <a:r>
              <a:rPr lang="da-DK" baseline="0" dirty="0" smtClean="0"/>
              <a:t> is the optimal </a:t>
            </a:r>
            <a:r>
              <a:rPr lang="da-DK" baseline="0" dirty="0" err="1" smtClean="0"/>
              <a:t>size</a:t>
            </a:r>
            <a:r>
              <a:rPr lang="da-DK" baseline="0" dirty="0" smtClean="0"/>
              <a:t>.</a:t>
            </a:r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E71F1-3FE4-42B2-8693-ED861599873E}" type="slidenum">
              <a:rPr lang="da-DK" altLang="da-DK" smtClean="0"/>
              <a:pPr/>
              <a:t>48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074198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Pladsholder til no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a-DK" altLang="en-US" dirty="0" err="1" smtClean="0">
                <a:latin typeface="Arial" pitchFamily="34" charset="0"/>
              </a:rPr>
              <a:t>Baling</a:t>
            </a:r>
            <a:r>
              <a:rPr lang="da-DK" altLang="en-US" dirty="0" smtClean="0">
                <a:latin typeface="Arial" pitchFamily="34" charset="0"/>
              </a:rPr>
              <a:t>, </a:t>
            </a:r>
            <a:r>
              <a:rPr lang="da-DK" altLang="en-US" dirty="0" err="1" smtClean="0">
                <a:latin typeface="Arial" pitchFamily="34" charset="0"/>
              </a:rPr>
              <a:t>storage</a:t>
            </a:r>
            <a:r>
              <a:rPr lang="da-DK" altLang="en-US" dirty="0" smtClean="0">
                <a:latin typeface="Arial" pitchFamily="34" charset="0"/>
              </a:rPr>
              <a:t> and transport of the </a:t>
            </a:r>
            <a:r>
              <a:rPr lang="da-DK" altLang="en-US" dirty="0" err="1" smtClean="0">
                <a:latin typeface="Arial" pitchFamily="34" charset="0"/>
              </a:rPr>
              <a:t>bales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are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usually</a:t>
            </a:r>
            <a:r>
              <a:rPr lang="da-DK" altLang="en-US" dirty="0" smtClean="0">
                <a:latin typeface="Arial" pitchFamily="34" charset="0"/>
              </a:rPr>
              <a:t> done by </a:t>
            </a:r>
            <a:r>
              <a:rPr lang="da-DK" altLang="en-US" dirty="0" err="1" smtClean="0">
                <a:latin typeface="Arial" pitchFamily="34" charset="0"/>
              </a:rPr>
              <a:t>agricultural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contractors</a:t>
            </a:r>
            <a:r>
              <a:rPr lang="da-DK" altLang="en-US" dirty="0" smtClean="0">
                <a:latin typeface="Arial" pitchFamily="34" charset="0"/>
              </a:rPr>
              <a:t>. 1 </a:t>
            </a:r>
            <a:r>
              <a:rPr lang="da-DK" altLang="en-US" dirty="0" err="1" smtClean="0">
                <a:latin typeface="Arial" pitchFamily="34" charset="0"/>
              </a:rPr>
              <a:t>bale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weighs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approx</a:t>
            </a:r>
            <a:r>
              <a:rPr lang="da-DK" altLang="en-US" dirty="0" smtClean="0">
                <a:latin typeface="Arial" pitchFamily="34" charset="0"/>
              </a:rPr>
              <a:t>. </a:t>
            </a:r>
            <a:r>
              <a:rPr lang="da-DK" altLang="en-US" dirty="0" smtClean="0">
                <a:latin typeface="Arial" pitchFamily="34" charset="0"/>
              </a:rPr>
              <a:t>500 kg!</a:t>
            </a:r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26628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3" indent="-2857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35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88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41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94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46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0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05DB3F4-D8FC-42EE-865B-CD3F0CE94A67}" type="slidenum">
              <a:rPr lang="da-DK" altLang="zh-CN">
                <a:solidFill>
                  <a:prstClr val="black"/>
                </a:solidFill>
              </a:rPr>
              <a:pPr eaLnBrk="1" hangingPunct="1"/>
              <a:t>49</a:t>
            </a:fld>
            <a:endParaRPr lang="da-DK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41613" indent="-285236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40943" indent="-228189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597320" indent="-228189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053697" indent="-228189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510074" indent="-22818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2966451" indent="-22818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422828" indent="-22818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3879205" indent="-22818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FDA0939-0D12-43C4-9752-3C5F82D92887}" type="slidenum">
              <a:rPr lang="da-DK" altLang="zh-CN" sz="1200"/>
              <a:pPr eaLnBrk="1" hangingPunct="1"/>
              <a:t>52</a:t>
            </a:fld>
            <a:endParaRPr lang="da-DK" altLang="zh-CN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zh-CN" smtClean="0"/>
              <a:t>This graph shows the technical improvement of straw fired CHP since 1988.</a:t>
            </a:r>
          </a:p>
          <a:p>
            <a:pPr eaLnBrk="1" hangingPunct="1">
              <a:buFontTx/>
              <a:buChar char="•"/>
            </a:pPr>
            <a:r>
              <a:rPr lang="en-GB" altLang="zh-CN" smtClean="0"/>
              <a:t>Since then, the technology has been developed to handle much higher steam temperatures and boiler pressures. </a:t>
            </a:r>
          </a:p>
          <a:p>
            <a:pPr eaLnBrk="1" hangingPunct="1">
              <a:buFontTx/>
              <a:buChar char="•"/>
            </a:pPr>
            <a:r>
              <a:rPr lang="en-GB" altLang="zh-CN" smtClean="0"/>
              <a:t>Denmark is well known for its wind mills. But I think Denmark should be equally well known for its highly advanced and efficient biomass plants.</a:t>
            </a:r>
          </a:p>
          <a:p>
            <a:pPr eaLnBrk="1" hangingPunct="1">
              <a:buFontTx/>
              <a:buChar char="•"/>
            </a:pPr>
            <a:r>
              <a:rPr lang="en-GB" altLang="zh-CN" smtClean="0"/>
              <a:t>In fact Denmark now has one of the worlds most efficient biomass CHP. This technology is now finding its way into China. In fact, the first of the 3 CDM-project between China and Denmark was a biomass-based power plant. This is the very start of our cooperation in this field, I believe.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519" indent="-28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0320" indent="-227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6760" indent="-227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3199" indent="-227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1849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0499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99150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47800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A14DAD-6C6D-44AC-B609-E2F0290D8A51}" type="slidenum">
              <a:rPr lang="da-DK" altLang="da-DK" smtClean="0"/>
              <a:pPr eaLnBrk="1" hangingPunct="1">
                <a:spcBef>
                  <a:spcPct val="0"/>
                </a:spcBef>
              </a:pPr>
              <a:t>5</a:t>
            </a:fld>
            <a:endParaRPr lang="da-DK" altLang="da-DK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GB" altLang="da-DK" dirty="0" smtClean="0">
                <a:latin typeface="Arial" charset="0"/>
              </a:rPr>
              <a:t>Most of these use straw and wood chips as fuel. More than 200 district heating pants incinerate wood and straw. </a:t>
            </a:r>
          </a:p>
          <a:p>
            <a:pPr>
              <a:buFontTx/>
              <a:buChar char="•"/>
            </a:pPr>
            <a:r>
              <a:rPr lang="en-GB" altLang="da-DK" dirty="0" smtClean="0">
                <a:latin typeface="Arial" charset="0"/>
              </a:rPr>
              <a:t>Biogas plants are often small or medium size plants, while municipality solid waste typically is burned at medium or large scale plants.</a:t>
            </a:r>
          </a:p>
          <a:p>
            <a:pPr>
              <a:buFontTx/>
              <a:buChar char="•"/>
            </a:pPr>
            <a:r>
              <a:rPr lang="en-GB" altLang="da-DK" dirty="0" smtClean="0">
                <a:latin typeface="Arial" charset="0"/>
              </a:rPr>
              <a:t>It is noteworthy that a wide range of biomass is used at plants which differ greatly in scale. Advanced technology is developed for small, medium and large scale plants.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5A14CA-5768-4C51-96D7-63B2750523C7}" type="slidenum">
              <a:rPr lang="da-DK" altLang="da-DK" smtClean="0"/>
              <a:pPr eaLnBrk="1" hangingPunct="1">
                <a:spcBef>
                  <a:spcPct val="0"/>
                </a:spcBef>
              </a:pPr>
              <a:t>6</a:t>
            </a:fld>
            <a:endParaRPr lang="da-DK" altLang="da-DK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da-DK" dirty="0" smtClean="0">
                <a:latin typeface="Arial" charset="0"/>
              </a:rPr>
              <a:t>An important feature is also the introduction of clean and environmentally benign fuels. Oil has been almost phased out as a fuel for DH. Natural gas – the yellow colour - has been introduced and is to day the second most important fuel. The dominating fuel is now biomass and waste – marked by the green colour. As much as 42 pct. of all district heating is now produced on biomass. </a:t>
            </a:r>
          </a:p>
          <a:p>
            <a:pPr eaLnBrk="1" hangingPunct="1">
              <a:buFontTx/>
              <a:buChar char="•"/>
            </a:pPr>
            <a:r>
              <a:rPr lang="en-GB" altLang="da-DK" dirty="0" smtClean="0">
                <a:latin typeface="Arial" charset="0"/>
              </a:rPr>
              <a:t>25 years ago biomass and organic waste constituted 10 % of the fuel used for district heating – to day the share ranges at 42 %</a:t>
            </a:r>
          </a:p>
          <a:p>
            <a:pPr eaLnBrk="1" hangingPunct="1">
              <a:buFontTx/>
              <a:buChar char="•"/>
            </a:pPr>
            <a:r>
              <a:rPr lang="en-GB" altLang="da-DK" dirty="0" smtClean="0">
                <a:latin typeface="Arial" charset="0"/>
              </a:rPr>
              <a:t>Thus 25 pct. of  all houses and buildings in Denmark are heated by biomass-based DH. The economy is very favourable, I will return to that.</a:t>
            </a:r>
          </a:p>
          <a:p>
            <a:pPr eaLnBrk="1" hangingPunct="1"/>
            <a:endParaRPr lang="en-GB" altLang="da-DK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Pladsholder til no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a-DK" altLang="zh-CN" dirty="0" smtClean="0">
                <a:latin typeface="Arial" pitchFamily="34" charset="0"/>
              </a:rPr>
              <a:t>Borup DH plant. 30 </a:t>
            </a:r>
            <a:r>
              <a:rPr lang="da-DK" altLang="zh-CN" dirty="0" err="1" smtClean="0">
                <a:latin typeface="Arial" pitchFamily="34" charset="0"/>
              </a:rPr>
              <a:t>years</a:t>
            </a:r>
            <a:r>
              <a:rPr lang="da-DK" altLang="zh-CN" dirty="0" smtClean="0">
                <a:latin typeface="Arial" pitchFamily="34" charset="0"/>
              </a:rPr>
              <a:t> old</a:t>
            </a:r>
            <a:r>
              <a:rPr lang="da-DK" altLang="zh-CN" baseline="0" dirty="0" smtClean="0">
                <a:latin typeface="Arial" pitchFamily="34" charset="0"/>
              </a:rPr>
              <a:t> plant.</a:t>
            </a:r>
            <a:r>
              <a:rPr lang="da-DK" altLang="zh-CN" dirty="0" smtClean="0">
                <a:latin typeface="Arial" pitchFamily="34" charset="0"/>
              </a:rPr>
              <a:t> 7,5 MW </a:t>
            </a:r>
            <a:r>
              <a:rPr lang="da-DK" altLang="zh-CN" dirty="0" err="1" smtClean="0">
                <a:latin typeface="Arial" pitchFamily="34" charset="0"/>
              </a:rPr>
              <a:t>straw</a:t>
            </a:r>
            <a:r>
              <a:rPr lang="da-DK" altLang="zh-CN" dirty="0" smtClean="0">
                <a:latin typeface="Arial" pitchFamily="34" charset="0"/>
              </a:rPr>
              <a:t> </a:t>
            </a:r>
            <a:r>
              <a:rPr lang="da-DK" altLang="zh-CN" dirty="0" err="1" smtClean="0">
                <a:latin typeface="Arial" pitchFamily="34" charset="0"/>
              </a:rPr>
              <a:t>full</a:t>
            </a:r>
            <a:r>
              <a:rPr lang="da-DK" altLang="zh-CN" dirty="0" smtClean="0">
                <a:latin typeface="Arial" pitchFamily="34" charset="0"/>
              </a:rPr>
              <a:t> </a:t>
            </a:r>
            <a:r>
              <a:rPr lang="da-DK" altLang="zh-CN" dirty="0" err="1" smtClean="0">
                <a:latin typeface="Arial" pitchFamily="34" charset="0"/>
              </a:rPr>
              <a:t>automatic</a:t>
            </a:r>
            <a:r>
              <a:rPr lang="da-DK" altLang="zh-CN" dirty="0" smtClean="0">
                <a:latin typeface="Arial" pitchFamily="34" charset="0"/>
              </a:rPr>
              <a:t> </a:t>
            </a:r>
            <a:r>
              <a:rPr lang="da-DK" altLang="zh-CN" dirty="0" err="1" smtClean="0">
                <a:latin typeface="Arial" pitchFamily="34" charset="0"/>
              </a:rPr>
              <a:t>boiler</a:t>
            </a:r>
            <a:r>
              <a:rPr lang="da-DK" altLang="zh-CN" dirty="0" smtClean="0">
                <a:latin typeface="Arial" pitchFamily="34" charset="0"/>
              </a:rPr>
              <a:t>. </a:t>
            </a:r>
            <a:r>
              <a:rPr lang="da-DK" altLang="zh-CN" dirty="0" err="1" smtClean="0">
                <a:latin typeface="Arial" pitchFamily="34" charset="0"/>
              </a:rPr>
              <a:t>Owned</a:t>
            </a:r>
            <a:r>
              <a:rPr lang="da-DK" altLang="zh-CN" dirty="0" smtClean="0">
                <a:latin typeface="Arial" pitchFamily="34" charset="0"/>
              </a:rPr>
              <a:t> by 1150  houses in the </a:t>
            </a:r>
            <a:r>
              <a:rPr lang="da-DK" altLang="zh-CN" dirty="0" err="1" smtClean="0">
                <a:latin typeface="Arial" pitchFamily="34" charset="0"/>
              </a:rPr>
              <a:t>local</a:t>
            </a:r>
            <a:r>
              <a:rPr lang="da-DK" altLang="zh-CN" dirty="0" smtClean="0">
                <a:latin typeface="Arial" pitchFamily="34" charset="0"/>
              </a:rPr>
              <a:t> </a:t>
            </a:r>
            <a:r>
              <a:rPr lang="da-DK" altLang="zh-CN" dirty="0" err="1" smtClean="0">
                <a:latin typeface="Arial" pitchFamily="34" charset="0"/>
              </a:rPr>
              <a:t>community</a:t>
            </a:r>
            <a:r>
              <a:rPr lang="da-DK" altLang="zh-CN" dirty="0" smtClean="0">
                <a:latin typeface="Arial" pitchFamily="34" charset="0"/>
              </a:rPr>
              <a:t> </a:t>
            </a:r>
            <a:r>
              <a:rPr lang="da-DK" altLang="zh-CN" dirty="0" err="1" smtClean="0">
                <a:latin typeface="Arial" pitchFamily="34" charset="0"/>
              </a:rPr>
              <a:t>delivering</a:t>
            </a:r>
            <a:r>
              <a:rPr lang="da-DK" altLang="zh-CN" dirty="0" smtClean="0">
                <a:latin typeface="Arial" pitchFamily="34" charset="0"/>
              </a:rPr>
              <a:t> </a:t>
            </a:r>
            <a:r>
              <a:rPr lang="da-DK" altLang="zh-CN" dirty="0" err="1" smtClean="0">
                <a:latin typeface="Arial" pitchFamily="34" charset="0"/>
              </a:rPr>
              <a:t>space</a:t>
            </a:r>
            <a:r>
              <a:rPr lang="da-DK" altLang="zh-CN" dirty="0" smtClean="0">
                <a:latin typeface="Arial" pitchFamily="34" charset="0"/>
              </a:rPr>
              <a:t> heating and </a:t>
            </a:r>
            <a:r>
              <a:rPr lang="da-DK" altLang="zh-CN" dirty="0" err="1" smtClean="0">
                <a:latin typeface="Arial" pitchFamily="34" charset="0"/>
              </a:rPr>
              <a:t>domestic</a:t>
            </a:r>
            <a:r>
              <a:rPr lang="da-DK" altLang="zh-CN" dirty="0" smtClean="0">
                <a:latin typeface="Arial" pitchFamily="34" charset="0"/>
              </a:rPr>
              <a:t> hot </a:t>
            </a:r>
            <a:r>
              <a:rPr lang="da-DK" altLang="zh-CN" dirty="0" err="1" smtClean="0">
                <a:latin typeface="Arial" pitchFamily="34" charset="0"/>
              </a:rPr>
              <a:t>water</a:t>
            </a:r>
            <a:r>
              <a:rPr lang="da-DK" altLang="zh-CN" dirty="0" smtClean="0">
                <a:latin typeface="Arial" pitchFamily="34" charset="0"/>
              </a:rPr>
              <a:t>.</a:t>
            </a:r>
          </a:p>
        </p:txBody>
      </p:sp>
      <p:sp>
        <p:nvSpPr>
          <p:cNvPr id="39940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3" indent="-2857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35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88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41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94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46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0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024DE51-4CD2-43B1-A342-6381CE794B25}" type="slidenum">
              <a:rPr lang="da-DK" altLang="zh-CN" smtClean="0"/>
              <a:pPr eaLnBrk="1" hangingPunct="1"/>
              <a:t>9</a:t>
            </a:fld>
            <a:endParaRPr lang="da-DK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Straw</a:t>
            </a:r>
            <a:r>
              <a:rPr lang="da-DK" dirty="0" smtClean="0"/>
              <a:t> </a:t>
            </a:r>
            <a:r>
              <a:rPr lang="da-DK" dirty="0" err="1" smtClean="0"/>
              <a:t>sourced</a:t>
            </a:r>
            <a:r>
              <a:rPr lang="da-DK" dirty="0" smtClean="0"/>
              <a:t> from </a:t>
            </a:r>
            <a:r>
              <a:rPr lang="da-DK" dirty="0" err="1" smtClean="0"/>
              <a:t>local</a:t>
            </a:r>
            <a:r>
              <a:rPr lang="da-DK" dirty="0" smtClean="0"/>
              <a:t> farmers</a:t>
            </a:r>
            <a:r>
              <a:rPr lang="da-DK" baseline="0" dirty="0" smtClean="0"/>
              <a:t> </a:t>
            </a:r>
            <a:r>
              <a:rPr lang="da-DK" dirty="0" smtClean="0"/>
              <a:t> – </a:t>
            </a:r>
            <a:r>
              <a:rPr lang="da-DK" dirty="0" err="1" smtClean="0"/>
              <a:t>supply</a:t>
            </a:r>
            <a:r>
              <a:rPr lang="da-DK" baseline="0" dirty="0" smtClean="0"/>
              <a:t> potential is </a:t>
            </a:r>
            <a:r>
              <a:rPr lang="da-DK" baseline="0" dirty="0" err="1" smtClean="0"/>
              <a:t>approx</a:t>
            </a:r>
            <a:r>
              <a:rPr lang="da-DK" baseline="0" dirty="0" smtClean="0"/>
              <a:t> 20.000 tons/</a:t>
            </a:r>
            <a:r>
              <a:rPr lang="da-DK" baseline="0" dirty="0" err="1" smtClean="0"/>
              <a:t>year</a:t>
            </a:r>
            <a:r>
              <a:rPr lang="da-DK" baseline="0" dirty="0" smtClean="0"/>
              <a:t>. Farmers </a:t>
            </a:r>
            <a:r>
              <a:rPr lang="da-DK" baseline="0" dirty="0" err="1" smtClean="0"/>
              <a:t>also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supply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straw</a:t>
            </a:r>
            <a:r>
              <a:rPr lang="da-DK" baseline="0" dirty="0" smtClean="0"/>
              <a:t> to </a:t>
            </a:r>
            <a:r>
              <a:rPr lang="da-DK" baseline="0" dirty="0" err="1" smtClean="0"/>
              <a:t>other</a:t>
            </a:r>
            <a:r>
              <a:rPr lang="da-DK" baseline="0" dirty="0" smtClean="0"/>
              <a:t> </a:t>
            </a:r>
            <a:r>
              <a:rPr lang="da-DK" baseline="0" dirty="0" err="1" smtClean="0"/>
              <a:t>plants</a:t>
            </a:r>
            <a:r>
              <a:rPr lang="da-DK" baseline="0" dirty="0" smtClean="0"/>
              <a:t>.</a:t>
            </a:r>
          </a:p>
          <a:p>
            <a:r>
              <a:rPr lang="da-DK" baseline="0" dirty="0" err="1" smtClean="0"/>
              <a:t>Straw</a:t>
            </a:r>
            <a:r>
              <a:rPr lang="da-DK" baseline="0" dirty="0" smtClean="0"/>
              <a:t> </a:t>
            </a:r>
            <a:r>
              <a:rPr lang="da-DK" baseline="0" dirty="0" err="1" smtClean="0"/>
              <a:t>energy</a:t>
            </a:r>
            <a:r>
              <a:rPr lang="da-DK" baseline="0" dirty="0" smtClean="0"/>
              <a:t> in Borup </a:t>
            </a:r>
            <a:r>
              <a:rPr lang="da-DK" baseline="0" dirty="0" err="1" smtClean="0"/>
              <a:t>replaces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approx</a:t>
            </a:r>
            <a:r>
              <a:rPr lang="da-DK" baseline="0" dirty="0" smtClean="0"/>
              <a:t>. 3 million liters of </a:t>
            </a:r>
            <a:r>
              <a:rPr lang="da-DK" baseline="0" dirty="0" err="1" smtClean="0"/>
              <a:t>oil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that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would</a:t>
            </a:r>
            <a:r>
              <a:rPr lang="da-DK" baseline="0" dirty="0" smtClean="0"/>
              <a:t> have </a:t>
            </a:r>
            <a:r>
              <a:rPr lang="da-DK" baseline="0" dirty="0" err="1" smtClean="0"/>
              <a:t>been</a:t>
            </a:r>
            <a:r>
              <a:rPr lang="da-DK" baseline="0" dirty="0" smtClean="0"/>
              <a:t> </a:t>
            </a:r>
            <a:r>
              <a:rPr lang="da-DK" baseline="0" dirty="0" err="1" smtClean="0"/>
              <a:t>used</a:t>
            </a:r>
            <a:r>
              <a:rPr lang="da-DK" baseline="0" dirty="0" smtClean="0"/>
              <a:t> if the heating </a:t>
            </a:r>
            <a:r>
              <a:rPr lang="da-DK" baseline="0" dirty="0" err="1" smtClean="0"/>
              <a:t>was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based</a:t>
            </a:r>
            <a:r>
              <a:rPr lang="da-DK" baseline="0" dirty="0" smtClean="0"/>
              <a:t> on </a:t>
            </a:r>
            <a:r>
              <a:rPr lang="da-DK" baseline="0" dirty="0" err="1" smtClean="0"/>
              <a:t>individual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oil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furnaces</a:t>
            </a:r>
            <a:r>
              <a:rPr lang="da-DK" baseline="0" dirty="0" smtClean="0"/>
              <a:t>.</a:t>
            </a:r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E71F1-3FE4-42B2-8693-ED861599873E}" type="slidenum">
              <a:rPr lang="da-DK" altLang="da-DK" smtClean="0"/>
              <a:pPr/>
              <a:t>10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009473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altLang="en-US" dirty="0" smtClean="0">
                <a:latin typeface="Arial" pitchFamily="34" charset="0"/>
              </a:rPr>
              <a:t>500 m3 – </a:t>
            </a:r>
            <a:r>
              <a:rPr lang="da-DK" altLang="en-US" dirty="0" err="1" smtClean="0">
                <a:latin typeface="Arial" pitchFamily="34" charset="0"/>
              </a:rPr>
              <a:t>enough</a:t>
            </a:r>
            <a:r>
              <a:rPr lang="da-DK" altLang="en-US" dirty="0" smtClean="0">
                <a:latin typeface="Arial" pitchFamily="34" charset="0"/>
              </a:rPr>
              <a:t> for 16 </a:t>
            </a:r>
            <a:r>
              <a:rPr lang="da-DK" altLang="en-US" dirty="0" err="1" smtClean="0">
                <a:latin typeface="Arial" pitchFamily="34" charset="0"/>
              </a:rPr>
              <a:t>hours</a:t>
            </a:r>
            <a:r>
              <a:rPr lang="da-DK" altLang="en-US" dirty="0" smtClean="0">
                <a:latin typeface="Arial" pitchFamily="34" charset="0"/>
              </a:rPr>
              <a:t> operation..</a:t>
            </a:r>
            <a:endParaRPr lang="en-US" altLang="en-US" dirty="0" smtClean="0">
              <a:latin typeface="Arial" pitchFamily="34" charset="0"/>
            </a:endParaRPr>
          </a:p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E71F1-3FE4-42B2-8693-ED861599873E}" type="slidenum">
              <a:rPr lang="da-DK" altLang="da-DK" smtClean="0"/>
              <a:pPr/>
              <a:t>11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083905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Pladsholder til no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27652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3" indent="-2857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35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88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41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94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46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0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72759DB-C35F-43BC-8724-24B53EA52F2A}" type="slidenum">
              <a:rPr lang="da-DK" altLang="zh-CN">
                <a:solidFill>
                  <a:prstClr val="black"/>
                </a:solidFill>
              </a:rPr>
              <a:pPr eaLnBrk="1" hangingPunct="1"/>
              <a:t>15</a:t>
            </a:fld>
            <a:endParaRPr lang="da-DK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Pladsholder til no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a-DK" altLang="en-US" dirty="0" smtClean="0">
                <a:latin typeface="Arial" pitchFamily="34" charset="0"/>
              </a:rPr>
              <a:t>This </a:t>
            </a:r>
            <a:r>
              <a:rPr lang="da-DK" altLang="en-US" dirty="0" err="1" smtClean="0">
                <a:latin typeface="Arial" pitchFamily="34" charset="0"/>
              </a:rPr>
              <a:t>boiler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smtClean="0">
                <a:latin typeface="Arial" pitchFamily="34" charset="0"/>
              </a:rPr>
              <a:t>is </a:t>
            </a:r>
            <a:r>
              <a:rPr lang="da-DK" altLang="en-US" dirty="0" smtClean="0">
                <a:latin typeface="Arial" pitchFamily="34" charset="0"/>
              </a:rPr>
              <a:t>8 </a:t>
            </a:r>
            <a:r>
              <a:rPr lang="da-DK" altLang="en-US" dirty="0" err="1" smtClean="0">
                <a:latin typeface="Arial" pitchFamily="34" charset="0"/>
              </a:rPr>
              <a:t>years</a:t>
            </a:r>
            <a:r>
              <a:rPr lang="da-DK" altLang="en-US" dirty="0" smtClean="0">
                <a:latin typeface="Arial" pitchFamily="34" charset="0"/>
              </a:rPr>
              <a:t> old. </a:t>
            </a:r>
            <a:r>
              <a:rPr lang="da-DK" altLang="en-US" dirty="0" err="1" smtClean="0">
                <a:latin typeface="Arial" pitchFamily="34" charset="0"/>
              </a:rPr>
              <a:t>Efficiency</a:t>
            </a:r>
            <a:r>
              <a:rPr lang="da-DK" altLang="en-US" dirty="0" smtClean="0">
                <a:latin typeface="Arial" pitchFamily="34" charset="0"/>
              </a:rPr>
              <a:t> is 94 %. </a:t>
            </a:r>
            <a:r>
              <a:rPr lang="da-DK" altLang="en-US" dirty="0" err="1" smtClean="0">
                <a:latin typeface="Arial" pitchFamily="34" charset="0"/>
              </a:rPr>
              <a:t>Specs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can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be</a:t>
            </a:r>
            <a:r>
              <a:rPr lang="da-DK" altLang="en-US" dirty="0" smtClean="0">
                <a:latin typeface="Arial" pitchFamily="34" charset="0"/>
              </a:rPr>
              <a:t> given </a:t>
            </a:r>
            <a:r>
              <a:rPr lang="da-DK" altLang="en-US" dirty="0" err="1" smtClean="0">
                <a:latin typeface="Arial" pitchFamily="34" charset="0"/>
              </a:rPr>
              <a:t>after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this</a:t>
            </a:r>
            <a:r>
              <a:rPr lang="da-DK" altLang="en-US" dirty="0" smtClean="0">
                <a:latin typeface="Arial" pitchFamily="34" charset="0"/>
              </a:rPr>
              <a:t> </a:t>
            </a:r>
            <a:r>
              <a:rPr lang="da-DK" altLang="en-US" dirty="0" err="1" smtClean="0">
                <a:latin typeface="Arial" pitchFamily="34" charset="0"/>
              </a:rPr>
              <a:t>presentation</a:t>
            </a:r>
            <a:r>
              <a:rPr lang="da-DK" altLang="en-US" dirty="0" smtClean="0">
                <a:latin typeface="Arial" pitchFamily="34" charset="0"/>
              </a:rPr>
              <a:t>.</a:t>
            </a:r>
            <a:endParaRPr lang="en-US" altLang="en-US" dirty="0" smtClean="0">
              <a:latin typeface="Arial" pitchFamily="34" charset="0"/>
            </a:endParaRPr>
          </a:p>
        </p:txBody>
      </p:sp>
      <p:sp>
        <p:nvSpPr>
          <p:cNvPr id="28676" name="Pladsholder til dias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3" indent="-2857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2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35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88" indent="-22857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41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494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46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00" indent="-2285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E062893-22AC-46DF-AA3E-67DC5D366615}" type="slidenum">
              <a:rPr lang="da-DK" altLang="zh-CN">
                <a:solidFill>
                  <a:prstClr val="black"/>
                </a:solidFill>
              </a:rPr>
              <a:pPr eaLnBrk="1" hangingPunct="1"/>
              <a:t>16</a:t>
            </a:fld>
            <a:endParaRPr lang="da-DK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E71F1-3FE4-42B2-8693-ED861599873E}" type="slidenum">
              <a:rPr lang="da-DK" altLang="da-DK" smtClean="0"/>
              <a:pPr/>
              <a:t>18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79779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uk_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88" y="6129338"/>
            <a:ext cx="2322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596F7A"/>
                </a:solidFill>
              </a:defRPr>
            </a:lvl1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96F7A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4173EF72-8B13-4AF3-AF33-EA9965A098F4}" type="datetime1">
              <a:rPr lang="da-DK" altLang="zh-CN"/>
              <a:pPr>
                <a:defRPr/>
              </a:pPr>
              <a:t>31-08-2015</a:t>
            </a:fld>
            <a:endParaRPr lang="da-DK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43663" y="6308725"/>
            <a:ext cx="2133600" cy="476250"/>
          </a:xfrm>
        </p:spPr>
        <p:txBody>
          <a:bodyPr/>
          <a:lstStyle>
            <a:lvl1pPr>
              <a:defRPr sz="1400">
                <a:solidFill>
                  <a:srgbClr val="596F7A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7A5FC7E1-5371-4C52-8D29-8343D32B344E}" type="slidenum">
              <a:rPr lang="da-DK" altLang="zh-CN"/>
              <a:pPr>
                <a:defRPr/>
              </a:pPr>
              <a:t>‹nr.›</a:t>
            </a:fld>
            <a:endParaRPr lang="da-DK" altLang="zh-CN"/>
          </a:p>
        </p:txBody>
      </p:sp>
    </p:spTree>
    <p:extLst>
      <p:ext uri="{BB962C8B-B14F-4D97-AF65-F5344CB8AC3E}">
        <p14:creationId xmlns:p14="http://schemas.microsoft.com/office/powerpoint/2010/main" val="193295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4A0DA-96C0-4252-A8B1-1EAF8389B305}" type="datetime1">
              <a:rPr lang="da-DK" altLang="zh-CN">
                <a:solidFill>
                  <a:srgbClr val="000000"/>
                </a:solidFill>
              </a:rPr>
              <a:pPr>
                <a:defRPr/>
              </a:pPr>
              <a:t>31-08-2015</a:t>
            </a:fld>
            <a:endParaRPr lang="da-DK" altLang="zh-CN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E2B4B-F29D-448A-911F-79B8E366DA95}" type="slidenum">
              <a:rPr lang="da-DK" altLang="zh-CN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2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C7B9E-1CF9-4DF7-9B3E-09792C85D923}" type="datetime1">
              <a:rPr lang="da-DK" altLang="zh-CN">
                <a:solidFill>
                  <a:srgbClr val="000000"/>
                </a:solidFill>
              </a:rPr>
              <a:pPr>
                <a:defRPr/>
              </a:pPr>
              <a:t>31-08-2015</a:t>
            </a:fld>
            <a:endParaRPr lang="da-DK" altLang="zh-CN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22849-9E23-4EDD-93B5-0FB09B5BD768}" type="slidenum">
              <a:rPr lang="da-DK" altLang="zh-CN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8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iagram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da-DK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D39AF-A08B-4129-8F66-23F87C32A018}" type="datetime1">
              <a:rPr lang="da-DK" altLang="zh-CN">
                <a:solidFill>
                  <a:srgbClr val="000000"/>
                </a:solidFill>
              </a:rPr>
              <a:pPr>
                <a:defRPr/>
              </a:pPr>
              <a:t>31-08-2015</a:t>
            </a:fld>
            <a:endParaRPr lang="da-DK" altLang="zh-CN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7E1FA-3AC0-47C9-AAB6-132C43AD88AD}" type="slidenum">
              <a:rPr lang="da-DK" altLang="zh-CN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69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 and Them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da-DK" smtClean="0"/>
              <a:t>Klik for at redigere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3492500" cy="3333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7A01C-A11C-4E8E-BBE8-1F076C88765C}" type="slidenum">
              <a:rPr lang="en-US" altLang="zh-CN"/>
              <a:pPr>
                <a:defRPr/>
              </a:pPr>
              <a:t>‹nr.›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264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7D50B-6D07-43AB-A66F-94D6D9032BEA}" type="datetime1">
              <a:rPr lang="da-DK" altLang="zh-CN">
                <a:solidFill>
                  <a:srgbClr val="000000"/>
                </a:solidFill>
              </a:rPr>
              <a:pPr>
                <a:defRPr/>
              </a:pPr>
              <a:t>31-08-2015</a:t>
            </a:fld>
            <a:endParaRPr lang="da-DK" altLang="zh-CN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000D1-49AA-4DC8-9C03-1ABE5847C664}" type="slidenum">
              <a:rPr lang="da-DK" altLang="zh-CN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E19B2-E1F2-438B-93B3-890EF664A522}" type="datetime1">
              <a:rPr lang="da-DK" altLang="zh-CN">
                <a:solidFill>
                  <a:srgbClr val="000000"/>
                </a:solidFill>
              </a:rPr>
              <a:pPr>
                <a:defRPr/>
              </a:pPr>
              <a:t>31-08-2015</a:t>
            </a:fld>
            <a:endParaRPr lang="da-DK" altLang="zh-CN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8EBAE-C3D2-4B17-B366-E01A9A690C0D}" type="slidenum">
              <a:rPr lang="da-DK" altLang="zh-CN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07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0A55-19E4-4CA0-BF2E-D996BEE5FB22}" type="datetime1">
              <a:rPr lang="da-DK" altLang="zh-CN">
                <a:solidFill>
                  <a:srgbClr val="000000"/>
                </a:solidFill>
              </a:rPr>
              <a:pPr>
                <a:defRPr/>
              </a:pPr>
              <a:t>31-08-2015</a:t>
            </a:fld>
            <a:endParaRPr lang="da-DK" altLang="zh-CN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CBE3B-ACCA-43B9-A9E7-67E085479041}" type="slidenum">
              <a:rPr lang="da-DK" altLang="zh-CN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0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6FC68-F039-4039-93FB-4ED90127991E}" type="datetime1">
              <a:rPr lang="da-DK" altLang="zh-CN">
                <a:solidFill>
                  <a:srgbClr val="000000"/>
                </a:solidFill>
              </a:rPr>
              <a:pPr>
                <a:defRPr/>
              </a:pPr>
              <a:t>31-08-2015</a:t>
            </a:fld>
            <a:endParaRPr lang="da-DK" altLang="zh-CN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72D44-E904-4910-9799-5149D68EDBDA}" type="slidenum">
              <a:rPr lang="da-DK" altLang="zh-CN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7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F3D68-5938-43D5-9184-B844D75EE733}" type="datetime1">
              <a:rPr lang="da-DK" altLang="zh-CN">
                <a:solidFill>
                  <a:srgbClr val="000000"/>
                </a:solidFill>
              </a:rPr>
              <a:pPr>
                <a:defRPr/>
              </a:pPr>
              <a:t>31-08-2015</a:t>
            </a:fld>
            <a:endParaRPr lang="da-DK" altLang="zh-CN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1AA48-01B7-47BD-BE79-EABBE7B67820}" type="slidenum">
              <a:rPr lang="da-DK" altLang="zh-CN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9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E8627-0470-4152-ABAD-F20198BDF73E}" type="datetime1">
              <a:rPr lang="da-DK" altLang="zh-CN">
                <a:solidFill>
                  <a:srgbClr val="000000"/>
                </a:solidFill>
              </a:rPr>
              <a:pPr>
                <a:defRPr/>
              </a:pPr>
              <a:t>31-08-2015</a:t>
            </a:fld>
            <a:endParaRPr lang="da-DK" altLang="zh-CN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3F21B-8DDB-49BC-99C8-6926640B0F79}" type="slidenum">
              <a:rPr lang="da-DK" altLang="zh-CN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8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3E6E3-7AEB-400B-ADEB-AA718855F5FB}" type="datetime1">
              <a:rPr lang="da-DK" altLang="zh-CN">
                <a:solidFill>
                  <a:srgbClr val="000000"/>
                </a:solidFill>
              </a:rPr>
              <a:pPr>
                <a:defRPr/>
              </a:pPr>
              <a:t>31-08-2015</a:t>
            </a:fld>
            <a:endParaRPr lang="da-DK" altLang="zh-CN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333AD-DC10-46F7-BA27-1A09B6D58A58}" type="slidenum">
              <a:rPr lang="da-DK" altLang="zh-CN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0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2D70F-0F9B-45B8-B2FA-B033E74D90DA}" type="datetime1">
              <a:rPr lang="da-DK" altLang="zh-CN">
                <a:solidFill>
                  <a:srgbClr val="000000"/>
                </a:solidFill>
              </a:rPr>
              <a:pPr>
                <a:defRPr/>
              </a:pPr>
              <a:t>31-08-2015</a:t>
            </a:fld>
            <a:endParaRPr lang="da-DK" altLang="zh-CN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41A9F-CBC7-4317-90FB-7183169B5900}" type="slidenum">
              <a:rPr lang="da-DK" altLang="zh-CN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26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zh-CN" smtClean="0"/>
              <a:t>Klik for at redigere titeltypografi i masteren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zh-CN" smtClean="0"/>
              <a:t>Klik for at redigere teksttypografierne i masteren</a:t>
            </a:r>
          </a:p>
          <a:p>
            <a:pPr lvl="1"/>
            <a:r>
              <a:rPr lang="da-DK" altLang="zh-CN" smtClean="0"/>
              <a:t>Andet niveau</a:t>
            </a:r>
          </a:p>
          <a:p>
            <a:pPr lvl="2"/>
            <a:r>
              <a:rPr lang="da-DK" altLang="zh-CN" smtClean="0"/>
              <a:t>Tredje niveau</a:t>
            </a:r>
          </a:p>
          <a:p>
            <a:pPr lvl="3"/>
            <a:r>
              <a:rPr lang="da-DK" altLang="zh-CN" smtClean="0"/>
              <a:t>Fjerde niveau</a:t>
            </a:r>
          </a:p>
          <a:p>
            <a:pPr lvl="4"/>
            <a:r>
              <a:rPr lang="da-DK" altLang="zh-CN" smtClean="0"/>
              <a:t>Femte niveau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596F7A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2" name="Picture 7" descr="Logouk_rgb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688" y="6129338"/>
            <a:ext cx="2322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2C82A42-76F3-498A-9EAB-12ABAD56B498}" type="datetime1">
              <a:rPr lang="da-DK" altLang="zh-CN">
                <a:solidFill>
                  <a:srgbClr val="000000"/>
                </a:solidFill>
              </a:rPr>
              <a:pPr>
                <a:defRPr/>
              </a:pPr>
              <a:t>31-08-2015</a:t>
            </a:fld>
            <a:endParaRPr lang="da-DK" altLang="zh-CN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-133350" y="6249988"/>
            <a:ext cx="86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83FAD2BB-5E00-4BF3-9DEF-CCA39D6AD457}" type="slidenum">
              <a:rPr lang="da-DK" altLang="zh-CN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55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96F7A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96F7A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96F7A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96F7A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96F7A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96F7A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96F7A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96F7A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96F7A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D7E1D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D7E1D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D7E1D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D7E1D"/>
        </a:buClr>
        <a:buChar char="•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D7E1D"/>
        </a:buClr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D7E1D"/>
        </a:buClr>
        <a:buChar char="•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D7E1D"/>
        </a:buClr>
        <a:buChar char="•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D7E1D"/>
        </a:buClr>
        <a:buChar char="•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D7E1D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3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mailto:brp@ens.dk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E638BE1-801E-4415-8F01-C4285E45D4EA}" type="slidenum">
              <a:rPr lang="da-DK" altLang="zh-CN" sz="1400" smtClean="0">
                <a:solidFill>
                  <a:srgbClr val="596F7A"/>
                </a:solidFill>
                <a:ea typeface="宋体" pitchFamily="2" charset="-122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a-DK" altLang="zh-CN" sz="1400" smtClean="0">
              <a:solidFill>
                <a:srgbClr val="596F7A"/>
              </a:solidFill>
              <a:ea typeface="宋体" pitchFamily="2" charset="-122"/>
            </a:endParaRPr>
          </a:p>
        </p:txBody>
      </p:sp>
      <p:sp>
        <p:nvSpPr>
          <p:cNvPr id="3075" name="Rectangle 6"/>
          <p:cNvSpPr txBox="1">
            <a:spLocks noGrp="1" noChangeArrowheads="1"/>
          </p:cNvSpPr>
          <p:nvPr/>
        </p:nvSpPr>
        <p:spPr bwMode="auto">
          <a:xfrm>
            <a:off x="6443663" y="63087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69C3F16-F61F-4C33-98E6-51234F49E7E9}" type="slidenum">
              <a:rPr lang="da-DK" altLang="zh-CN" sz="1400" smtClean="0">
                <a:solidFill>
                  <a:srgbClr val="596F7A"/>
                </a:solidFill>
                <a:ea typeface="宋体" pitchFamily="2" charset="-122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a-DK" altLang="zh-CN" sz="1400" smtClean="0">
              <a:solidFill>
                <a:srgbClr val="596F7A"/>
              </a:solidFill>
              <a:ea typeface="宋体" pitchFamily="2" charset="-122"/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4688" y="1988840"/>
            <a:ext cx="7772400" cy="1470025"/>
          </a:xfrm>
        </p:spPr>
        <p:txBody>
          <a:bodyPr/>
          <a:lstStyle/>
          <a:p>
            <a:pPr eaLnBrk="1" hangingPunct="1"/>
            <a:r>
              <a:rPr lang="da-DK" altLang="zh-CN" dirty="0" err="1" smtClean="0">
                <a:latin typeface="微软雅黑" pitchFamily="34" charset="-122"/>
                <a:ea typeface="微软雅黑" pitchFamily="34" charset="-122"/>
              </a:rPr>
              <a:t>Biomass</a:t>
            </a:r>
            <a:r>
              <a:rPr lang="da-DK" altLang="zh-CN" dirty="0" smtClean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da-DK" altLang="zh-CN" dirty="0" smtClean="0">
                <a:latin typeface="微软雅黑" pitchFamily="34" charset="-122"/>
                <a:ea typeface="微软雅黑" pitchFamily="34" charset="-122"/>
              </a:rPr>
              <a:t>DH heating </a:t>
            </a:r>
            <a:r>
              <a:rPr lang="da-DK" altLang="zh-CN" dirty="0" smtClean="0">
                <a:latin typeface="微软雅黑" pitchFamily="34" charset="-122"/>
                <a:ea typeface="微软雅黑" pitchFamily="34" charset="-122"/>
              </a:rPr>
              <a:t>in Denmark</a:t>
            </a:r>
            <a:endParaRPr lang="da-DK" altLang="zh-CN" dirty="0" smtClean="0">
              <a:ea typeface="宋体" pitchFamily="2" charset="-122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648" y="3789040"/>
            <a:ext cx="6400800" cy="1066800"/>
          </a:xfrm>
        </p:spPr>
        <p:txBody>
          <a:bodyPr/>
          <a:lstStyle/>
          <a:p>
            <a:pPr eaLnBrk="1" hangingPunct="1"/>
            <a:r>
              <a:rPr lang="da-DK" altLang="zh-CN" dirty="0">
                <a:ea typeface="宋体" pitchFamily="2" charset="-122"/>
              </a:rPr>
              <a:t>Bo Riisgaard </a:t>
            </a:r>
            <a:r>
              <a:rPr lang="da-DK" altLang="zh-CN" dirty="0" smtClean="0">
                <a:ea typeface="宋体" pitchFamily="2" charset="-122"/>
              </a:rPr>
              <a:t>Pedersen, </a:t>
            </a:r>
          </a:p>
          <a:p>
            <a:pPr eaLnBrk="1" hangingPunct="1"/>
            <a:r>
              <a:rPr lang="da-DK" altLang="zh-CN" dirty="0" smtClean="0">
                <a:ea typeface="宋体" pitchFamily="2" charset="-122"/>
              </a:rPr>
              <a:t>Advisor, Danish Energy </a:t>
            </a:r>
            <a:r>
              <a:rPr lang="da-DK" altLang="zh-CN" dirty="0">
                <a:ea typeface="宋体" pitchFamily="2" charset="-122"/>
              </a:rPr>
              <a:t>A</a:t>
            </a:r>
            <a:r>
              <a:rPr lang="da-DK" altLang="zh-CN" dirty="0" smtClean="0">
                <a:ea typeface="宋体" pitchFamily="2" charset="-122"/>
              </a:rPr>
              <a:t>gency</a:t>
            </a:r>
            <a:endParaRPr lang="da-DK" altLang="zh-CN" dirty="0">
              <a:ea typeface="宋体" pitchFamily="2" charset="-122"/>
            </a:endParaRPr>
          </a:p>
          <a:p>
            <a:pPr eaLnBrk="1" hangingPunct="1"/>
            <a:endParaRPr lang="en-GB" altLang="zh-CN" sz="1800" dirty="0" smtClean="0">
              <a:ea typeface="宋体" pitchFamily="2" charset="-122"/>
            </a:endParaRPr>
          </a:p>
          <a:p>
            <a:pPr eaLnBrk="1" hangingPunct="1"/>
            <a:r>
              <a:rPr lang="en-GB" altLang="zh-CN" sz="1800" dirty="0" smtClean="0">
                <a:ea typeface="宋体" pitchFamily="2" charset="-122"/>
              </a:rPr>
              <a:t>HEAT </a:t>
            </a:r>
            <a:r>
              <a:rPr lang="en-GB" altLang="zh-CN" sz="1800" dirty="0">
                <a:ea typeface="宋体" pitchFamily="2" charset="-122"/>
              </a:rPr>
              <a:t>NETWORK PARTNERSHIP – </a:t>
            </a:r>
            <a:r>
              <a:rPr lang="en-GB" altLang="zh-CN" sz="1800" dirty="0" smtClean="0">
                <a:ea typeface="宋体" pitchFamily="2" charset="-122"/>
              </a:rPr>
              <a:t>DH </a:t>
            </a:r>
            <a:r>
              <a:rPr lang="en-GB" altLang="zh-CN" sz="1800" dirty="0">
                <a:ea typeface="宋体" pitchFamily="2" charset="-122"/>
              </a:rPr>
              <a:t>STRATEGY SUPPORT </a:t>
            </a:r>
            <a:r>
              <a:rPr lang="en-GB" altLang="zh-CN" sz="1800" dirty="0" smtClean="0">
                <a:ea typeface="宋体" pitchFamily="2" charset="-122"/>
              </a:rPr>
              <a:t>WORKSHOP, INVERNESS</a:t>
            </a:r>
            <a:endParaRPr lang="da-DK" altLang="zh-CN" sz="1800" dirty="0" smtClean="0">
              <a:ea typeface="宋体" pitchFamily="2" charset="-122"/>
            </a:endParaRPr>
          </a:p>
          <a:p>
            <a:pPr eaLnBrk="1" hangingPunct="1"/>
            <a:r>
              <a:rPr lang="da-DK" altLang="zh-CN" sz="1800" dirty="0" smtClean="0">
                <a:ea typeface="宋体" pitchFamily="2" charset="-122"/>
              </a:rPr>
              <a:t>01 September 2015</a:t>
            </a:r>
          </a:p>
          <a:p>
            <a:pPr eaLnBrk="1" hangingPunct="1"/>
            <a:endParaRPr lang="da-DK" altLang="zh-CN" dirty="0" smtClean="0"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498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Borup </a:t>
            </a:r>
            <a:r>
              <a:rPr lang="da-DK" dirty="0" err="1" smtClean="0"/>
              <a:t>straw-fired</a:t>
            </a:r>
            <a:r>
              <a:rPr lang="da-DK" dirty="0" smtClean="0"/>
              <a:t> DH </a:t>
            </a:r>
            <a:r>
              <a:rPr lang="da-DK" dirty="0" err="1" smtClean="0"/>
              <a:t>boiler</a:t>
            </a:r>
            <a:r>
              <a:rPr lang="da-DK" dirty="0" smtClean="0"/>
              <a:t> plant</a:t>
            </a:r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525963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Supply heat for 1.150 households (shareholders)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Fuel consumption: 8-9.000 ton straw/year</a:t>
            </a:r>
          </a:p>
          <a:p>
            <a:pPr marL="0" indent="0">
              <a:buNone/>
            </a:pPr>
            <a:r>
              <a:rPr lang="en-GB" sz="1800" dirty="0" smtClean="0"/>
              <a:t>(Energy content of straw = 14,5 GJ/ton)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Yearly fuel input = 34.000 </a:t>
            </a:r>
            <a:r>
              <a:rPr lang="en-GB" sz="1800" dirty="0" err="1" smtClean="0"/>
              <a:t>MWh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Yearly heat output = 32.000 </a:t>
            </a:r>
            <a:r>
              <a:rPr lang="en-GB" sz="1800" dirty="0" err="1" smtClean="0"/>
              <a:t>MWh</a:t>
            </a: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Efficiency of 94 %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Built in 1984 by local farmers. </a:t>
            </a:r>
          </a:p>
          <a:p>
            <a:pPr marL="0" indent="0">
              <a:buNone/>
            </a:pPr>
            <a:r>
              <a:rPr lang="en-GB" sz="1800" dirty="0" smtClean="0"/>
              <a:t>Further 7,5 MW expansion put in operation November 2014.</a:t>
            </a:r>
            <a:endParaRPr lang="en-GB" sz="1800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4294967295"/>
          </p:nvPr>
        </p:nvSpPr>
        <p:spPr>
          <a:xfrm>
            <a:off x="0" y="6249988"/>
            <a:ext cx="86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23F21B-8DDB-49BC-99C8-6926640B0F79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a-DK" altLang="zh-CN">
              <a:solidFill>
                <a:srgbClr val="000000"/>
              </a:solidFill>
            </a:endParaRPr>
          </a:p>
        </p:txBody>
      </p:sp>
      <p:pic>
        <p:nvPicPr>
          <p:cNvPr id="6" name="Billed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5349" y="2276872"/>
            <a:ext cx="3279139" cy="266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6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Borup </a:t>
            </a:r>
            <a:r>
              <a:rPr lang="da-DK" dirty="0" err="1" smtClean="0"/>
              <a:t>straw-fired</a:t>
            </a:r>
            <a:r>
              <a:rPr lang="da-DK" dirty="0" smtClean="0"/>
              <a:t> DH </a:t>
            </a:r>
            <a:r>
              <a:rPr lang="da-DK" dirty="0" err="1" smtClean="0"/>
              <a:t>boiler</a:t>
            </a:r>
            <a:r>
              <a:rPr lang="da-DK" dirty="0" smtClean="0"/>
              <a:t> plant</a:t>
            </a:r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525963"/>
          </a:xfrm>
        </p:spPr>
        <p:txBody>
          <a:bodyPr/>
          <a:lstStyle/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Operating time:</a:t>
            </a:r>
          </a:p>
          <a:p>
            <a:pPr marL="0" indent="0">
              <a:buNone/>
            </a:pPr>
            <a:r>
              <a:rPr lang="en-GB" sz="1800" dirty="0" smtClean="0"/>
              <a:t>4300 full-load hours/year  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Heat storage: 500 m3 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Total cost including design, engineering, construction and testing: </a:t>
            </a:r>
          </a:p>
          <a:p>
            <a:pPr marL="0" indent="0">
              <a:buNone/>
            </a:pPr>
            <a:r>
              <a:rPr lang="en-GB" sz="1800" dirty="0" smtClean="0"/>
              <a:t>35 million DKK (boiler ~ 10 million DKK) 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Heat production cost = 530 DKK /</a:t>
            </a:r>
            <a:r>
              <a:rPr lang="en-GB" sz="1800" dirty="0" err="1" smtClean="0"/>
              <a:t>MWh</a:t>
            </a:r>
            <a:endParaRPr lang="en-GB" sz="1800" dirty="0" smtClean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3 employees 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4294967295"/>
          </p:nvPr>
        </p:nvSpPr>
        <p:spPr>
          <a:xfrm>
            <a:off x="0" y="6249988"/>
            <a:ext cx="86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523F21B-8DDB-49BC-99C8-6926640B0F79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da-DK" altLang="zh-CN">
              <a:solidFill>
                <a:srgbClr val="000000"/>
              </a:solidFill>
            </a:endParaRPr>
          </a:p>
        </p:txBody>
      </p:sp>
      <p:pic>
        <p:nvPicPr>
          <p:cNvPr id="5" name="Bille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624" y="1556792"/>
            <a:ext cx="2987824" cy="448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6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Development at </a:t>
            </a:r>
            <a:r>
              <a:rPr lang="en-GB" dirty="0" err="1" smtClean="0"/>
              <a:t>Borup</a:t>
            </a:r>
            <a:r>
              <a:rPr lang="en-GB" dirty="0" smtClean="0"/>
              <a:t> HOB plant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1984 of group of farmers built the straw fired heat plant and sold the heat to the local heat company. </a:t>
            </a:r>
          </a:p>
          <a:p>
            <a:r>
              <a:rPr lang="en-GB" dirty="0" smtClean="0"/>
              <a:t>2006 – boiler was replaced (~ 1 million GBP)</a:t>
            </a:r>
          </a:p>
          <a:p>
            <a:r>
              <a:rPr lang="en-GB" dirty="0" smtClean="0"/>
              <a:t>In 2011 the heat company bought the straw fired heat plant from the farmers (~ 1,15 million GBP) </a:t>
            </a:r>
          </a:p>
          <a:p>
            <a:r>
              <a:rPr lang="en-GB" dirty="0" smtClean="0"/>
              <a:t>Boiler too small to cover demand and new additional boiler was put in operation November 2014.</a:t>
            </a:r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9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Borup</a:t>
            </a:r>
            <a:r>
              <a:rPr lang="en-GB" dirty="0" smtClean="0"/>
              <a:t> heat company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Owned and operated by a cooperative society with limited liability (</a:t>
            </a:r>
            <a:r>
              <a:rPr lang="en-GB" dirty="0" err="1" smtClean="0"/>
              <a:t>Borup</a:t>
            </a:r>
            <a:r>
              <a:rPr lang="en-GB" dirty="0" smtClean="0"/>
              <a:t> </a:t>
            </a:r>
            <a:r>
              <a:rPr lang="en-GB" dirty="0" err="1" smtClean="0"/>
              <a:t>Varmeværk</a:t>
            </a:r>
            <a:r>
              <a:rPr lang="en-GB" dirty="0" smtClean="0"/>
              <a:t> </a:t>
            </a:r>
            <a:r>
              <a:rPr lang="en-GB" dirty="0" err="1" smtClean="0"/>
              <a:t>A.m.b.a</a:t>
            </a:r>
            <a:r>
              <a:rPr lang="en-GB" dirty="0" smtClean="0"/>
              <a:t>) owned and controlled by the heat consumers through the annual general assembly where the Board is elected.</a:t>
            </a:r>
          </a:p>
          <a:p>
            <a:r>
              <a:rPr lang="en-GB" dirty="0" smtClean="0"/>
              <a:t>Supply heat to connected consumers at a non-profit basis (restriction by law).</a:t>
            </a:r>
          </a:p>
          <a:p>
            <a:r>
              <a:rPr lang="en-GB" dirty="0" smtClean="0"/>
              <a:t>Heat price based on necessary cost for O&amp;M and depreciation of capital investment costs.</a:t>
            </a:r>
          </a:p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1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Straw purchase and logistics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15 local farmers supply straw based on 3-5 year agreements. Typical price ~50-60 GBP per tonne at 11-13% moisture content.</a:t>
            </a:r>
          </a:p>
          <a:p>
            <a:r>
              <a:rPr lang="en-GB" dirty="0" smtClean="0"/>
              <a:t>Contract typical states delivery of 20% of annual amount at a time.</a:t>
            </a:r>
          </a:p>
          <a:p>
            <a:r>
              <a:rPr lang="en-GB" dirty="0" smtClean="0"/>
              <a:t>Farmers receive ashes (fly and bottom ashes) as fertilizer. Measurements at regular intervals to ensure compliance with permitted limits. </a:t>
            </a:r>
          </a:p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3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ladsholder til diasnumm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47DADA8-20BA-431A-A62D-3374B8D8E290}" type="slidenum">
              <a:rPr lang="da-DK" altLang="zh-CN" sz="120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a-DK" altLang="zh-CN" sz="120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endParaRPr lang="da-DK" altLang="da-DK" kern="0" dirty="0" smtClean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96F7A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GB" altLang="da-DK" kern="0" dirty="0" smtClean="0"/>
              <a:t>Automatic heat plant </a:t>
            </a:r>
          </a:p>
        </p:txBody>
      </p:sp>
      <p:pic>
        <p:nvPicPr>
          <p:cNvPr id="10245" name="Picture 5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1925"/>
            <a:ext cx="4652963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Billed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150" y="1431925"/>
            <a:ext cx="431482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" descr="C:\Users\b003135\Pictures\Billeder\2013-02-25 - Kineser delegation\26-02-2013 09-33-0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5275"/>
            <a:ext cx="41306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7" descr="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3" y="4100513"/>
            <a:ext cx="4856162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14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ladsholder til diasnumm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B122C6AC-96DF-4D2A-B6A1-8EA1C35C6DC5}" type="slidenum">
              <a:rPr lang="da-DK" altLang="zh-CN" sz="120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a-DK" altLang="zh-CN" sz="120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1267" name="Bille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29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Daily operations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3</a:t>
            </a:r>
            <a:r>
              <a:rPr lang="en-GB" dirty="0" smtClean="0"/>
              <a:t> full-time staff + part-time administrative assistant</a:t>
            </a:r>
          </a:p>
          <a:p>
            <a:r>
              <a:rPr lang="en-GB" dirty="0" smtClean="0"/>
              <a:t>Usual operational tasks: minor technical issues, maintenance and supervision</a:t>
            </a:r>
          </a:p>
          <a:p>
            <a:r>
              <a:rPr lang="en-GB" dirty="0" smtClean="0"/>
              <a:t>1 staff on call outside office hours (receives texts from the SCADA + remote control through smart phone)  </a:t>
            </a:r>
          </a:p>
          <a:p>
            <a:r>
              <a:rPr lang="en-GB" dirty="0" smtClean="0"/>
              <a:t>Flexible operation through heat accumulator</a:t>
            </a:r>
          </a:p>
          <a:p>
            <a:r>
              <a:rPr lang="en-GB" dirty="0" smtClean="0"/>
              <a:t>SCADA system </a:t>
            </a:r>
          </a:p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8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DH pipeline network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Each consumer has own meter (remote measurement)</a:t>
            </a:r>
          </a:p>
          <a:p>
            <a:r>
              <a:rPr lang="en-GB" sz="2400" dirty="0" smtClean="0"/>
              <a:t>Approx. 84 km of pipeline – about half is main pipeline.</a:t>
            </a:r>
          </a:p>
          <a:p>
            <a:r>
              <a:rPr lang="en-GB" sz="2400" dirty="0" smtClean="0"/>
              <a:t>Temperature is 85/40 degrees </a:t>
            </a:r>
            <a:r>
              <a:rPr lang="en-GB" sz="2400" dirty="0" err="1" smtClean="0"/>
              <a:t>Celcius</a:t>
            </a:r>
            <a:r>
              <a:rPr lang="en-GB" sz="2400" dirty="0" smtClean="0"/>
              <a:t> and pressure at 2/0,75-1,0 bar.</a:t>
            </a:r>
          </a:p>
          <a:p>
            <a:r>
              <a:rPr lang="en-GB" sz="2400" dirty="0" smtClean="0"/>
              <a:t>Heat loss of ~23 percent</a:t>
            </a:r>
          </a:p>
          <a:p>
            <a:r>
              <a:rPr lang="en-GB" sz="2400" dirty="0" smtClean="0"/>
              <a:t>Both delivery through heat exchanger and direct flow. </a:t>
            </a:r>
          </a:p>
          <a:p>
            <a:r>
              <a:rPr lang="en-GB" sz="2400" dirty="0" smtClean="0"/>
              <a:t>Water treated to keep pH = 9  - (ensures longest lifetime of pipes)</a:t>
            </a:r>
            <a:endParaRPr lang="en-GB" sz="240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20688"/>
            <a:ext cx="3600400" cy="5797254"/>
          </a:xfrm>
        </p:spPr>
      </p:pic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da-DK" altLang="zh-CN">
              <a:solidFill>
                <a:srgbClr val="000000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6" y="620688"/>
            <a:ext cx="385880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Covered in this presentation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Brief facts on Danish district heating</a:t>
            </a:r>
          </a:p>
          <a:p>
            <a:r>
              <a:rPr lang="en-GB" dirty="0" smtClean="0"/>
              <a:t>Case</a:t>
            </a:r>
            <a:r>
              <a:rPr lang="en-GB" dirty="0" smtClean="0"/>
              <a:t>: Small-scale straw-fired boiler and district heating network</a:t>
            </a:r>
          </a:p>
          <a:p>
            <a:pPr lvl="1"/>
            <a:r>
              <a:rPr lang="en-GB" dirty="0" smtClean="0"/>
              <a:t>Technical facts &amp; figures</a:t>
            </a:r>
          </a:p>
          <a:p>
            <a:pPr lvl="1"/>
            <a:r>
              <a:rPr lang="en-GB" dirty="0" smtClean="0"/>
              <a:t>Operation and logistics of straw supply</a:t>
            </a:r>
          </a:p>
          <a:p>
            <a:pPr lvl="1"/>
            <a:r>
              <a:rPr lang="en-GB" dirty="0" smtClean="0"/>
              <a:t>Ownership structure </a:t>
            </a:r>
          </a:p>
          <a:p>
            <a:pPr lvl="1"/>
            <a:r>
              <a:rPr lang="en-GB" dirty="0" smtClean="0"/>
              <a:t>Consumer heat prices</a:t>
            </a:r>
          </a:p>
          <a:p>
            <a:pPr lvl="1"/>
            <a:r>
              <a:rPr lang="en-GB" dirty="0" smtClean="0"/>
              <a:t>Heat company revenues and costs</a:t>
            </a:r>
          </a:p>
          <a:p>
            <a:r>
              <a:rPr lang="en-GB" dirty="0" smtClean="0"/>
              <a:t>Short introduction </a:t>
            </a:r>
            <a:r>
              <a:rPr lang="en-GB" dirty="0" smtClean="0"/>
              <a:t>to heat </a:t>
            </a:r>
            <a:r>
              <a:rPr lang="en-GB" dirty="0" smtClean="0"/>
              <a:t>planning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 Denmark</a:t>
            </a:r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2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da-DK" altLang="zh-CN">
              <a:solidFill>
                <a:srgbClr val="000000"/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96" y="3645024"/>
            <a:ext cx="5868144" cy="2492815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337424" cy="288032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50" y="260648"/>
            <a:ext cx="299815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6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</a:t>
            </a:r>
            <a:r>
              <a:rPr lang="en-GB" dirty="0" smtClean="0"/>
              <a:t>boiler plant </a:t>
            </a:r>
            <a:r>
              <a:rPr lang="en-GB" dirty="0" smtClean="0"/>
              <a:t>investment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Total investment: 35 million DKK (~3,4 million GBP)</a:t>
            </a:r>
          </a:p>
          <a:p>
            <a:pPr lvl="1"/>
            <a:r>
              <a:rPr lang="en-GB" dirty="0" smtClean="0"/>
              <a:t>16 million DKK (1,56 million GBP) for equipment and machinery</a:t>
            </a:r>
          </a:p>
          <a:p>
            <a:pPr lvl="1"/>
            <a:r>
              <a:rPr lang="en-GB" dirty="0" smtClean="0"/>
              <a:t>16 million DKK for buildings</a:t>
            </a:r>
          </a:p>
          <a:p>
            <a:pPr lvl="1"/>
            <a:r>
              <a:rPr lang="en-GB" dirty="0" smtClean="0"/>
              <a:t>3 million DKK for consultancy and land</a:t>
            </a:r>
          </a:p>
          <a:p>
            <a:pPr lvl="1"/>
            <a:r>
              <a:rPr lang="en-GB" dirty="0"/>
              <a:t>F</a:t>
            </a:r>
            <a:r>
              <a:rPr lang="en-GB" dirty="0" smtClean="0"/>
              <a:t>ull turnkey delivery including start-up operations and testing</a:t>
            </a:r>
          </a:p>
          <a:p>
            <a:r>
              <a:rPr lang="en-GB" dirty="0" smtClean="0"/>
              <a:t>Funded through long term fixed interest loan with repayment. Interest = 0,2 %p.a. (municipality provides guarantee)</a:t>
            </a:r>
          </a:p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5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Plant layout</a:t>
            </a:r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da-DK" altLang="zh-CN">
              <a:solidFill>
                <a:srgbClr val="000000"/>
              </a:solidFill>
            </a:endParaRPr>
          </a:p>
        </p:txBody>
      </p:sp>
      <p:pic>
        <p:nvPicPr>
          <p:cNvPr id="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995" y="1207542"/>
            <a:ext cx="7475413" cy="488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6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Consumer prices and operational </a:t>
            </a:r>
            <a:r>
              <a:rPr lang="en-GB" dirty="0" smtClean="0"/>
              <a:t>revenue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Two-part tariff: fixed costs of 21 DKK pr. </a:t>
            </a:r>
            <a:r>
              <a:rPr lang="en-GB" sz="2400" dirty="0" err="1" smtClean="0"/>
              <a:t>sqm</a:t>
            </a:r>
            <a:r>
              <a:rPr lang="en-GB" sz="2400" dirty="0" smtClean="0"/>
              <a:t> + variable costs depending on heat consumption (405 DKK/</a:t>
            </a:r>
            <a:r>
              <a:rPr lang="en-GB" sz="2400" dirty="0" err="1" smtClean="0"/>
              <a:t>MWh</a:t>
            </a:r>
            <a:r>
              <a:rPr lang="en-GB" sz="2400" dirty="0" smtClean="0"/>
              <a:t>)</a:t>
            </a:r>
          </a:p>
          <a:p>
            <a:r>
              <a:rPr lang="en-GB" sz="2400" dirty="0" smtClean="0"/>
              <a:t>Standard household of 130 </a:t>
            </a:r>
            <a:r>
              <a:rPr lang="en-GB" sz="2400" dirty="0" err="1" smtClean="0"/>
              <a:t>sqm</a:t>
            </a:r>
            <a:r>
              <a:rPr lang="en-GB" sz="2400" dirty="0" smtClean="0"/>
              <a:t> and annual consumption of 18,1 </a:t>
            </a:r>
            <a:r>
              <a:rPr lang="en-GB" sz="2400" dirty="0" err="1" smtClean="0"/>
              <a:t>MWh</a:t>
            </a:r>
            <a:r>
              <a:rPr lang="en-GB" sz="2400" dirty="0" smtClean="0"/>
              <a:t> pays DKK 3.400 (fixed) + DKK 9.100 (variable)</a:t>
            </a:r>
          </a:p>
          <a:p>
            <a:r>
              <a:rPr lang="en-GB" sz="2400" dirty="0" err="1" smtClean="0"/>
              <a:t>Borup</a:t>
            </a:r>
            <a:r>
              <a:rPr lang="en-GB" sz="2400" dirty="0" smtClean="0"/>
              <a:t> is among the cheapest 25 % of all DH companies </a:t>
            </a:r>
          </a:p>
          <a:p>
            <a:endParaRPr lang="en-GB" sz="2400" dirty="0" smtClean="0"/>
          </a:p>
          <a:p>
            <a:r>
              <a:rPr lang="en-GB" sz="2400" dirty="0" smtClean="0"/>
              <a:t>Heat </a:t>
            </a:r>
            <a:r>
              <a:rPr lang="en-GB" sz="2400" dirty="0" smtClean="0"/>
              <a:t>company revenue= 4,9 M DKK + 9,4 M DKK</a:t>
            </a:r>
          </a:p>
          <a:p>
            <a:endParaRPr lang="en-GB" sz="240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5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Operational Costs</a:t>
            </a:r>
            <a:endParaRPr lang="en-GB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Primary costs are straw </a:t>
            </a:r>
            <a:r>
              <a:rPr lang="en-GB" dirty="0" smtClean="0"/>
              <a:t>fuel and back-up/peak load boiler fuels + associated taxes and tariffs.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Balance between revenues and costs meaning that excess revenues has to be paid back to consumers, e.g. lower heat prices next year.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But also possible to put aside revenue when very large costs is expected to incur within a few years – e.g. repair works on district heating pipelines</a:t>
            </a:r>
            <a:endParaRPr lang="en-GB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6333AD-DC10-46F7-BA27-1A09B6D58A58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da-DK" altLang="zh-CN">
              <a:solidFill>
                <a:srgbClr val="000000"/>
              </a:solidFill>
            </a:endParaRPr>
          </a:p>
        </p:txBody>
      </p:sp>
      <p:pic>
        <p:nvPicPr>
          <p:cNvPr id="6" name="Pladsholder til indhold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43" y="273050"/>
            <a:ext cx="3905363" cy="5853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87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orup wmv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0407955" cy="6953693"/>
          </a:xfrm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3983E0-CC5B-45B6-BA69-AFDA9D7D1C00}" type="slidenum">
              <a:rPr lang="da-DK" altLang="zh-CN" smtClean="0"/>
              <a:pPr>
                <a:defRPr/>
              </a:pPr>
              <a:t>25</a:t>
            </a:fld>
            <a:endParaRPr lang="da-DK" altLang="zh-CN"/>
          </a:p>
        </p:txBody>
      </p:sp>
    </p:spTree>
    <p:extLst>
      <p:ext uri="{BB962C8B-B14F-4D97-AF65-F5344CB8AC3E}">
        <p14:creationId xmlns:p14="http://schemas.microsoft.com/office/powerpoint/2010/main" val="287838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488" cy="1143000"/>
          </a:xfrm>
        </p:spPr>
        <p:txBody>
          <a:bodyPr/>
          <a:lstStyle/>
          <a:p>
            <a:r>
              <a:rPr lang="da-DK" altLang="da-DK" sz="3000" dirty="0" smtClean="0"/>
              <a:t/>
            </a:r>
            <a:br>
              <a:rPr lang="da-DK" altLang="da-DK" sz="3000" dirty="0" smtClean="0"/>
            </a:br>
            <a:r>
              <a:rPr lang="en-GB" altLang="da-DK" sz="3200" dirty="0"/>
              <a:t/>
            </a:r>
            <a:br>
              <a:rPr lang="en-GB" altLang="da-DK" sz="3200" dirty="0"/>
            </a:br>
            <a:r>
              <a:rPr lang="en-GB" altLang="da-DK" sz="3200" dirty="0"/>
              <a:t>Energy Planning in Denmark </a:t>
            </a:r>
            <a:br>
              <a:rPr lang="en-GB" altLang="da-DK" sz="3200" dirty="0"/>
            </a:br>
            <a:r>
              <a:rPr lang="en-GB" altLang="da-DK" sz="3200" dirty="0"/>
              <a:t>- and the municipal responsibilities</a:t>
            </a:r>
            <a:br>
              <a:rPr lang="en-GB" altLang="da-DK" sz="3200" dirty="0"/>
            </a:br>
            <a:r>
              <a:rPr lang="da-DK" altLang="da-DK" sz="3200" dirty="0" smtClean="0"/>
              <a:t/>
            </a:r>
            <a:br>
              <a:rPr lang="da-DK" altLang="da-DK" sz="3200" dirty="0" smtClean="0"/>
            </a:br>
            <a:r>
              <a:rPr lang="da-DK" altLang="da-DK" sz="2400" dirty="0" smtClean="0">
                <a:solidFill>
                  <a:schemeClr val="tx1"/>
                </a:solidFill>
              </a:rPr>
              <a:t/>
            </a:r>
            <a:br>
              <a:rPr lang="da-DK" altLang="da-DK" sz="2400" dirty="0" smtClean="0">
                <a:solidFill>
                  <a:schemeClr val="tx1"/>
                </a:solidFill>
              </a:rPr>
            </a:br>
            <a:endParaRPr lang="da-DK" altLang="da-DK" sz="2400" dirty="0" smtClean="0">
              <a:solidFill>
                <a:schemeClr val="tx1"/>
              </a:solidFill>
            </a:endParaRPr>
          </a:p>
        </p:txBody>
      </p:sp>
      <p:sp>
        <p:nvSpPr>
          <p:cNvPr id="22531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 b="0" u="sng" dirty="0" smtClean="0"/>
          </a:p>
          <a:p>
            <a:r>
              <a:rPr lang="da-DK" altLang="da-DK" sz="2800" b="0" dirty="0" smtClean="0"/>
              <a:t>Establishment of </a:t>
            </a:r>
            <a:r>
              <a:rPr lang="da-DK" altLang="da-DK" sz="2800" b="0" dirty="0" err="1" smtClean="0"/>
              <a:t>energy</a:t>
            </a:r>
            <a:r>
              <a:rPr lang="da-DK" altLang="da-DK" sz="2800" b="0" dirty="0" smtClean="0"/>
              <a:t> </a:t>
            </a:r>
            <a:r>
              <a:rPr lang="da-DK" altLang="da-DK" sz="2800" b="0" dirty="0" err="1" smtClean="0"/>
              <a:t>plants</a:t>
            </a:r>
            <a:r>
              <a:rPr lang="da-DK" altLang="da-DK" sz="2800" b="0" dirty="0" smtClean="0"/>
              <a:t> </a:t>
            </a:r>
          </a:p>
        </p:txBody>
      </p:sp>
      <p:sp>
        <p:nvSpPr>
          <p:cNvPr id="22532" name="Pladsholder til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a-DK" altLang="da-DK" u="sng" smtClean="0"/>
          </a:p>
          <a:p>
            <a:endParaRPr lang="da-DK" altLang="da-DK" u="sng" smtClean="0"/>
          </a:p>
          <a:p>
            <a:endParaRPr lang="da-DK" altLang="da-DK" u="sng" smtClean="0"/>
          </a:p>
          <a:p>
            <a:endParaRPr lang="da-DK" altLang="da-DK" sz="2000" b="0" smtClean="0"/>
          </a:p>
        </p:txBody>
      </p:sp>
      <p:sp>
        <p:nvSpPr>
          <p:cNvPr id="10245" name="Pladsholder til indhold 5"/>
          <p:cNvSpPr>
            <a:spLocks noGrp="1"/>
          </p:cNvSpPr>
          <p:nvPr>
            <p:ph sz="quarter" idx="4"/>
          </p:nvPr>
        </p:nvSpPr>
        <p:spPr>
          <a:xfrm>
            <a:off x="4355976" y="2132856"/>
            <a:ext cx="4041775" cy="395128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altLang="da-DK" b="1" dirty="0" smtClean="0"/>
              <a:t>Local Planning and Land Use Authority</a:t>
            </a:r>
          </a:p>
          <a:p>
            <a:pPr>
              <a:defRPr/>
            </a:pPr>
            <a:r>
              <a:rPr lang="en-GB" altLang="da-DK" sz="2000" dirty="0" smtClean="0"/>
              <a:t>Municipal land use planning for energy supply plants</a:t>
            </a:r>
          </a:p>
          <a:p>
            <a:pPr>
              <a:defRPr/>
            </a:pPr>
            <a:r>
              <a:rPr lang="en-GB" altLang="da-DK" sz="2000" dirty="0" smtClean="0"/>
              <a:t>Approval of wind turbines, CHP-plants, biogas plants etc. acc. to existing regulation (land use , environment, building permit etc.)</a:t>
            </a:r>
            <a:endParaRPr lang="en-GB" altLang="da-DK" sz="2000" dirty="0" smtClean="0"/>
          </a:p>
        </p:txBody>
      </p:sp>
      <p:pic>
        <p:nvPicPr>
          <p:cNvPr id="22534" name="Billede 7" descr="biog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r="4546" b="21436"/>
          <a:stretch>
            <a:fillRect/>
          </a:stretch>
        </p:blipFill>
        <p:spPr bwMode="auto">
          <a:xfrm>
            <a:off x="571500" y="4572000"/>
            <a:ext cx="307181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76872"/>
            <a:ext cx="218757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04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 smtClean="0"/>
              <a:t/>
            </a:r>
            <a:br>
              <a:rPr lang="da-DK" altLang="da-DK" dirty="0" smtClean="0"/>
            </a:br>
            <a:r>
              <a:rPr lang="da-DK" altLang="da-DK" dirty="0"/>
              <a:t/>
            </a:r>
            <a:br>
              <a:rPr lang="da-DK" altLang="da-DK" dirty="0"/>
            </a:br>
            <a:r>
              <a:rPr lang="en-GB" altLang="da-DK" dirty="0"/>
              <a:t/>
            </a:r>
            <a:br>
              <a:rPr lang="en-GB" altLang="da-DK" dirty="0"/>
            </a:br>
            <a:r>
              <a:rPr lang="en-GB" altLang="da-DK" dirty="0"/>
              <a:t>Energy Planning in Denmark </a:t>
            </a:r>
            <a:br>
              <a:rPr lang="en-GB" altLang="da-DK" dirty="0"/>
            </a:br>
            <a:r>
              <a:rPr lang="en-GB" altLang="da-DK" dirty="0"/>
              <a:t>- and the municipal responsibilities</a:t>
            </a:r>
            <a:br>
              <a:rPr lang="en-GB" altLang="da-DK" dirty="0"/>
            </a:br>
            <a:r>
              <a:rPr lang="da-DK" altLang="da-DK" dirty="0"/>
              <a:t/>
            </a:r>
            <a:br>
              <a:rPr lang="da-DK" altLang="da-DK" dirty="0"/>
            </a:br>
            <a:r>
              <a:rPr lang="da-DK" altLang="da-DK" sz="2800" dirty="0">
                <a:solidFill>
                  <a:schemeClr val="tx1"/>
                </a:solidFill>
              </a:rPr>
              <a:t/>
            </a:r>
            <a:br>
              <a:rPr lang="da-DK" altLang="da-DK" sz="2800" dirty="0">
                <a:solidFill>
                  <a:schemeClr val="tx1"/>
                </a:solidFill>
              </a:rPr>
            </a:br>
            <a:r>
              <a:rPr lang="da-DK" altLang="da-DK" sz="2400" dirty="0" smtClean="0">
                <a:solidFill>
                  <a:schemeClr val="tx1"/>
                </a:solidFill>
              </a:rPr>
              <a:t/>
            </a:r>
            <a:br>
              <a:rPr lang="da-DK" altLang="da-DK" sz="2400" dirty="0" smtClean="0">
                <a:solidFill>
                  <a:schemeClr val="tx1"/>
                </a:solidFill>
              </a:rPr>
            </a:br>
            <a:endParaRPr lang="da-DK" altLang="da-DK" sz="2400" dirty="0" smtClean="0">
              <a:solidFill>
                <a:schemeClr val="tx1"/>
              </a:solidFill>
            </a:endParaRPr>
          </a:p>
        </p:txBody>
      </p:sp>
      <p:sp>
        <p:nvSpPr>
          <p:cNvPr id="23555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709118"/>
            <a:ext cx="4040188" cy="639762"/>
          </a:xfrm>
        </p:spPr>
        <p:txBody>
          <a:bodyPr/>
          <a:lstStyle/>
          <a:p>
            <a:r>
              <a:rPr lang="en-GB" altLang="da-DK" sz="2800" b="0" dirty="0" smtClean="0"/>
              <a:t>Energy efficiency and green conversion </a:t>
            </a:r>
            <a:endParaRPr lang="en-GB" altLang="da-DK" sz="2800" b="0" dirty="0" smtClean="0"/>
          </a:p>
        </p:txBody>
      </p:sp>
      <p:sp>
        <p:nvSpPr>
          <p:cNvPr id="23556" name="Pladsholder til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a-DK" altLang="da-DK" u="sng" smtClean="0"/>
          </a:p>
          <a:p>
            <a:endParaRPr lang="da-DK" altLang="da-DK" u="sng" smtClean="0"/>
          </a:p>
          <a:p>
            <a:endParaRPr lang="da-DK" altLang="da-DK" u="sng" smtClean="0"/>
          </a:p>
        </p:txBody>
      </p:sp>
      <p:sp>
        <p:nvSpPr>
          <p:cNvPr id="11269" name="Pladsholder til indhold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da-DK" b="1" dirty="0" smtClean="0"/>
              <a:t>Municipal ownership</a:t>
            </a:r>
          </a:p>
          <a:p>
            <a:pPr>
              <a:defRPr/>
            </a:pPr>
            <a:r>
              <a:rPr lang="en-US" altLang="da-DK" sz="2000" dirty="0" smtClean="0"/>
              <a:t>Energy efficiency in municipal owned </a:t>
            </a:r>
          </a:p>
          <a:p>
            <a:pPr lvl="1">
              <a:defRPr/>
            </a:pPr>
            <a:r>
              <a:rPr lang="en-US" altLang="da-DK" dirty="0" smtClean="0"/>
              <a:t>Buildings</a:t>
            </a:r>
          </a:p>
          <a:p>
            <a:pPr lvl="1">
              <a:defRPr/>
            </a:pPr>
            <a:r>
              <a:rPr lang="en-US" altLang="da-DK" dirty="0"/>
              <a:t>T</a:t>
            </a:r>
            <a:r>
              <a:rPr lang="en-US" altLang="da-DK" dirty="0" smtClean="0"/>
              <a:t>ransport equipment </a:t>
            </a:r>
            <a:r>
              <a:rPr lang="en-US" altLang="da-DK" dirty="0"/>
              <a:t>E</a:t>
            </a:r>
            <a:r>
              <a:rPr lang="en-US" altLang="da-DK" dirty="0" smtClean="0"/>
              <a:t>nergy supply system (some municipalities, in particular larger cities)</a:t>
            </a:r>
            <a:endParaRPr lang="da-DK" altLang="da-DK" dirty="0" smtClean="0"/>
          </a:p>
          <a:p>
            <a:pPr>
              <a:defRPr/>
            </a:pPr>
            <a:endParaRPr lang="da-DK" altLang="da-DK" sz="2000" dirty="0" smtClean="0"/>
          </a:p>
          <a:p>
            <a:pPr>
              <a:defRPr/>
            </a:pPr>
            <a:endParaRPr lang="da-DK" altLang="da-DK" sz="2000" dirty="0" smtClean="0"/>
          </a:p>
          <a:p>
            <a:pPr>
              <a:defRPr/>
            </a:pPr>
            <a:endParaRPr lang="da-DK" altLang="da-DK" sz="2000" dirty="0" smtClean="0"/>
          </a:p>
          <a:p>
            <a:pPr>
              <a:defRPr/>
            </a:pPr>
            <a:endParaRPr lang="da-DK" altLang="da-DK" dirty="0" smtClean="0"/>
          </a:p>
        </p:txBody>
      </p:sp>
      <p:pic>
        <p:nvPicPr>
          <p:cNvPr id="23558" name="Billede 6" descr="Jægerspris-Vinduet-566T2701udsni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r="13698"/>
          <a:stretch>
            <a:fillRect/>
          </a:stretch>
        </p:blipFill>
        <p:spPr bwMode="auto">
          <a:xfrm>
            <a:off x="571500" y="2518568"/>
            <a:ext cx="3500438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32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a-DK" dirty="0" smtClean="0"/>
              <a:t/>
            </a:r>
            <a:br>
              <a:rPr lang="en-GB" altLang="da-DK" dirty="0" smtClean="0"/>
            </a:br>
            <a:r>
              <a:rPr lang="en-GB" altLang="da-DK" dirty="0" smtClean="0"/>
              <a:t>Energy Planning in Denmark </a:t>
            </a:r>
            <a:br>
              <a:rPr lang="en-GB" altLang="da-DK" dirty="0" smtClean="0"/>
            </a:br>
            <a:r>
              <a:rPr lang="en-GB" altLang="da-DK" dirty="0" smtClean="0"/>
              <a:t>- </a:t>
            </a:r>
            <a:r>
              <a:rPr lang="en-GB" altLang="da-DK" sz="3200" dirty="0" smtClean="0"/>
              <a:t>and the municipal responsibilities</a:t>
            </a:r>
            <a:r>
              <a:rPr lang="en-GB" altLang="da-DK" dirty="0" smtClean="0"/>
              <a:t/>
            </a:r>
            <a:br>
              <a:rPr lang="en-GB" altLang="da-DK" dirty="0" smtClean="0"/>
            </a:br>
            <a:endParaRPr lang="en-GB" altLang="da-DK" dirty="0" smtClean="0">
              <a:solidFill>
                <a:schemeClr val="tx1"/>
              </a:solidFill>
            </a:endParaRPr>
          </a:p>
        </p:txBody>
      </p:sp>
      <p:sp>
        <p:nvSpPr>
          <p:cNvPr id="21507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 b="0" u="sng" dirty="0" smtClean="0"/>
          </a:p>
          <a:p>
            <a:endParaRPr lang="da-DK" altLang="da-DK" b="0" u="sng" dirty="0" smtClean="0"/>
          </a:p>
          <a:p>
            <a:endParaRPr lang="da-DK" altLang="da-DK" b="0" u="sng" dirty="0" smtClean="0"/>
          </a:p>
          <a:p>
            <a:endParaRPr lang="da-DK" altLang="da-DK" b="0" u="sng" dirty="0" smtClean="0"/>
          </a:p>
          <a:p>
            <a:endParaRPr lang="da-DK" altLang="da-DK" b="0" u="sng" dirty="0" smtClean="0"/>
          </a:p>
          <a:p>
            <a:r>
              <a:rPr lang="da-DK" altLang="da-DK" sz="2800" b="0" dirty="0" smtClean="0"/>
              <a:t>Heat </a:t>
            </a:r>
            <a:r>
              <a:rPr lang="da-DK" altLang="da-DK" sz="2800" b="0" dirty="0" err="1" smtClean="0"/>
              <a:t>supply</a:t>
            </a:r>
            <a:endParaRPr lang="da-DK" altLang="da-DK" sz="2800" b="0" dirty="0" smtClean="0"/>
          </a:p>
        </p:txBody>
      </p:sp>
      <p:sp>
        <p:nvSpPr>
          <p:cNvPr id="21508" name="Pladsholder til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a-DK" altLang="da-DK" u="sng" smtClean="0"/>
          </a:p>
          <a:p>
            <a:endParaRPr lang="da-DK" altLang="da-DK" u="sng" smtClean="0"/>
          </a:p>
          <a:p>
            <a:endParaRPr lang="da-DK" altLang="da-DK" u="sng" smtClean="0"/>
          </a:p>
        </p:txBody>
      </p:sp>
      <p:sp>
        <p:nvSpPr>
          <p:cNvPr id="21509" name="Pladsholder til indhold 5"/>
          <p:cNvSpPr>
            <a:spLocks noGrp="1"/>
          </p:cNvSpPr>
          <p:nvPr>
            <p:ph sz="quarter" idx="4"/>
          </p:nvPr>
        </p:nvSpPr>
        <p:spPr>
          <a:xfrm>
            <a:off x="3851921" y="2174875"/>
            <a:ext cx="4834880" cy="3951288"/>
          </a:xfrm>
        </p:spPr>
        <p:txBody>
          <a:bodyPr/>
          <a:lstStyle/>
          <a:p>
            <a:r>
              <a:rPr lang="en-GB" altLang="da-DK" b="1" dirty="0" smtClean="0"/>
              <a:t>Local Heat Supply Authority</a:t>
            </a:r>
          </a:p>
          <a:p>
            <a:pPr lvl="1"/>
            <a:r>
              <a:rPr lang="en-GB" altLang="da-DK" dirty="0" smtClean="0"/>
              <a:t>Municipal heat planning</a:t>
            </a:r>
          </a:p>
          <a:p>
            <a:pPr lvl="1"/>
            <a:r>
              <a:rPr lang="en-GB" altLang="da-DK" dirty="0" smtClean="0"/>
              <a:t>Approval of heat supply projects (supply of district heating and natural gas)</a:t>
            </a:r>
          </a:p>
          <a:p>
            <a:pPr lvl="1"/>
            <a:r>
              <a:rPr lang="en-GB" altLang="da-DK" dirty="0" smtClean="0"/>
              <a:t>Increased connection to  collective heat supply (DH/NG)</a:t>
            </a:r>
          </a:p>
          <a:p>
            <a:endParaRPr lang="en-GB" altLang="da-DK" sz="1800" dirty="0" smtClean="0"/>
          </a:p>
        </p:txBody>
      </p:sp>
      <p:pic>
        <p:nvPicPr>
          <p:cNvPr id="21510" name="Billede 9" descr="ab241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" r="10280"/>
          <a:stretch>
            <a:fillRect/>
          </a:stretch>
        </p:blipFill>
        <p:spPr bwMode="auto">
          <a:xfrm>
            <a:off x="500063" y="2214563"/>
            <a:ext cx="27146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7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8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/>
            </a:r>
            <a:br>
              <a:rPr lang="da-DK" altLang="da-DK" sz="28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da-DK" altLang="da-DK" dirty="0" err="1" smtClean="0"/>
              <a:t>Important</a:t>
            </a:r>
            <a:r>
              <a:rPr lang="da-DK" altLang="da-DK" dirty="0" smtClean="0"/>
              <a:t> factors in Danish heat </a:t>
            </a:r>
            <a:r>
              <a:rPr lang="da-DK" altLang="da-DK" dirty="0" err="1"/>
              <a:t>planning</a:t>
            </a:r>
            <a:r>
              <a:rPr lang="da-DK" altLang="da-DK" sz="2800" b="1" dirty="0" smtClean="0">
                <a:solidFill>
                  <a:schemeClr val="tx1"/>
                </a:solidFill>
                <a:ea typeface="ＭＳ Ｐゴシック" pitchFamily="34" charset="-128"/>
                <a:cs typeface="Arial" pitchFamily="34" charset="0"/>
              </a:rPr>
              <a:t/>
            </a:r>
            <a:br>
              <a:rPr lang="da-DK" altLang="da-DK" sz="2800" b="1" dirty="0" smtClean="0">
                <a:solidFill>
                  <a:schemeClr val="tx1"/>
                </a:solidFill>
                <a:ea typeface="ＭＳ Ｐゴシック" pitchFamily="34" charset="-128"/>
                <a:cs typeface="Arial" pitchFamily="34" charset="0"/>
              </a:rPr>
            </a:br>
            <a:endParaRPr lang="da-DK" altLang="da-DK" sz="2800" b="1" dirty="0" smtClean="0">
              <a:solidFill>
                <a:schemeClr val="tx1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2291" name="Pladsholder til indhold 2"/>
          <p:cNvSpPr>
            <a:spLocks noGrp="1"/>
          </p:cNvSpPr>
          <p:nvPr>
            <p:ph idx="1"/>
          </p:nvPr>
        </p:nvSpPr>
        <p:spPr>
          <a:xfrm>
            <a:off x="323850" y="1700213"/>
            <a:ext cx="82296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u="sng" dirty="0" smtClean="0"/>
              <a:t>A planning system, which ensures investigations and planning</a:t>
            </a:r>
          </a:p>
          <a:p>
            <a:pPr lvl="1">
              <a:defRPr/>
            </a:pPr>
            <a:r>
              <a:rPr lang="en-GB" dirty="0" smtClean="0"/>
              <a:t>Clear policy direction and broad national consensus about the direction</a:t>
            </a:r>
          </a:p>
          <a:p>
            <a:pPr lvl="1">
              <a:defRPr/>
            </a:pPr>
            <a:r>
              <a:rPr lang="en-GB" b="1" dirty="0" smtClean="0"/>
              <a:t>Central provision of assumptions (fuel price projections, technology data etc.)</a:t>
            </a:r>
            <a:r>
              <a:rPr lang="en-GB" dirty="0" smtClean="0"/>
              <a:t> for the analyses and guidance to the sector on how to prepare heat plans</a:t>
            </a:r>
          </a:p>
          <a:p>
            <a:pPr lvl="1">
              <a:defRPr/>
            </a:pPr>
            <a:r>
              <a:rPr lang="en-GB" dirty="0" smtClean="0"/>
              <a:t>Co-operation between authorities, energy supply companies and industries</a:t>
            </a:r>
          </a:p>
          <a:p>
            <a:pPr lvl="1">
              <a:defRPr/>
            </a:pPr>
            <a:endParaRPr lang="en-GB" sz="1900" dirty="0" smtClean="0"/>
          </a:p>
          <a:p>
            <a:pPr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501289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points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Local initiative creates </a:t>
            </a:r>
          </a:p>
          <a:p>
            <a:pPr lvl="1"/>
            <a:r>
              <a:rPr lang="en-GB" dirty="0"/>
              <a:t>L</a:t>
            </a:r>
            <a:r>
              <a:rPr lang="en-GB" dirty="0" smtClean="0"/>
              <a:t>ocal development and economy</a:t>
            </a:r>
          </a:p>
          <a:p>
            <a:pPr lvl="1"/>
            <a:r>
              <a:rPr lang="en-GB" dirty="0" smtClean="0"/>
              <a:t>Cheap reliable heating</a:t>
            </a:r>
          </a:p>
          <a:p>
            <a:r>
              <a:rPr lang="en-GB" dirty="0" smtClean="0"/>
              <a:t>Developed and approved by local authorities based on framework and guidelines from central government</a:t>
            </a:r>
          </a:p>
          <a:p>
            <a:r>
              <a:rPr lang="en-GB" dirty="0" smtClean="0"/>
              <a:t>…benefits both local and </a:t>
            </a:r>
            <a:r>
              <a:rPr lang="en-GB" smtClean="0"/>
              <a:t>national economy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8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/>
            </a:r>
            <a:br>
              <a:rPr lang="da-DK" altLang="da-DK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da-DK" altLang="da-DK" dirty="0" err="1"/>
              <a:t>Important</a:t>
            </a:r>
            <a:r>
              <a:rPr lang="da-DK" altLang="da-DK" dirty="0"/>
              <a:t> factors in Danish heat </a:t>
            </a:r>
            <a:r>
              <a:rPr lang="da-DK" altLang="da-DK" dirty="0" err="1"/>
              <a:t>planning</a:t>
            </a:r>
            <a:r>
              <a:rPr lang="da-DK" altLang="da-DK" b="1" dirty="0">
                <a:solidFill>
                  <a:schemeClr val="tx1"/>
                </a:solidFill>
                <a:ea typeface="ＭＳ Ｐゴシック" pitchFamily="34" charset="-128"/>
                <a:cs typeface="Arial" pitchFamily="34" charset="0"/>
              </a:rPr>
              <a:t/>
            </a:r>
            <a:br>
              <a:rPr lang="da-DK" altLang="da-DK" b="1" dirty="0">
                <a:solidFill>
                  <a:schemeClr val="tx1"/>
                </a:solidFill>
                <a:ea typeface="ＭＳ Ｐゴシック" pitchFamily="34" charset="-128"/>
                <a:cs typeface="Arial" pitchFamily="34" charset="0"/>
              </a:rPr>
            </a:br>
            <a:endParaRPr lang="da-DK" altLang="da-DK" b="1" dirty="0" smtClean="0">
              <a:solidFill>
                <a:schemeClr val="tx1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2291" name="Pladsholder til indhold 2"/>
          <p:cNvSpPr>
            <a:spLocks noGrp="1"/>
          </p:cNvSpPr>
          <p:nvPr>
            <p:ph idx="1"/>
          </p:nvPr>
        </p:nvSpPr>
        <p:spPr>
          <a:xfrm>
            <a:off x="323850" y="1700213"/>
            <a:ext cx="8229600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u="sng" dirty="0" smtClean="0"/>
              <a:t>A well functioning decision making system</a:t>
            </a:r>
          </a:p>
          <a:p>
            <a:pPr marL="0" lvl="1" indent="0">
              <a:buNone/>
              <a:defRPr/>
            </a:pPr>
            <a:r>
              <a:rPr lang="en-GB" dirty="0" smtClean="0"/>
              <a:t>Clear definition of roles and responsibilities between national and local authorities and supply companies </a:t>
            </a:r>
          </a:p>
          <a:p>
            <a:pPr marL="914400" lvl="2" indent="0">
              <a:buFontTx/>
              <a:buNone/>
              <a:defRPr/>
            </a:pPr>
            <a:endParaRPr lang="en-GB" sz="1500" dirty="0" smtClean="0"/>
          </a:p>
          <a:p>
            <a:pPr marL="914400" lvl="2" indent="0">
              <a:buFontTx/>
              <a:buNone/>
              <a:defRPr/>
            </a:pPr>
            <a:endParaRPr lang="en-GB" sz="1500" dirty="0" smtClean="0"/>
          </a:p>
          <a:p>
            <a:pPr marL="0" indent="0">
              <a:buNone/>
              <a:defRPr/>
            </a:pPr>
            <a:r>
              <a:rPr lang="en-GB" u="sng" dirty="0" smtClean="0"/>
              <a:t>Well established implementation model</a:t>
            </a:r>
          </a:p>
          <a:p>
            <a:pPr marL="0" indent="0">
              <a:buNone/>
              <a:defRPr/>
            </a:pPr>
            <a:r>
              <a:rPr lang="en-GB" sz="2400" dirty="0" smtClean="0"/>
              <a:t>Attractive financial incentives and/or necessary instruments (”carrots and/or whips”)</a:t>
            </a:r>
          </a:p>
          <a:p>
            <a:pPr marL="0" indent="0">
              <a:buNone/>
              <a:defRPr/>
            </a:pPr>
            <a:r>
              <a:rPr lang="en-GB" sz="2400" dirty="0" smtClean="0"/>
              <a:t>Attractive contractual arrangements to promote co-generation</a:t>
            </a:r>
          </a:p>
          <a:p>
            <a:pPr>
              <a:buFont typeface="Wingdings" pitchFamily="2" charset="2"/>
              <a:buNone/>
              <a:defRPr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108981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Socio</a:t>
            </a:r>
            <a:r>
              <a:rPr lang="da-DK" dirty="0" smtClean="0"/>
              <a:t> </a:t>
            </a:r>
            <a:r>
              <a:rPr lang="da-DK" dirty="0" err="1" smtClean="0"/>
              <a:t>Economic</a:t>
            </a:r>
            <a:r>
              <a:rPr lang="da-DK" dirty="0" smtClean="0"/>
              <a:t> </a:t>
            </a:r>
            <a:r>
              <a:rPr lang="da-DK" dirty="0" err="1" smtClean="0"/>
              <a:t>Methodology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 smtClean="0"/>
              <a:t>Guidelines - </a:t>
            </a:r>
            <a:r>
              <a:rPr lang="da-DK" dirty="0" err="1" smtClean="0"/>
              <a:t>developed</a:t>
            </a:r>
            <a:r>
              <a:rPr lang="da-DK" dirty="0" smtClean="0"/>
              <a:t> by the </a:t>
            </a:r>
            <a:r>
              <a:rPr lang="da-DK" dirty="0" err="1" smtClean="0"/>
              <a:t>Ministry</a:t>
            </a:r>
            <a:r>
              <a:rPr lang="da-DK" dirty="0" smtClean="0"/>
              <a:t> of Finance</a:t>
            </a:r>
          </a:p>
          <a:p>
            <a:endParaRPr lang="en-GB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8" t="6620" r="33892" b="12173"/>
          <a:stretch/>
        </p:blipFill>
        <p:spPr bwMode="auto">
          <a:xfrm>
            <a:off x="5033142" y="1600200"/>
            <a:ext cx="3268716" cy="4525963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cxnSp>
        <p:nvCxnSpPr>
          <p:cNvPr id="10" name="Straight Arrow Connector 9"/>
          <p:cNvCxnSpPr/>
          <p:nvPr/>
        </p:nvCxnSpPr>
        <p:spPr>
          <a:xfrm>
            <a:off x="4283968" y="2420888"/>
            <a:ext cx="2088232" cy="1656184"/>
          </a:xfrm>
          <a:prstGeom prst="straightConnector1">
            <a:avLst/>
          </a:prstGeom>
          <a:ln w="50800">
            <a:solidFill>
              <a:srgbClr val="FD7E1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084168" y="4077072"/>
            <a:ext cx="1152128" cy="432048"/>
          </a:xfrm>
          <a:prstGeom prst="ellipse">
            <a:avLst/>
          </a:prstGeom>
          <a:noFill/>
          <a:ln w="50800">
            <a:solidFill>
              <a:srgbClr val="FD7E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2498D9-FBCA-4214-BEFA-82C2B3F498A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43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Methodology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Comparison of at least two scenarios</a:t>
            </a:r>
          </a:p>
          <a:p>
            <a:pPr lvl="1"/>
            <a:r>
              <a:rPr lang="en-GB" dirty="0" smtClean="0"/>
              <a:t>Baseline </a:t>
            </a:r>
          </a:p>
          <a:p>
            <a:pPr lvl="1"/>
            <a:r>
              <a:rPr lang="en-GB" dirty="0" smtClean="0"/>
              <a:t>Alternative </a:t>
            </a:r>
          </a:p>
          <a:p>
            <a:r>
              <a:rPr lang="en-GB" dirty="0" err="1" smtClean="0"/>
              <a:t>Levelised</a:t>
            </a:r>
            <a:r>
              <a:rPr lang="en-GB" dirty="0" smtClean="0"/>
              <a:t> Cost of Energy </a:t>
            </a:r>
          </a:p>
          <a:p>
            <a:r>
              <a:rPr lang="en-GB" dirty="0" smtClean="0"/>
              <a:t>Sensitivity analysis</a:t>
            </a:r>
          </a:p>
          <a:p>
            <a:pPr lvl="1"/>
            <a:r>
              <a:rPr lang="en-GB" dirty="0" smtClean="0"/>
              <a:t>Fuel price</a:t>
            </a:r>
          </a:p>
          <a:p>
            <a:pPr lvl="1"/>
            <a:r>
              <a:rPr lang="en-GB" dirty="0" smtClean="0"/>
              <a:t>Investment</a:t>
            </a:r>
          </a:p>
          <a:p>
            <a:pPr lvl="1"/>
            <a:r>
              <a:rPr lang="en-GB" dirty="0" smtClean="0"/>
              <a:t>Heat consumption</a:t>
            </a:r>
          </a:p>
          <a:p>
            <a:pPr lvl="1"/>
            <a:r>
              <a:rPr lang="en-GB" dirty="0" smtClean="0"/>
              <a:t>Etc.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2498D9-FBCA-4214-BEFA-82C2B3F498A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35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Cost Benefit analysis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Cost </a:t>
            </a:r>
          </a:p>
          <a:p>
            <a:r>
              <a:rPr lang="en-GB" dirty="0" smtClean="0"/>
              <a:t>Tax distortion loses</a:t>
            </a:r>
          </a:p>
          <a:p>
            <a:pPr lvl="1"/>
            <a:r>
              <a:rPr lang="en-GB" dirty="0" smtClean="0"/>
              <a:t>Taxes distorts the market – Lost revenue = new taxes = loses. </a:t>
            </a:r>
          </a:p>
          <a:p>
            <a:r>
              <a:rPr lang="en-GB" dirty="0" smtClean="0"/>
              <a:t>Factor prices or market prices</a:t>
            </a:r>
          </a:p>
          <a:p>
            <a:pPr lvl="1"/>
            <a:r>
              <a:rPr lang="en-GB" dirty="0" smtClean="0"/>
              <a:t>Market prices = everything</a:t>
            </a:r>
          </a:p>
          <a:p>
            <a:pPr lvl="1"/>
            <a:r>
              <a:rPr lang="en-GB" dirty="0" smtClean="0"/>
              <a:t>Factor prices = excluding taxes and subsidies</a:t>
            </a:r>
          </a:p>
          <a:p>
            <a:r>
              <a:rPr lang="en-GB" dirty="0" smtClean="0"/>
              <a:t>Externalities</a:t>
            </a:r>
          </a:p>
          <a:p>
            <a:pPr lvl="1"/>
            <a:r>
              <a:rPr lang="en-GB" dirty="0" smtClean="0"/>
              <a:t>SO</a:t>
            </a:r>
            <a:r>
              <a:rPr lang="en-GB" baseline="-25000" dirty="0" smtClean="0"/>
              <a:t>2</a:t>
            </a:r>
            <a:r>
              <a:rPr lang="en-GB" dirty="0" smtClean="0"/>
              <a:t>/SO</a:t>
            </a:r>
            <a:r>
              <a:rPr lang="en-GB" baseline="-25000" dirty="0" smtClean="0"/>
              <a:t>4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NO</a:t>
            </a:r>
            <a:r>
              <a:rPr lang="en-GB" baseline="-25000" dirty="0" smtClean="0"/>
              <a:t>x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PM2,5 and </a:t>
            </a:r>
          </a:p>
          <a:p>
            <a:pPr lvl="1"/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0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Basis for </a:t>
            </a:r>
            <a:r>
              <a:rPr lang="da-DK" dirty="0" err="1" smtClean="0"/>
              <a:t>Socio</a:t>
            </a:r>
            <a:r>
              <a:rPr lang="da-DK" dirty="0" smtClean="0"/>
              <a:t> </a:t>
            </a:r>
            <a:r>
              <a:rPr lang="da-DK" dirty="0" err="1" smtClean="0"/>
              <a:t>Economic</a:t>
            </a:r>
            <a:r>
              <a:rPr lang="da-DK" dirty="0" smtClean="0"/>
              <a:t> Evaluations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GB" dirty="0" smtClean="0"/>
              <a:t>Calorific values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GB" dirty="0" smtClean="0"/>
              <a:t>Inflation projection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GB" dirty="0" smtClean="0"/>
              <a:t>$ - exchange rate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GB" dirty="0" smtClean="0"/>
              <a:t>Fuel price projections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Power Plant (CHP)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DH production unit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Household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GB" dirty="0" smtClean="0"/>
              <a:t>Electricity price projection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GB" dirty="0" smtClean="0"/>
              <a:t>Emissions from electricity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GB" dirty="0" smtClean="0"/>
              <a:t>Price on emissions</a:t>
            </a:r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3" t="5837" r="31905" b="4132"/>
          <a:stretch/>
        </p:blipFill>
        <p:spPr bwMode="auto">
          <a:xfrm>
            <a:off x="5362970" y="1600201"/>
            <a:ext cx="2946363" cy="40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2498D9-FBCA-4214-BEFA-82C2B3F498A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6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Technology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Thermal electricity</a:t>
            </a:r>
          </a:p>
          <a:p>
            <a:r>
              <a:rPr lang="en-GB" dirty="0" smtClean="0"/>
              <a:t>CHP Unit</a:t>
            </a:r>
          </a:p>
          <a:p>
            <a:r>
              <a:rPr lang="en-GB" dirty="0" smtClean="0"/>
              <a:t>DH Boiler</a:t>
            </a:r>
          </a:p>
          <a:p>
            <a:r>
              <a:rPr lang="en-GB" dirty="0" smtClean="0"/>
              <a:t>Electricity grid</a:t>
            </a:r>
          </a:p>
          <a:p>
            <a:r>
              <a:rPr lang="en-GB" dirty="0" smtClean="0"/>
              <a:t>DH network</a:t>
            </a:r>
          </a:p>
          <a:p>
            <a:r>
              <a:rPr lang="en-GB" dirty="0" smtClean="0"/>
              <a:t>DH substation</a:t>
            </a:r>
          </a:p>
          <a:p>
            <a:r>
              <a:rPr lang="en-GB" dirty="0" smtClean="0"/>
              <a:t>Individual heat pumps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6" t="7343" r="31984" b="4730"/>
          <a:stretch/>
        </p:blipFill>
        <p:spPr bwMode="auto">
          <a:xfrm>
            <a:off x="5292080" y="1689296"/>
            <a:ext cx="3024336" cy="405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2498D9-FBCA-4214-BEFA-82C2B3F498A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3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Technology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GB" dirty="0" smtClean="0"/>
              <a:t>Generating capacity for one unit (MW)</a:t>
            </a:r>
          </a:p>
          <a:p>
            <a:r>
              <a:rPr lang="en-GB" dirty="0" smtClean="0"/>
              <a:t>Electricity efficiency (%) net</a:t>
            </a:r>
          </a:p>
          <a:p>
            <a:r>
              <a:rPr lang="en-GB" dirty="0" smtClean="0"/>
              <a:t>Heat efficiency (%) net; without flue gas condensation</a:t>
            </a:r>
          </a:p>
          <a:p>
            <a:r>
              <a:rPr lang="en-GB" dirty="0" smtClean="0"/>
              <a:t>Heat efficiency (%) net; with flue gas condensation</a:t>
            </a:r>
          </a:p>
          <a:p>
            <a:r>
              <a:rPr lang="en-GB" dirty="0" smtClean="0"/>
              <a:t>Availability (%)</a:t>
            </a:r>
          </a:p>
          <a:p>
            <a:r>
              <a:rPr lang="en-GB" dirty="0" smtClean="0"/>
              <a:t>Technical lifetime (years)</a:t>
            </a:r>
          </a:p>
          <a:p>
            <a:r>
              <a:rPr lang="en-GB" dirty="0" smtClean="0"/>
              <a:t>Construction time (years)</a:t>
            </a:r>
          </a:p>
          <a:p>
            <a:r>
              <a:rPr lang="en-GB" dirty="0" smtClean="0"/>
              <a:t>SO2 (g per GJ fuel) </a:t>
            </a:r>
          </a:p>
          <a:p>
            <a:r>
              <a:rPr lang="en-GB" dirty="0" smtClean="0"/>
              <a:t>NOX (g per GJ fuel) </a:t>
            </a:r>
          </a:p>
          <a:p>
            <a:r>
              <a:rPr lang="en-GB" dirty="0" smtClean="0"/>
              <a:t>Unburned hydrocarbon, UHC (g per GJ fuel)</a:t>
            </a:r>
          </a:p>
          <a:p>
            <a:r>
              <a:rPr lang="en-GB" dirty="0" smtClean="0"/>
              <a:t>N2O (g per GJ fuel)</a:t>
            </a:r>
          </a:p>
          <a:p>
            <a:r>
              <a:rPr lang="en-GB" dirty="0" smtClean="0"/>
              <a:t>Specific investment (M€/MW)</a:t>
            </a:r>
          </a:p>
          <a:p>
            <a:r>
              <a:rPr lang="en-GB" dirty="0" smtClean="0"/>
              <a:t>Fixed O&amp;M (€/MW/year)</a:t>
            </a:r>
          </a:p>
          <a:p>
            <a:r>
              <a:rPr lang="en-GB" dirty="0" smtClean="0"/>
              <a:t>Variable O&amp;M (€/</a:t>
            </a:r>
            <a:r>
              <a:rPr lang="en-GB" dirty="0" err="1" smtClean="0"/>
              <a:t>MWh</a:t>
            </a:r>
            <a:r>
              <a:rPr lang="en-GB" dirty="0" smtClean="0"/>
              <a:t>)</a:t>
            </a:r>
          </a:p>
          <a:p>
            <a:r>
              <a:rPr lang="en-GB" dirty="0" smtClean="0"/>
              <a:t>Regulation ability</a:t>
            </a:r>
          </a:p>
          <a:p>
            <a:r>
              <a:rPr lang="en-GB" dirty="0" smtClean="0"/>
              <a:t>Regulation speed (MW per min.)</a:t>
            </a:r>
          </a:p>
          <a:p>
            <a:r>
              <a:rPr lang="en-GB" dirty="0" smtClean="0"/>
              <a:t>Minimum load (% of full load)</a:t>
            </a:r>
          </a:p>
          <a:p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6" t="7343" r="31984" b="4730"/>
          <a:stretch/>
        </p:blipFill>
        <p:spPr bwMode="auto">
          <a:xfrm>
            <a:off x="5296924" y="1689295"/>
            <a:ext cx="3019491" cy="404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2498D9-FBCA-4214-BEFA-82C2B3F498A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41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District heating networks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da-DK" altLang="zh-CN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99299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899592" y="609329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Source: </a:t>
            </a:r>
            <a:r>
              <a:rPr lang="en-GB" sz="1600" dirty="0" smtClean="0"/>
              <a:t>DEA Energy Technology Catalogue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152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Danish </a:t>
            </a:r>
            <a:r>
              <a:rPr lang="da-DK" dirty="0" err="1" smtClean="0"/>
              <a:t>expertise</a:t>
            </a:r>
            <a:r>
              <a:rPr lang="da-DK" dirty="0" smtClean="0"/>
              <a:t> and knowhow</a:t>
            </a:r>
            <a:endParaRPr lang="en-GB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Danish companies and research institutions have as much as 30 years of experience within biomass (straw, wood waste and MSW) combustion.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Specialized equipment designed specifically for biomass.</a:t>
            </a:r>
          </a:p>
          <a:p>
            <a:pPr marL="0" indent="0">
              <a:buNone/>
            </a:pPr>
            <a:r>
              <a:rPr lang="en-GB" dirty="0" smtClean="0"/>
              <a:t>A lot of companies involved in feasibility studies, design, engineering, construction </a:t>
            </a:r>
            <a:r>
              <a:rPr lang="en-GB" u="sng" dirty="0" smtClean="0"/>
              <a:t>and</a:t>
            </a:r>
            <a:r>
              <a:rPr lang="en-GB" dirty="0" smtClean="0"/>
              <a:t> operational management.</a:t>
            </a:r>
            <a:endParaRPr lang="en-GB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1AA48-01B7-47BD-BE79-EABBE7B67820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3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Bo Riisgaard Pedersen, </a:t>
            </a:r>
          </a:p>
          <a:p>
            <a:r>
              <a:rPr lang="en-GB" dirty="0" smtClean="0"/>
              <a:t>Danish Energy Agency</a:t>
            </a:r>
          </a:p>
          <a:p>
            <a:r>
              <a:rPr lang="en-GB" dirty="0" smtClean="0"/>
              <a:t>brp@ens.dk</a:t>
            </a:r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FC7E1-5371-4C52-8D29-8343D32B344E}" type="slidenum">
              <a:rPr lang="da-DK" altLang="zh-CN" smtClean="0"/>
              <a:pPr>
                <a:defRPr/>
              </a:pPr>
              <a:t>39</a:t>
            </a:fld>
            <a:endParaRPr lang="da-DK" altLang="zh-CN"/>
          </a:p>
        </p:txBody>
      </p:sp>
    </p:spTree>
    <p:extLst>
      <p:ext uri="{BB962C8B-B14F-4D97-AF65-F5344CB8AC3E}">
        <p14:creationId xmlns:p14="http://schemas.microsoft.com/office/powerpoint/2010/main" val="12682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Biomass important part of Danish energy supply</a:t>
            </a:r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a-DK" altLang="zh-CN">
              <a:solidFill>
                <a:srgbClr val="000000"/>
              </a:solidFill>
            </a:endParaRPr>
          </a:p>
        </p:txBody>
      </p:sp>
      <p:graphicFrame>
        <p:nvGraphicFramePr>
          <p:cNvPr id="5" name="Pladsholder til indhold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852929"/>
              </p:ext>
            </p:extLst>
          </p:nvPr>
        </p:nvGraphicFramePr>
        <p:xfrm>
          <a:off x="457200" y="1600200"/>
          <a:ext cx="8075240" cy="4441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76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Extra slides</a:t>
            </a:r>
            <a:endParaRPr lang="en-GB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FC7E1-5371-4C52-8D29-8343D32B344E}" type="slidenum">
              <a:rPr lang="da-DK" altLang="zh-CN" smtClean="0"/>
              <a:pPr>
                <a:defRPr/>
              </a:pPr>
              <a:t>40</a:t>
            </a:fld>
            <a:endParaRPr lang="da-DK" altLang="zh-CN"/>
          </a:p>
        </p:txBody>
      </p:sp>
    </p:spTree>
    <p:extLst>
      <p:ext uri="{BB962C8B-B14F-4D97-AF65-F5344CB8AC3E}">
        <p14:creationId xmlns:p14="http://schemas.microsoft.com/office/powerpoint/2010/main" val="42446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800" b="1" u="sng" smtClean="0">
                <a:solidFill>
                  <a:schemeClr val="tx1"/>
                </a:solidFill>
              </a:rPr>
              <a:t>Example no. 1:</a:t>
            </a:r>
            <a:r>
              <a:rPr lang="da-DK" altLang="da-DK" sz="2800" b="1" smtClean="0">
                <a:solidFill>
                  <a:schemeClr val="tx1"/>
                </a:solidFill>
              </a:rPr>
              <a:t/>
            </a:r>
            <a:br>
              <a:rPr lang="da-DK" altLang="da-DK" sz="2800" b="1" smtClean="0">
                <a:solidFill>
                  <a:schemeClr val="tx1"/>
                </a:solidFill>
              </a:rPr>
            </a:br>
            <a:r>
              <a:rPr lang="da-DK" altLang="da-DK" sz="2800" b="1" smtClean="0">
                <a:solidFill>
                  <a:schemeClr val="tx1"/>
                </a:solidFill>
              </a:rPr>
              <a:t>Development of DH / CHP in the 80’ies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GB" altLang="da-DK" sz="2200" u="sng" dirty="0" smtClean="0">
                <a:latin typeface="+mj-lt"/>
                <a:ea typeface="ＭＳ Ｐゴシック" pitchFamily="34" charset="-128"/>
                <a:cs typeface="Arial" pitchFamily="34" charset="0"/>
              </a:rPr>
              <a:t>Policy direction clear</a:t>
            </a:r>
            <a:r>
              <a:rPr lang="en-GB" altLang="da-DK" sz="2200" dirty="0" smtClean="0">
                <a:latin typeface="+mj-lt"/>
                <a:ea typeface="ＭＳ Ｐゴシック" pitchFamily="34" charset="-128"/>
                <a:cs typeface="Arial" pitchFamily="34" charset="0"/>
              </a:rPr>
              <a:t>: substitution of oil through domestic nature gas market and large district heating systems on CHP around coal fired power stations</a:t>
            </a:r>
          </a:p>
          <a:p>
            <a:pPr marL="0" indent="0" eaLnBrk="1" hangingPunct="1">
              <a:buFontTx/>
              <a:buNone/>
              <a:defRPr/>
            </a:pPr>
            <a:endParaRPr lang="en-GB" altLang="da-DK" sz="2200" dirty="0" smtClean="0">
              <a:latin typeface="+mj-lt"/>
              <a:ea typeface="ＭＳ Ｐゴシック" pitchFamily="34" charset="-128"/>
              <a:cs typeface="Arial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en-GB" sz="2200" u="sng" dirty="0" smtClean="0">
                <a:solidFill>
                  <a:srgbClr val="000000"/>
                </a:solidFill>
                <a:latin typeface="+mj-lt"/>
                <a:ea typeface="ＭＳ Ｐゴシック" charset="-128"/>
              </a:rPr>
              <a:t>Mandatory nationwide municipal heat planning</a:t>
            </a:r>
            <a:r>
              <a:rPr lang="en-GB" sz="2200" dirty="0" smtClean="0">
                <a:solidFill>
                  <a:srgbClr val="000000"/>
                </a:solidFill>
                <a:latin typeface="+mj-lt"/>
                <a:ea typeface="ＭＳ Ｐゴシック" charset="-128"/>
              </a:rPr>
              <a:t>, guidance documents in heat planning, common assumptions (fuel price projections, technology data etc.)</a:t>
            </a:r>
          </a:p>
          <a:p>
            <a:pPr marL="0" lvl="1" indent="0">
              <a:buFontTx/>
              <a:buNone/>
              <a:defRPr/>
            </a:pPr>
            <a:endParaRPr lang="en-GB" altLang="da-DK" sz="2200" u="sng" dirty="0" smtClean="0">
              <a:latin typeface="+mj-lt"/>
              <a:ea typeface="ＭＳ Ｐゴシック" pitchFamily="34" charset="-128"/>
            </a:endParaRPr>
          </a:p>
          <a:p>
            <a:pPr marL="342900" lvl="1" indent="-342900">
              <a:buFont typeface="Wingdings" panose="05000000000000000000" pitchFamily="2" charset="2"/>
              <a:buChar char="ü"/>
              <a:defRPr/>
            </a:pPr>
            <a:r>
              <a:rPr lang="en-GB" altLang="da-DK" sz="2200" u="sng" dirty="0" smtClean="0">
                <a:latin typeface="+mj-lt"/>
                <a:ea typeface="ＭＳ Ｐゴシック" pitchFamily="34" charset="-128"/>
              </a:rPr>
              <a:t>Regional co-operation groups</a:t>
            </a:r>
            <a:r>
              <a:rPr lang="en-GB" altLang="da-DK" sz="2200" dirty="0" smtClean="0">
                <a:latin typeface="+mj-lt"/>
                <a:ea typeface="ＭＳ Ｐゴシック" pitchFamily="34" charset="-128"/>
              </a:rPr>
              <a:t> in order to support the heat planning process, exchange of experience etc.</a:t>
            </a:r>
          </a:p>
          <a:p>
            <a:pPr marL="0" indent="0">
              <a:buFontTx/>
              <a:buNone/>
              <a:defRPr/>
            </a:pPr>
            <a:endParaRPr lang="da-DK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55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800" b="1" u="sng" smtClean="0">
                <a:solidFill>
                  <a:schemeClr val="tx1"/>
                </a:solidFill>
              </a:rPr>
              <a:t>Example no. 1 (cont):</a:t>
            </a:r>
            <a:r>
              <a:rPr lang="da-DK" altLang="da-DK" sz="2800" b="1" smtClean="0">
                <a:solidFill>
                  <a:schemeClr val="tx1"/>
                </a:solidFill>
              </a:rPr>
              <a:t/>
            </a:r>
            <a:br>
              <a:rPr lang="da-DK" altLang="da-DK" sz="2800" b="1" smtClean="0">
                <a:solidFill>
                  <a:schemeClr val="tx1"/>
                </a:solidFill>
              </a:rPr>
            </a:br>
            <a:r>
              <a:rPr lang="da-DK" altLang="da-DK" sz="2800" b="1" smtClean="0">
                <a:solidFill>
                  <a:schemeClr val="tx1"/>
                </a:solidFill>
              </a:rPr>
              <a:t>Development of DH / CHP in the 80’ies</a:t>
            </a:r>
          </a:p>
        </p:txBody>
      </p:sp>
      <p:sp>
        <p:nvSpPr>
          <p:cNvPr id="9219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Wingdings" pitchFamily="2" charset="2"/>
              <a:buChar char="ü"/>
            </a:pPr>
            <a:r>
              <a:rPr lang="en-GB" altLang="da-DK" sz="2200" u="sng" smtClean="0">
                <a:ea typeface="ＭＳ Ｐゴシック" pitchFamily="34" charset="-128"/>
              </a:rPr>
              <a:t>Decision criteria:</a:t>
            </a:r>
            <a:r>
              <a:rPr lang="en-GB" altLang="da-DK" sz="2200" smtClean="0">
                <a:ea typeface="ＭＳ Ｐゴシック" pitchFamily="34" charset="-128"/>
              </a:rPr>
              <a:t> economic feasibility  and oil substitution </a:t>
            </a:r>
          </a:p>
          <a:p>
            <a:pPr marL="342900" lvl="1" indent="-342900">
              <a:buFont typeface="Wingdings" pitchFamily="2" charset="2"/>
              <a:buChar char="ü"/>
            </a:pPr>
            <a:endParaRPr lang="en-GB" altLang="da-DK" sz="2200" u="sng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342900" lvl="1" indent="-342900">
              <a:buFont typeface="Wingdings" pitchFamily="2" charset="2"/>
              <a:buChar char="ü"/>
            </a:pPr>
            <a:r>
              <a:rPr lang="en-GB" altLang="da-DK" sz="2200" smtClean="0">
                <a:solidFill>
                  <a:srgbClr val="FF0000"/>
                </a:solidFill>
                <a:ea typeface="ＭＳ Ｐゴシック" pitchFamily="34" charset="-128"/>
              </a:rPr>
              <a:t>Only the additional costs by establishing CHP are covered by the DH-consumers. The electricity consumers obtains same electricity prices with CHP-production as with separate power production, until the CHP-investments are paid back.</a:t>
            </a:r>
          </a:p>
          <a:p>
            <a:pPr marL="342900" lvl="1" indent="-342900">
              <a:buFont typeface="Wingdings" pitchFamily="2" charset="2"/>
              <a:buChar char="ü"/>
            </a:pPr>
            <a:endParaRPr lang="en-GB" altLang="da-DK" sz="2200" u="sng" smtClean="0">
              <a:ea typeface="ＭＳ Ｐゴシック" pitchFamily="34" charset="-128"/>
            </a:endParaRPr>
          </a:p>
          <a:p>
            <a:pPr marL="342900" lvl="1" indent="-342900">
              <a:buFont typeface="Wingdings" pitchFamily="2" charset="2"/>
              <a:buChar char="ü"/>
            </a:pPr>
            <a:r>
              <a:rPr lang="en-GB" altLang="da-DK" sz="2200" u="sng" smtClean="0">
                <a:ea typeface="ＭＳ Ｐゴシック" pitchFamily="34" charset="-128"/>
              </a:rPr>
              <a:t>Instruments for municipalities</a:t>
            </a:r>
            <a:r>
              <a:rPr lang="en-GB" altLang="da-DK" sz="2200" smtClean="0">
                <a:ea typeface="ＭＳ Ｐゴシック" pitchFamily="34" charset="-128"/>
              </a:rPr>
              <a:t>: Authorisation to project approval; provisions for securing high connection to network</a:t>
            </a:r>
          </a:p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42825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179388" y="260350"/>
            <a:ext cx="84248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2800" b="1" dirty="0">
                <a:solidFill>
                  <a:schemeClr val="accent4"/>
                </a:solidFill>
                <a:latin typeface="+mj-lt"/>
                <a:ea typeface="ＭＳ Ｐゴシック" charset="-128"/>
              </a:rPr>
              <a:t>Results, example 1: Development of heating systems – 1981-2011</a:t>
            </a:r>
          </a:p>
          <a:p>
            <a:pPr algn="ctr">
              <a:defRPr/>
            </a:pPr>
            <a:endParaRPr lang="en-GB" sz="2800" b="1" dirty="0">
              <a:solidFill>
                <a:schemeClr val="accent4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52400" y="1485900"/>
            <a:ext cx="3987800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defRPr/>
            </a:pPr>
            <a:r>
              <a:rPr lang="en-GB" altLang="da-DK" sz="2000" dirty="0" smtClean="0">
                <a:ea typeface="ＭＳ Ｐゴシック" pitchFamily="34" charset="-128"/>
              </a:rPr>
              <a:t>Oil substitution:</a:t>
            </a:r>
          </a:p>
          <a:p>
            <a:pPr marL="0" indent="0" eaLnBrk="1" hangingPunct="1">
              <a:spcBef>
                <a:spcPct val="30000"/>
              </a:spcBef>
              <a:buFontTx/>
              <a:buNone/>
              <a:defRPr/>
            </a:pPr>
            <a:r>
              <a:rPr lang="en-GB" altLang="da-DK" sz="2000" dirty="0" smtClean="0">
                <a:ea typeface="ＭＳ Ｐゴシック" pitchFamily="34" charset="-128"/>
              </a:rPr>
              <a:t>    Individual oil boilers  </a:t>
            </a:r>
          </a:p>
          <a:p>
            <a:pPr marL="0" indent="0" eaLnBrk="1" hangingPunct="1">
              <a:spcBef>
                <a:spcPct val="30000"/>
              </a:spcBef>
              <a:buFontTx/>
              <a:buNone/>
              <a:defRPr/>
            </a:pPr>
            <a:r>
              <a:rPr lang="en-GB" altLang="da-DK" sz="2000" dirty="0" smtClean="0">
                <a:ea typeface="ＭＳ Ｐゴシック" pitchFamily="34" charset="-128"/>
              </a:rPr>
              <a:t>    reduced since the 80’ies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n-GB" altLang="da-DK" sz="2000" dirty="0" smtClean="0">
                <a:ea typeface="ＭＳ Ｐゴシック" pitchFamily="34" charset="-128"/>
              </a:rPr>
              <a:t>Individual natural gas boilers “phased in” from zero since the 80’ies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n-GB" altLang="da-DK" sz="2000" dirty="0" smtClean="0">
                <a:ea typeface="ＭＳ Ｐゴシック" pitchFamily="34" charset="-128"/>
              </a:rPr>
              <a:t>The share of DH doubled from 1980. Today 1.7 </a:t>
            </a:r>
            <a:r>
              <a:rPr lang="en-GB" altLang="da-DK" sz="2000" dirty="0" err="1" smtClean="0">
                <a:ea typeface="ＭＳ Ｐゴシック" pitchFamily="34" charset="-128"/>
              </a:rPr>
              <a:t>mio</a:t>
            </a:r>
            <a:r>
              <a:rPr lang="en-GB" altLang="da-DK" sz="2000" dirty="0" smtClean="0">
                <a:ea typeface="ＭＳ Ｐゴシック" pitchFamily="34" charset="-128"/>
              </a:rPr>
              <a:t>. households supplied with DH. 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932363" y="1557338"/>
            <a:ext cx="396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GB" altLang="da-DK" sz="1400" i="1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GB" altLang="da-DK" sz="1400" b="1" i="1">
                <a:latin typeface="Times New Roman" pitchFamily="18" charset="0"/>
                <a:ea typeface="ＭＳ Ｐゴシック" pitchFamily="34" charset="-128"/>
              </a:rPr>
              <a:t>Heating installations in all residential buildings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8027988" y="5373688"/>
            <a:ext cx="2889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lang="en-GB" altLang="da-DK" sz="2000" b="1">
              <a:solidFill>
                <a:srgbClr val="A50021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4716463" y="3213100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a-DK" b="1" dirty="0">
                <a:solidFill>
                  <a:schemeClr val="accent3"/>
                </a:solidFill>
                <a:ea typeface="ＭＳ Ｐゴシック" charset="-128"/>
              </a:rPr>
              <a:t>31%</a:t>
            </a:r>
          </a:p>
        </p:txBody>
      </p:sp>
      <p:graphicFrame>
        <p:nvGraphicFramePr>
          <p:cNvPr id="10247" name="Object 2"/>
          <p:cNvGraphicFramePr>
            <a:graphicFrameLocks noChangeAspect="1"/>
          </p:cNvGraphicFramePr>
          <p:nvPr/>
        </p:nvGraphicFramePr>
        <p:xfrm>
          <a:off x="4140200" y="1471613"/>
          <a:ext cx="4752975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Diagram" r:id="rId3" imgW="7581820" imgH="4495960" progId="MSGraph.Chart.8">
                  <p:embed/>
                </p:oleObj>
              </mc:Choice>
              <mc:Fallback>
                <p:oleObj name="Diagram" r:id="rId3" imgW="7581820" imgH="449596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1471613"/>
                        <a:ext cx="4752975" cy="433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7956550" y="3141663"/>
            <a:ext cx="863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a-DK" b="1" dirty="0">
                <a:solidFill>
                  <a:schemeClr val="accent5"/>
                </a:solidFill>
                <a:ea typeface="ＭＳ Ｐゴシック" charset="-128"/>
              </a:rPr>
              <a:t>62%</a:t>
            </a:r>
          </a:p>
        </p:txBody>
      </p:sp>
      <p:sp>
        <p:nvSpPr>
          <p:cNvPr id="1033" name="Text Box 7"/>
          <p:cNvSpPr txBox="1">
            <a:spLocks noChangeArrowheads="1"/>
          </p:cNvSpPr>
          <p:nvPr/>
        </p:nvSpPr>
        <p:spPr bwMode="auto">
          <a:xfrm>
            <a:off x="4787900" y="3213100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a-DK" b="1" dirty="0">
                <a:solidFill>
                  <a:schemeClr val="accent5"/>
                </a:solidFill>
                <a:ea typeface="ＭＳ Ｐゴシック" charset="-128"/>
              </a:rPr>
              <a:t>31%</a:t>
            </a:r>
          </a:p>
        </p:txBody>
      </p:sp>
    </p:spTree>
    <p:extLst>
      <p:ext uri="{BB962C8B-B14F-4D97-AF65-F5344CB8AC3E}">
        <p14:creationId xmlns:p14="http://schemas.microsoft.com/office/powerpoint/2010/main" val="3764957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F8DE4B96-5763-40E6-B36E-6AF0AC281600}" type="slidenum">
              <a:rPr lang="da-DK" altLang="da-DK" sz="1400" smtClean="0">
                <a:latin typeface="Arial" pitchFamily="34" charset="0"/>
                <a:ea typeface="ＭＳ Ｐゴシック" pitchFamily="34" charset="-128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da-DK" altLang="da-DK" sz="1400" smtClean="0">
              <a:latin typeface="Arial" pitchFamily="34" charset="0"/>
              <a:ea typeface="ＭＳ Ｐゴシック" pitchFamily="34" charset="-128"/>
            </a:endParaRPr>
          </a:p>
        </p:txBody>
      </p:sp>
      <p:graphicFrame>
        <p:nvGraphicFramePr>
          <p:cNvPr id="11267" name="Object 2"/>
          <p:cNvGraphicFramePr>
            <a:graphicFrameLocks noChangeAspect="1"/>
          </p:cNvGraphicFramePr>
          <p:nvPr/>
        </p:nvGraphicFramePr>
        <p:xfrm>
          <a:off x="457200" y="1435100"/>
          <a:ext cx="82042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Diagram" r:id="rId4" imgW="8201025" imgH="4724400" progId="MSGraph.Chart.8">
                  <p:embed/>
                </p:oleObj>
              </mc:Choice>
              <mc:Fallback>
                <p:oleObj name="Diagram" r:id="rId4" imgW="8201025" imgH="472440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35100"/>
                        <a:ext cx="82042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800" b="1" smtClean="0">
                <a:solidFill>
                  <a:schemeClr val="tx1"/>
                </a:solidFill>
                <a:ea typeface="ＭＳ Ｐゴシック" pitchFamily="34" charset="-128"/>
                <a:cs typeface="Arial" pitchFamily="34" charset="0"/>
              </a:rPr>
              <a:t>Results, example 1: CHP proportion of DH-production and of el. prod.</a:t>
            </a:r>
          </a:p>
        </p:txBody>
      </p:sp>
    </p:spTree>
    <p:extLst>
      <p:ext uri="{BB962C8B-B14F-4D97-AF65-F5344CB8AC3E}">
        <p14:creationId xmlns:p14="http://schemas.microsoft.com/office/powerpoint/2010/main" val="889588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z="2800" b="1" smtClean="0">
                <a:solidFill>
                  <a:schemeClr val="tx1"/>
                </a:solidFill>
              </a:rPr>
              <a:t>Example no. 2:</a:t>
            </a:r>
            <a:br>
              <a:rPr lang="da-DK" altLang="da-DK" sz="2800" b="1" smtClean="0">
                <a:solidFill>
                  <a:schemeClr val="tx1"/>
                </a:solidFill>
              </a:rPr>
            </a:br>
            <a:r>
              <a:rPr lang="da-DK" altLang="da-DK" sz="2800" b="1" smtClean="0">
                <a:solidFill>
                  <a:schemeClr val="tx1"/>
                </a:solidFill>
              </a:rPr>
              <a:t>Development of local CHP in the 90’ies</a:t>
            </a:r>
          </a:p>
        </p:txBody>
      </p:sp>
      <p:sp>
        <p:nvSpPr>
          <p:cNvPr id="12291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Wingdings" pitchFamily="2" charset="2"/>
              <a:buChar char="ü"/>
            </a:pPr>
            <a:r>
              <a:rPr lang="en-GB" altLang="da-DK" sz="2000" smtClean="0">
                <a:solidFill>
                  <a:srgbClr val="000000"/>
                </a:solidFill>
                <a:ea typeface="ＭＳ Ｐゴシック" pitchFamily="34" charset="-128"/>
              </a:rPr>
              <a:t>National, regional and municipal heat planning completed. Clear policy direction and decision criteria </a:t>
            </a:r>
          </a:p>
          <a:p>
            <a:pPr marL="342900" lvl="1" indent="-342900">
              <a:buFont typeface="Wingdings" pitchFamily="2" charset="2"/>
              <a:buChar char="ü"/>
            </a:pPr>
            <a:r>
              <a:rPr lang="en-GB" altLang="da-DK" sz="2000" smtClean="0">
                <a:solidFill>
                  <a:srgbClr val="000000"/>
                </a:solidFill>
                <a:ea typeface="ＭＳ Ｐゴシック" pitchFamily="34" charset="-128"/>
              </a:rPr>
              <a:t>Municipal planning followed by project specific (installation specific) planning.</a:t>
            </a:r>
          </a:p>
          <a:p>
            <a:pPr marL="342900" lvl="1" indent="-342900">
              <a:buFont typeface="Wingdings" pitchFamily="2" charset="2"/>
              <a:buChar char="ü"/>
            </a:pPr>
            <a:r>
              <a:rPr lang="en-GB" altLang="da-DK" sz="2000" smtClean="0">
                <a:solidFill>
                  <a:srgbClr val="FF0000"/>
                </a:solidFill>
                <a:ea typeface="ＭＳ Ｐゴシック" pitchFamily="34" charset="-128"/>
              </a:rPr>
              <a:t>New favourable incentives for promotion of DH and local CHP: Feed in premium, investment subsidies to network, CHP-plants, heating installations etc.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GB" altLang="da-DK" sz="2000" smtClean="0">
                <a:ea typeface="ＭＳ Ｐゴシック" pitchFamily="34" charset="-128"/>
              </a:rPr>
              <a:t>Approx. 670 decentralised CHP stations based on natural gas, biomass, waste and biogas were established in the 1990s, in total 1500 MW-el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en-GB" altLang="da-DK" sz="2000" smtClean="0">
                <a:ea typeface="ＭＳ Ｐゴシック" pitchFamily="34" charset="-128"/>
              </a:rPr>
              <a:t>Entrepreneurs in place: local DH companies, municipalities, electricity companies and industry </a:t>
            </a:r>
          </a:p>
          <a:p>
            <a:pPr marL="342900" lvl="1" indent="-342900"/>
            <a:endParaRPr lang="en-GB" altLang="da-DK" sz="2000" smtClean="0">
              <a:ea typeface="ＭＳ Ｐゴシック" pitchFamily="34" charset="-128"/>
            </a:endParaRPr>
          </a:p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196130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8438"/>
            <a:ext cx="9144000" cy="11430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GB" altLang="da-DK" sz="2800" b="1" smtClean="0">
                <a:solidFill>
                  <a:schemeClr val="tx1"/>
                </a:solidFill>
              </a:rPr>
              <a:t>Results, example 2: Development of local CHP’s 1985-2000</a:t>
            </a:r>
          </a:p>
        </p:txBody>
      </p:sp>
      <p:grpSp>
        <p:nvGrpSpPr>
          <p:cNvPr id="13315" name="Group 3"/>
          <p:cNvGrpSpPr>
            <a:grpSpLocks noChangeAspect="1"/>
          </p:cNvGrpSpPr>
          <p:nvPr/>
        </p:nvGrpSpPr>
        <p:grpSpPr bwMode="auto">
          <a:xfrm>
            <a:off x="395288" y="836613"/>
            <a:ext cx="8442325" cy="5184775"/>
            <a:chOff x="249" y="986"/>
            <a:chExt cx="5318" cy="3334"/>
          </a:xfrm>
        </p:grpSpPr>
        <p:sp>
          <p:nvSpPr>
            <p:cNvPr id="13320" name="AutoShape 4"/>
            <p:cNvSpPr>
              <a:spLocks noChangeAspect="1" noChangeArrowheads="1" noTextEdit="1"/>
            </p:cNvSpPr>
            <p:nvPr/>
          </p:nvSpPr>
          <p:spPr bwMode="auto">
            <a:xfrm>
              <a:off x="249" y="986"/>
              <a:ext cx="5318" cy="3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1332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4" y="1465"/>
              <a:ext cx="2912" cy="2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592"/>
              <a:ext cx="2232" cy="2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3" name="Freeform 7"/>
            <p:cNvSpPr>
              <a:spLocks/>
            </p:cNvSpPr>
            <p:nvPr/>
          </p:nvSpPr>
          <p:spPr bwMode="auto">
            <a:xfrm>
              <a:off x="2443" y="2730"/>
              <a:ext cx="456" cy="269"/>
            </a:xfrm>
            <a:custGeom>
              <a:avLst/>
              <a:gdLst>
                <a:gd name="T0" fmla="*/ 1 w 911"/>
                <a:gd name="T1" fmla="*/ 0 h 539"/>
                <a:gd name="T2" fmla="*/ 1 w 911"/>
                <a:gd name="T3" fmla="*/ 0 h 539"/>
                <a:gd name="T4" fmla="*/ 0 w 911"/>
                <a:gd name="T5" fmla="*/ 0 h 539"/>
                <a:gd name="T6" fmla="*/ 0 w 911"/>
                <a:gd name="T7" fmla="*/ 0 h 539"/>
                <a:gd name="T8" fmla="*/ 1 w 911"/>
                <a:gd name="T9" fmla="*/ 0 h 539"/>
                <a:gd name="T10" fmla="*/ 1 w 911"/>
                <a:gd name="T11" fmla="*/ 0 h 539"/>
                <a:gd name="T12" fmla="*/ 1 w 911"/>
                <a:gd name="T13" fmla="*/ 0 h 539"/>
                <a:gd name="T14" fmla="*/ 1 w 911"/>
                <a:gd name="T15" fmla="*/ 0 h 5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11"/>
                <a:gd name="T25" fmla="*/ 0 h 539"/>
                <a:gd name="T26" fmla="*/ 911 w 911"/>
                <a:gd name="T27" fmla="*/ 539 h 5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11" h="539">
                  <a:moveTo>
                    <a:pt x="641" y="0"/>
                  </a:moveTo>
                  <a:lnTo>
                    <a:pt x="641" y="135"/>
                  </a:lnTo>
                  <a:lnTo>
                    <a:pt x="0" y="135"/>
                  </a:lnTo>
                  <a:lnTo>
                    <a:pt x="0" y="404"/>
                  </a:lnTo>
                  <a:lnTo>
                    <a:pt x="641" y="404"/>
                  </a:lnTo>
                  <a:lnTo>
                    <a:pt x="641" y="539"/>
                  </a:lnTo>
                  <a:lnTo>
                    <a:pt x="911" y="270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24" name="Rectangle 8"/>
            <p:cNvSpPr>
              <a:spLocks noChangeArrowheads="1"/>
            </p:cNvSpPr>
            <p:nvPr/>
          </p:nvSpPr>
          <p:spPr bwMode="auto">
            <a:xfrm>
              <a:off x="2393" y="2798"/>
              <a:ext cx="34" cy="134"/>
            </a:xfrm>
            <a:prstGeom prst="rect">
              <a:avLst/>
            </a:pr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a-DK" altLang="da-DK" sz="1800"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3325" name="Rectangle 9"/>
            <p:cNvSpPr>
              <a:spLocks noChangeArrowheads="1"/>
            </p:cNvSpPr>
            <p:nvPr/>
          </p:nvSpPr>
          <p:spPr bwMode="auto">
            <a:xfrm>
              <a:off x="2359" y="2798"/>
              <a:ext cx="17" cy="134"/>
            </a:xfrm>
            <a:prstGeom prst="rect">
              <a:avLst/>
            </a:prstGeom>
            <a:solidFill>
              <a:srgbClr val="FF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a-DK" altLang="da-DK" sz="1800"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3326" name="Freeform 10"/>
            <p:cNvSpPr>
              <a:spLocks/>
            </p:cNvSpPr>
            <p:nvPr/>
          </p:nvSpPr>
          <p:spPr bwMode="auto">
            <a:xfrm>
              <a:off x="2443" y="2730"/>
              <a:ext cx="456" cy="269"/>
            </a:xfrm>
            <a:custGeom>
              <a:avLst/>
              <a:gdLst>
                <a:gd name="T0" fmla="*/ 1 w 911"/>
                <a:gd name="T1" fmla="*/ 0 h 539"/>
                <a:gd name="T2" fmla="*/ 1 w 911"/>
                <a:gd name="T3" fmla="*/ 0 h 539"/>
                <a:gd name="T4" fmla="*/ 0 w 911"/>
                <a:gd name="T5" fmla="*/ 0 h 539"/>
                <a:gd name="T6" fmla="*/ 0 w 911"/>
                <a:gd name="T7" fmla="*/ 0 h 539"/>
                <a:gd name="T8" fmla="*/ 1 w 911"/>
                <a:gd name="T9" fmla="*/ 0 h 539"/>
                <a:gd name="T10" fmla="*/ 1 w 911"/>
                <a:gd name="T11" fmla="*/ 0 h 539"/>
                <a:gd name="T12" fmla="*/ 1 w 911"/>
                <a:gd name="T13" fmla="*/ 0 h 539"/>
                <a:gd name="T14" fmla="*/ 1 w 911"/>
                <a:gd name="T15" fmla="*/ 0 h 5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11"/>
                <a:gd name="T25" fmla="*/ 0 h 539"/>
                <a:gd name="T26" fmla="*/ 911 w 911"/>
                <a:gd name="T27" fmla="*/ 539 h 5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11" h="539">
                  <a:moveTo>
                    <a:pt x="641" y="0"/>
                  </a:moveTo>
                  <a:lnTo>
                    <a:pt x="641" y="135"/>
                  </a:lnTo>
                  <a:lnTo>
                    <a:pt x="0" y="135"/>
                  </a:lnTo>
                  <a:lnTo>
                    <a:pt x="0" y="404"/>
                  </a:lnTo>
                  <a:lnTo>
                    <a:pt x="641" y="404"/>
                  </a:lnTo>
                  <a:lnTo>
                    <a:pt x="641" y="539"/>
                  </a:lnTo>
                  <a:lnTo>
                    <a:pt x="911" y="270"/>
                  </a:lnTo>
                  <a:lnTo>
                    <a:pt x="641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327" name="Rectangle 11"/>
            <p:cNvSpPr>
              <a:spLocks noChangeArrowheads="1"/>
            </p:cNvSpPr>
            <p:nvPr/>
          </p:nvSpPr>
          <p:spPr bwMode="auto">
            <a:xfrm>
              <a:off x="2393" y="2798"/>
              <a:ext cx="34" cy="134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a-DK" altLang="da-DK" sz="1800"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3328" name="Rectangle 12"/>
            <p:cNvSpPr>
              <a:spLocks noChangeArrowheads="1"/>
            </p:cNvSpPr>
            <p:nvPr/>
          </p:nvSpPr>
          <p:spPr bwMode="auto">
            <a:xfrm>
              <a:off x="2359" y="2798"/>
              <a:ext cx="17" cy="134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a-DK" altLang="da-DK" sz="1800"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3329" name="Rectangle 13"/>
            <p:cNvSpPr>
              <a:spLocks noChangeArrowheads="1"/>
            </p:cNvSpPr>
            <p:nvPr/>
          </p:nvSpPr>
          <p:spPr bwMode="auto">
            <a:xfrm>
              <a:off x="396" y="1001"/>
              <a:ext cx="1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GB" altLang="da-DK" sz="1200" b="1"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330" name="Rectangle 14"/>
            <p:cNvSpPr>
              <a:spLocks noChangeArrowheads="1"/>
            </p:cNvSpPr>
            <p:nvPr/>
          </p:nvSpPr>
          <p:spPr bwMode="auto">
            <a:xfrm>
              <a:off x="630" y="1369"/>
              <a:ext cx="1931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da-DK" sz="1200" b="1">
                  <a:solidFill>
                    <a:srgbClr val="000000"/>
                  </a:solidFill>
                  <a:latin typeface="SansSemiBoldPlainTrue"/>
                  <a:ea typeface="ＭＳ Ｐゴシック" pitchFamily="34" charset="-128"/>
                </a:rPr>
                <a:t>Centralized production in the mid 80’s       </a:t>
              </a:r>
              <a:endParaRPr lang="en-GB" altLang="da-DK" sz="1200" b="1"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331" name="Rectangle 15"/>
            <p:cNvSpPr>
              <a:spLocks noChangeArrowheads="1"/>
            </p:cNvSpPr>
            <p:nvPr/>
          </p:nvSpPr>
          <p:spPr bwMode="auto">
            <a:xfrm>
              <a:off x="645" y="1520"/>
              <a:ext cx="1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GB" altLang="da-DK" sz="1200" b="1"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332" name="Rectangle 16"/>
            <p:cNvSpPr>
              <a:spLocks noChangeArrowheads="1"/>
            </p:cNvSpPr>
            <p:nvPr/>
          </p:nvSpPr>
          <p:spPr bwMode="auto">
            <a:xfrm>
              <a:off x="3422" y="1369"/>
              <a:ext cx="1520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GB" altLang="da-DK" sz="1200" b="1">
                  <a:solidFill>
                    <a:srgbClr val="000000"/>
                  </a:solidFill>
                  <a:latin typeface="SansSemiBoldPlainTrue"/>
                  <a:ea typeface="ＭＳ Ｐゴシック" pitchFamily="34" charset="-128"/>
                </a:rPr>
                <a:t>Decentralized production in 2000</a:t>
              </a:r>
              <a:endParaRPr lang="en-GB" altLang="da-DK" sz="1200" b="1"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333" name="Rectangle 17"/>
            <p:cNvSpPr>
              <a:spLocks noChangeArrowheads="1"/>
            </p:cNvSpPr>
            <p:nvPr/>
          </p:nvSpPr>
          <p:spPr bwMode="auto">
            <a:xfrm>
              <a:off x="3870" y="1520"/>
              <a:ext cx="1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7E1D"/>
                </a:buClr>
                <a:buChar char="•"/>
                <a:defRPr sz="12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GB" altLang="da-DK" sz="1200" b="1"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13316" name="Text Box 18"/>
          <p:cNvSpPr txBox="1">
            <a:spLocks noChangeArrowheads="1"/>
          </p:cNvSpPr>
          <p:nvPr/>
        </p:nvSpPr>
        <p:spPr bwMode="auto">
          <a:xfrm>
            <a:off x="4140200" y="1844675"/>
            <a:ext cx="30241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en-GB" altLang="da-DK" sz="1200">
                <a:solidFill>
                  <a:srgbClr val="CC6600"/>
                </a:solidFill>
                <a:latin typeface="Times New Roman" pitchFamily="18" charset="0"/>
                <a:ea typeface="ＭＳ Ｐゴシック" pitchFamily="34" charset="-128"/>
              </a:rPr>
              <a:t> Decentralized CHP</a:t>
            </a:r>
          </a:p>
        </p:txBody>
      </p:sp>
      <p:sp>
        <p:nvSpPr>
          <p:cNvPr id="13317" name="Text Box 19"/>
          <p:cNvSpPr txBox="1">
            <a:spLocks noChangeArrowheads="1"/>
          </p:cNvSpPr>
          <p:nvPr/>
        </p:nvSpPr>
        <p:spPr bwMode="auto">
          <a:xfrm>
            <a:off x="4140200" y="2276475"/>
            <a:ext cx="1295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en-GB" altLang="da-DK" sz="1200">
                <a:solidFill>
                  <a:srgbClr val="006600"/>
                </a:solidFill>
                <a:latin typeface="Times New Roman" pitchFamily="18" charset="0"/>
                <a:ea typeface="ＭＳ Ｐゴシック" pitchFamily="34" charset="-128"/>
              </a:rPr>
              <a:t> Wind mill park</a:t>
            </a:r>
          </a:p>
        </p:txBody>
      </p:sp>
      <p:sp>
        <p:nvSpPr>
          <p:cNvPr id="13318" name="Text Box 20"/>
          <p:cNvSpPr txBox="1">
            <a:spLocks noChangeArrowheads="1"/>
          </p:cNvSpPr>
          <p:nvPr/>
        </p:nvSpPr>
        <p:spPr bwMode="auto">
          <a:xfrm>
            <a:off x="4140200" y="2060575"/>
            <a:ext cx="1512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en-GB" altLang="da-DK" sz="1200">
                <a:solidFill>
                  <a:srgbClr val="990033"/>
                </a:solidFill>
                <a:latin typeface="Times New Roman" pitchFamily="18" charset="0"/>
                <a:ea typeface="ＭＳ Ｐゴシック" pitchFamily="34" charset="-128"/>
              </a:rPr>
              <a:t> Centralized CHP</a:t>
            </a:r>
          </a:p>
        </p:txBody>
      </p:sp>
      <p:sp>
        <p:nvSpPr>
          <p:cNvPr id="13319" name="Text Box 21"/>
          <p:cNvSpPr txBox="1">
            <a:spLocks noChangeArrowheads="1"/>
          </p:cNvSpPr>
          <p:nvPr/>
        </p:nvSpPr>
        <p:spPr bwMode="auto">
          <a:xfrm>
            <a:off x="3924300" y="1628775"/>
            <a:ext cx="30241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GB" altLang="da-DK" sz="1200">
                <a:latin typeface="Times New Roman" pitchFamily="18" charset="0"/>
                <a:ea typeface="ＭＳ Ｐゴシック" pitchFamily="34" charset="-128"/>
              </a:rPr>
              <a:t>      </a:t>
            </a:r>
            <a:r>
              <a:rPr lang="en-GB" altLang="da-DK" sz="1200" i="1">
                <a:latin typeface="Times New Roman" pitchFamily="18" charset="0"/>
                <a:ea typeface="ＭＳ Ｐゴシック" pitchFamily="34" charset="-128"/>
              </a:rPr>
              <a:t>Legend:</a:t>
            </a:r>
          </a:p>
        </p:txBody>
      </p:sp>
    </p:spTree>
    <p:extLst>
      <p:ext uri="{BB962C8B-B14F-4D97-AF65-F5344CB8AC3E}">
        <p14:creationId xmlns:p14="http://schemas.microsoft.com/office/powerpoint/2010/main" val="38031290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zh-CN" sz="3200" dirty="0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Denmark has </a:t>
            </a:r>
            <a:r>
              <a:rPr lang="da-DK" altLang="zh-CN" sz="3200" dirty="0" err="1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decades</a:t>
            </a:r>
            <a:r>
              <a:rPr lang="da-DK" altLang="zh-CN" sz="3200" dirty="0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da-DK" altLang="zh-CN" sz="3200" dirty="0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of </a:t>
            </a:r>
            <a:r>
              <a:rPr lang="da-DK" altLang="zh-CN" sz="3200" dirty="0" err="1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experience</a:t>
            </a:r>
            <a:r>
              <a:rPr lang="da-DK" altLang="zh-CN" sz="3200" dirty="0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 with </a:t>
            </a:r>
            <a:r>
              <a:rPr lang="da-DK" altLang="zh-CN" sz="3200" dirty="0" err="1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biomass</a:t>
            </a:r>
            <a:r>
              <a:rPr lang="da-DK" altLang="zh-CN" sz="3200" dirty="0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 - </a:t>
            </a:r>
            <a:r>
              <a:rPr lang="da-DK" altLang="zh-CN" sz="3200" dirty="0" err="1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especially</a:t>
            </a:r>
            <a:r>
              <a:rPr lang="da-DK" altLang="zh-CN" sz="3200" dirty="0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da-DK" altLang="zh-CN" sz="3200" dirty="0" err="1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straw</a:t>
            </a:r>
            <a:endParaRPr lang="en-GB" altLang="da-DK" sz="3200" dirty="0" smtClean="0">
              <a:solidFill>
                <a:schemeClr val="bg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099" name="Picture 9" descr="http://4.bp.blogspot.com/-d7q5fdQZl20/U94jxOVC1BI/AAAAAAAAJ6E/3MNU_ok1mfU/s1600/hos+johannes+og+dagm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3" y="1566863"/>
            <a:ext cx="637381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30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123" name="Pladsholder til diasnumm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ACFFCABC-272C-41A4-883E-BE8D874EDBE4}" type="slidenum">
              <a:rPr lang="da-DK" altLang="zh-CN" sz="120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da-DK" altLang="zh-CN" sz="120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124" name="Picture 2" descr="http://www.narayana.dk/images/weekgallery/large/2014/3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" y="855663"/>
            <a:ext cx="4468813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ladsholder til indhold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838" y="3325813"/>
            <a:ext cx="8675687" cy="3054350"/>
          </a:xfrm>
        </p:spPr>
      </p:pic>
      <p:pic>
        <p:nvPicPr>
          <p:cNvPr id="5126" name="Billed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300" y="404813"/>
            <a:ext cx="414972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55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 dirty="0" smtClean="0"/>
              <a:t>Agricultural </a:t>
            </a:r>
            <a:r>
              <a:rPr lang="da-DK" altLang="en-US" dirty="0" err="1" smtClean="0"/>
              <a:t>contractors</a:t>
            </a:r>
            <a:r>
              <a:rPr lang="da-DK" altLang="en-US" dirty="0" smtClean="0"/>
              <a:t> handles the </a:t>
            </a:r>
            <a:r>
              <a:rPr lang="da-DK" altLang="en-US" dirty="0" err="1" smtClean="0"/>
              <a:t>straw</a:t>
            </a:r>
            <a:endParaRPr lang="en-US" altLang="en-US" dirty="0" smtClean="0"/>
          </a:p>
        </p:txBody>
      </p:sp>
      <p:sp>
        <p:nvSpPr>
          <p:cNvPr id="9219" name="Pladsholder til diasnumm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E046B43-3FDE-48D9-9585-986199CE1E68}" type="slidenum">
              <a:rPr lang="da-DK" altLang="zh-CN" smtClean="0">
                <a:solidFill>
                  <a:srgbClr val="000000"/>
                </a:solidFill>
                <a:ea typeface="宋体" pitchFamily="2" charset="-122"/>
              </a:rPr>
              <a:pPr eaLnBrk="1" hangingPunct="1"/>
              <a:t>49</a:t>
            </a:fld>
            <a:endParaRPr lang="da-DK" altLang="zh-CN" smtClean="0">
              <a:solidFill>
                <a:srgbClr val="000000"/>
              </a:solidFill>
              <a:ea typeface="宋体" pitchFamily="2" charset="-122"/>
            </a:endParaRPr>
          </a:p>
        </p:txBody>
      </p:sp>
      <p:pic>
        <p:nvPicPr>
          <p:cNvPr id="922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749425"/>
            <a:ext cx="9144000" cy="4594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3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971550" y="115888"/>
            <a:ext cx="734536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a-DK" sz="3400" b="1" dirty="0">
                <a:solidFill>
                  <a:srgbClr val="A50021"/>
                </a:solidFill>
                <a:latin typeface="Arial" charset="0"/>
              </a:rPr>
              <a:t>242 Biomass Plants in Denmark </a:t>
            </a:r>
            <a:r>
              <a:rPr lang="en-GB" altLang="da-DK" sz="2000" b="1" dirty="0" smtClean="0">
                <a:solidFill>
                  <a:srgbClr val="A50021"/>
                </a:solidFill>
                <a:latin typeface="Arial" charset="0"/>
              </a:rPr>
              <a:t>(using biomass </a:t>
            </a:r>
            <a:r>
              <a:rPr lang="en-GB" altLang="da-DK" sz="2000" b="1" dirty="0">
                <a:solidFill>
                  <a:srgbClr val="A50021"/>
                </a:solidFill>
                <a:latin typeface="Arial" charset="0"/>
              </a:rPr>
              <a:t>as major </a:t>
            </a:r>
            <a:r>
              <a:rPr lang="en-GB" altLang="da-DK" sz="2000" b="1" dirty="0" smtClean="0">
                <a:solidFill>
                  <a:srgbClr val="A50021"/>
                </a:solidFill>
                <a:latin typeface="Arial" charset="0"/>
              </a:rPr>
              <a:t>fuel)</a:t>
            </a:r>
            <a:endParaRPr lang="en-GB" altLang="da-DK" sz="3400" b="1" dirty="0">
              <a:solidFill>
                <a:srgbClr val="A50021"/>
              </a:solidFill>
              <a:latin typeface="Arial" charset="0"/>
            </a:endParaRPr>
          </a:p>
        </p:txBody>
      </p:sp>
      <p:graphicFrame>
        <p:nvGraphicFramePr>
          <p:cNvPr id="57347" name="Object 2"/>
          <p:cNvGraphicFramePr>
            <a:graphicFrameLocks noChangeAspect="1"/>
          </p:cNvGraphicFramePr>
          <p:nvPr/>
        </p:nvGraphicFramePr>
        <p:xfrm>
          <a:off x="4932363" y="1117600"/>
          <a:ext cx="3746500" cy="446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4" name="Bitmapbillede" r:id="rId4" imgW="5733405" imgH="8572800" progId="PBrush">
                  <p:embed/>
                </p:oleObj>
              </mc:Choice>
              <mc:Fallback>
                <p:oleObj name="Bitmapbillede" r:id="rId4" imgW="5733405" imgH="857280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117600"/>
                        <a:ext cx="3746500" cy="4462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23850" y="1042988"/>
            <a:ext cx="467995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da-DK" sz="2400" b="1" dirty="0">
                <a:solidFill>
                  <a:srgbClr val="333399"/>
                </a:solidFill>
                <a:latin typeface="Arial" charset="0"/>
              </a:rPr>
              <a:t>Wood or straw:</a:t>
            </a:r>
            <a:r>
              <a:rPr lang="en-GB" altLang="da-DK" sz="2400" b="1" dirty="0">
                <a:latin typeface="Arial" charset="0"/>
              </a:rPr>
              <a:t> </a:t>
            </a:r>
          </a:p>
          <a:p>
            <a:pPr>
              <a:spcBef>
                <a:spcPct val="0"/>
              </a:spcBef>
              <a:buClrTx/>
            </a:pPr>
            <a:r>
              <a:rPr lang="en-GB" altLang="da-DK" sz="2400" b="1" dirty="0">
                <a:latin typeface="Arial" charset="0"/>
              </a:rPr>
              <a:t> 145 district heating plants</a:t>
            </a:r>
          </a:p>
          <a:p>
            <a:pPr>
              <a:spcBef>
                <a:spcPct val="0"/>
              </a:spcBef>
              <a:buClrTx/>
            </a:pPr>
            <a:r>
              <a:rPr lang="en-GB" altLang="da-DK" sz="2400" b="1" dirty="0">
                <a:latin typeface="Arial" charset="0"/>
              </a:rPr>
              <a:t> 32 CHP plants  </a:t>
            </a:r>
          </a:p>
          <a:p>
            <a:pPr>
              <a:spcBef>
                <a:spcPct val="0"/>
              </a:spcBef>
              <a:buClrTx/>
            </a:pPr>
            <a:endParaRPr lang="en-GB" altLang="da-DK" sz="600" b="1" dirty="0">
              <a:latin typeface="Arial" charset="0"/>
            </a:endParaRPr>
          </a:p>
          <a:p>
            <a:pPr>
              <a:spcBef>
                <a:spcPct val="0"/>
              </a:spcBef>
              <a:buClrTx/>
            </a:pPr>
            <a:endParaRPr lang="en-GB" altLang="da-DK" sz="1400" b="1" dirty="0">
              <a:latin typeface="Arial" charset="0"/>
            </a:endParaRPr>
          </a:p>
          <a:p>
            <a:pPr>
              <a:lnSpc>
                <a:spcPct val="3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da-DK" sz="2400" b="1" dirty="0">
                <a:solidFill>
                  <a:srgbClr val="333399"/>
                </a:solidFill>
                <a:latin typeface="Arial" charset="0"/>
              </a:rPr>
              <a:t>Biogas:</a:t>
            </a:r>
          </a:p>
          <a:p>
            <a:pPr>
              <a:spcBef>
                <a:spcPct val="0"/>
              </a:spcBef>
              <a:buClrTx/>
            </a:pPr>
            <a:r>
              <a:rPr lang="en-GB" altLang="da-DK" sz="2400" b="1" dirty="0">
                <a:latin typeface="Arial" charset="0"/>
              </a:rPr>
              <a:t> 37 CHP </a:t>
            </a:r>
            <a:r>
              <a:rPr lang="en-GB" altLang="da-DK" sz="1800" b="1" dirty="0">
                <a:latin typeface="Arial" charset="0"/>
              </a:rPr>
              <a:t>(excl. </a:t>
            </a:r>
            <a:r>
              <a:rPr lang="en-GB" altLang="da-DK" sz="1800" b="1" dirty="0" smtClean="0">
                <a:latin typeface="Arial" charset="0"/>
              </a:rPr>
              <a:t>indiv</a:t>
            </a:r>
            <a:r>
              <a:rPr lang="en-GB" altLang="da-DK" sz="1800" b="1" dirty="0" smtClean="0">
                <a:latin typeface="Arial" charset="0"/>
              </a:rPr>
              <a:t>idual</a:t>
            </a:r>
            <a:r>
              <a:rPr lang="en-GB" altLang="da-DK" sz="1800" b="1" dirty="0" smtClean="0">
                <a:latin typeface="Arial" charset="0"/>
              </a:rPr>
              <a:t> </a:t>
            </a:r>
            <a:r>
              <a:rPr lang="en-GB" altLang="da-DK" sz="1800" b="1" dirty="0">
                <a:latin typeface="Arial" charset="0"/>
              </a:rPr>
              <a:t>farm plants)</a:t>
            </a:r>
            <a:endParaRPr lang="en-GB" altLang="da-DK" sz="2400" b="1" dirty="0">
              <a:latin typeface="Arial" charset="0"/>
            </a:endParaRPr>
          </a:p>
          <a:p>
            <a:pPr>
              <a:spcBef>
                <a:spcPct val="0"/>
              </a:spcBef>
              <a:buClrTx/>
            </a:pPr>
            <a:endParaRPr lang="en-GB" altLang="da-DK" sz="800" b="1" dirty="0">
              <a:latin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da-DK" sz="2400" b="1" dirty="0">
                <a:solidFill>
                  <a:srgbClr val="333399"/>
                </a:solidFill>
                <a:latin typeface="Arial" charset="0"/>
              </a:rPr>
              <a:t>Municipality Solid Waste:</a:t>
            </a:r>
          </a:p>
          <a:p>
            <a:pPr>
              <a:spcBef>
                <a:spcPct val="0"/>
              </a:spcBef>
              <a:buClrTx/>
            </a:pPr>
            <a:r>
              <a:rPr lang="en-GB" altLang="da-DK" sz="2400" b="1" dirty="0">
                <a:latin typeface="Arial" charset="0"/>
              </a:rPr>
              <a:t> 24 CHP plants</a:t>
            </a:r>
          </a:p>
          <a:p>
            <a:pPr>
              <a:spcBef>
                <a:spcPct val="0"/>
              </a:spcBef>
              <a:buClrTx/>
            </a:pPr>
            <a:r>
              <a:rPr lang="en-GB" altLang="da-DK" sz="2400" b="1" dirty="0">
                <a:latin typeface="Arial" charset="0"/>
              </a:rPr>
              <a:t> 4 district heating plants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GB" altLang="da-DK" sz="3200" b="1" dirty="0">
              <a:solidFill>
                <a:schemeClr val="hlink"/>
              </a:solidFill>
              <a:latin typeface="Arial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da-DK" sz="2000" b="1" dirty="0">
                <a:solidFill>
                  <a:srgbClr val="006666"/>
                </a:solidFill>
                <a:latin typeface="Arial" charset="0"/>
              </a:rPr>
              <a:t>13% of the electricity consumption  and 21% of total space heat consumption from biomass.</a:t>
            </a:r>
            <a:endParaRPr lang="en-GB" altLang="da-DK" sz="2400" b="1" dirty="0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2195513" y="4283075"/>
            <a:ext cx="0" cy="287338"/>
          </a:xfrm>
          <a:prstGeom prst="line">
            <a:avLst/>
          </a:prstGeom>
          <a:noFill/>
          <a:ln w="28575">
            <a:solidFill>
              <a:srgbClr val="0066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6" name="Tekstboks 5"/>
          <p:cNvSpPr txBox="1"/>
          <p:nvPr/>
        </p:nvSpPr>
        <p:spPr>
          <a:xfrm>
            <a:off x="395288" y="5946775"/>
            <a:ext cx="8353425" cy="58420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IE" sz="1600" b="1" dirty="0"/>
              <a:t>Many large-scale CHP’s around major cities will convert to biomass in next 10 years, as many large cities adopt low carbon or zero carbon climate strategies</a:t>
            </a:r>
          </a:p>
        </p:txBody>
      </p:sp>
    </p:spTree>
    <p:extLst>
      <p:ext uri="{BB962C8B-B14F-4D97-AF65-F5344CB8AC3E}">
        <p14:creationId xmlns:p14="http://schemas.microsoft.com/office/powerpoint/2010/main" val="273682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ladsholder til diasnumm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FA02A70-2CB2-47AB-8636-66136A971D17}" type="slidenum">
              <a:rPr lang="da-DK" altLang="zh-CN" smtClean="0"/>
              <a:pPr eaLnBrk="1" hangingPunct="1"/>
              <a:t>50</a:t>
            </a:fld>
            <a:endParaRPr lang="da-DK" altLang="zh-CN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952500"/>
            <a:ext cx="33813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775" y="485775"/>
            <a:ext cx="34575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Billed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2775" y="2278063"/>
            <a:ext cx="34575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Billed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450" y="4400550"/>
            <a:ext cx="52101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5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Proper storage and logistics</a:t>
            </a:r>
          </a:p>
        </p:txBody>
      </p:sp>
      <p:sp>
        <p:nvSpPr>
          <p:cNvPr id="8195" name="Pladsholder til diasnumm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C4E01642-69E9-41C6-A6EB-EC1BC8035A5A}" type="slidenum">
              <a:rPr lang="da-DK" altLang="da-DK" sz="120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pPr eaLnBrk="1" hangingPunct="1"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da-DK" altLang="da-DK" sz="120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8196" name="Picture 2" descr="Rigtige læforh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713" y="4170363"/>
            <a:ext cx="49784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3963" y="1355725"/>
            <a:ext cx="3503612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88" y="1355725"/>
            <a:ext cx="4106862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1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3975"/>
            <a:ext cx="8820150" cy="1143000"/>
          </a:xfrm>
        </p:spPr>
        <p:txBody>
          <a:bodyPr/>
          <a:lstStyle/>
          <a:p>
            <a:pPr algn="ctr" eaLnBrk="1" hangingPunct="1"/>
            <a:endParaRPr lang="da-DK" altLang="zh-CN" sz="3400" dirty="0" smtClean="0">
              <a:solidFill>
                <a:srgbClr val="A50021"/>
              </a:solidFill>
              <a:ea typeface="宋体" pitchFamily="2" charset="-122"/>
            </a:endParaRP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196975"/>
            <a:ext cx="8064500" cy="4679950"/>
          </a:xfrm>
          <a:noFill/>
        </p:spPr>
      </p:pic>
    </p:spTree>
    <p:extLst>
      <p:ext uri="{BB962C8B-B14F-4D97-AF65-F5344CB8AC3E}">
        <p14:creationId xmlns:p14="http://schemas.microsoft.com/office/powerpoint/2010/main" val="247490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ladsholder til diasnumm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88AB275-1DA9-441D-870F-23C1DACF5656}" type="slidenum">
              <a:rPr lang="da-DK" altLang="zh-CN" smtClean="0"/>
              <a:pPr eaLnBrk="1" hangingPunct="1"/>
              <a:t>53</a:t>
            </a:fld>
            <a:endParaRPr lang="da-DK" altLang="zh-CN" smtClean="0"/>
          </a:p>
        </p:txBody>
      </p:sp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973138"/>
            <a:ext cx="7305675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93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ladsholder til diasnumm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64ECB4D-E2A0-4A2C-8C47-54A3A5C4BFE2}" type="slidenum">
              <a:rPr lang="da-DK" altLang="zh-CN" smtClean="0"/>
              <a:pPr eaLnBrk="1" hangingPunct="1"/>
              <a:t>54</a:t>
            </a:fld>
            <a:endParaRPr lang="da-DK" altLang="zh-CN" smtClean="0"/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84250"/>
            <a:ext cx="81057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6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dsholder til diasnumm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625BDE9-5F4D-4496-A9B7-8A9EA6774F2E}" type="slidenum">
              <a:rPr lang="da-DK" altLang="zh-CN" smtClean="0"/>
              <a:pPr eaLnBrk="1" hangingPunct="1"/>
              <a:t>55</a:t>
            </a:fld>
            <a:endParaRPr lang="da-DK" altLang="zh-CN" smtClean="0"/>
          </a:p>
        </p:txBody>
      </p:sp>
      <p:pic>
        <p:nvPicPr>
          <p:cNvPr id="8195" name="Billed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1308100"/>
            <a:ext cx="24288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1975" y="1168400"/>
            <a:ext cx="34575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3890963"/>
            <a:ext cx="3624262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2288" y="1277938"/>
            <a:ext cx="17430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3243263"/>
            <a:ext cx="22066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92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Wood chips </a:t>
            </a:r>
            <a:r>
              <a:rPr lang="da-DK" dirty="0" err="1" smtClean="0"/>
              <a:t>boiler</a:t>
            </a:r>
            <a:r>
              <a:rPr lang="da-DK" dirty="0" smtClean="0"/>
              <a:t> - </a:t>
            </a:r>
            <a:r>
              <a:rPr lang="da-DK" dirty="0" err="1" smtClean="0"/>
              <a:t>example</a:t>
            </a:r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Boiler capacity: 5,5 MW</a:t>
            </a:r>
          </a:p>
          <a:p>
            <a:r>
              <a:rPr lang="en-GB" dirty="0" smtClean="0"/>
              <a:t>Plant capacity: 6,9 MW (including condensing unit)</a:t>
            </a:r>
          </a:p>
          <a:p>
            <a:r>
              <a:rPr lang="en-GB" dirty="0" smtClean="0"/>
              <a:t>Fuel range: 20 – 60% moisture content </a:t>
            </a:r>
          </a:p>
          <a:p>
            <a:r>
              <a:rPr lang="en-GB" dirty="0" smtClean="0"/>
              <a:t>Fuel: Wood chips</a:t>
            </a:r>
          </a:p>
          <a:p>
            <a:r>
              <a:rPr lang="en-GB" dirty="0" smtClean="0"/>
              <a:t>Design pressure: 4 bar</a:t>
            </a:r>
          </a:p>
          <a:p>
            <a:r>
              <a:rPr lang="en-GB" dirty="0" smtClean="0"/>
              <a:t>Design temperature: 110 degrees Celsius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dirty="0" smtClean="0"/>
              <a:t>Source: Euro </a:t>
            </a:r>
            <a:r>
              <a:rPr lang="da-DK" dirty="0" err="1" smtClean="0"/>
              <a:t>Therm</a:t>
            </a:r>
            <a:r>
              <a:rPr lang="da-DK" dirty="0" smtClean="0"/>
              <a:t> A/S</a:t>
            </a:r>
            <a:endParaRPr lang="en-GB" dirty="0"/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3F21B-8DDB-49BC-99C8-6926640B0F79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06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Lessons</a:t>
            </a:r>
            <a:r>
              <a:rPr lang="da-DK" dirty="0" smtClean="0"/>
              <a:t> </a:t>
            </a:r>
            <a:r>
              <a:rPr lang="da-DK" dirty="0" err="1" smtClean="0"/>
              <a:t>learned</a:t>
            </a:r>
            <a:r>
              <a:rPr lang="da-DK" dirty="0" smtClean="0"/>
              <a:t> - summary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z="2000" dirty="0" smtClean="0"/>
          </a:p>
          <a:p>
            <a:r>
              <a:rPr lang="en-GB" altLang="en-US" sz="2000" dirty="0" smtClean="0"/>
              <a:t>Denmark has 30 years experience in using biomass for energy production</a:t>
            </a:r>
          </a:p>
          <a:p>
            <a:r>
              <a:rPr lang="en-GB" altLang="en-US" sz="2000" dirty="0" smtClean="0"/>
              <a:t>Boilers can be very efficient with a lifetime of +25 years</a:t>
            </a:r>
          </a:p>
          <a:p>
            <a:r>
              <a:rPr lang="en-GB" altLang="en-US" sz="2000" dirty="0" smtClean="0"/>
              <a:t>If handled correctly, straw is a very stable source of energy</a:t>
            </a:r>
          </a:p>
          <a:p>
            <a:r>
              <a:rPr lang="en-GB" altLang="en-US" sz="2000" dirty="0" smtClean="0"/>
              <a:t>With 20 % moisture content (max limit) straw provide 14,4 GJ/t</a:t>
            </a:r>
          </a:p>
          <a:p>
            <a:r>
              <a:rPr lang="en-GB" altLang="en-US" sz="2000" dirty="0" smtClean="0"/>
              <a:t>Proper flue gas filters can minimise emissions severely</a:t>
            </a:r>
          </a:p>
          <a:p>
            <a:r>
              <a:rPr lang="en-GB" altLang="en-US" sz="2000" dirty="0" smtClean="0"/>
              <a:t>Heat storage is essential for flexible operations.</a:t>
            </a:r>
          </a:p>
          <a:p>
            <a:r>
              <a:rPr lang="en-GB" sz="2000" dirty="0" smtClean="0"/>
              <a:t>Investment in quality equipment is the most cost-efficient in the long run – with the proper operational training and management = low heat prices and reduced air pollution </a:t>
            </a:r>
            <a:endParaRPr lang="en-GB" sz="200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608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a-DK" altLang="zh-CN" sz="6000" b="1" dirty="0"/>
          </a:p>
          <a:p>
            <a:pPr marL="0" indent="0" algn="ctr" eaLnBrk="1" hangingPunct="1">
              <a:buNone/>
            </a:pPr>
            <a:r>
              <a:rPr lang="da-DK" altLang="zh-CN" sz="2000" dirty="0">
                <a:ea typeface="宋体" pitchFamily="2" charset="-122"/>
              </a:rPr>
              <a:t>Bo Riisgaard </a:t>
            </a:r>
            <a:r>
              <a:rPr lang="da-DK" altLang="zh-CN" sz="2000" dirty="0" smtClean="0">
                <a:ea typeface="宋体" pitchFamily="2" charset="-122"/>
              </a:rPr>
              <a:t>Pedersen</a:t>
            </a:r>
            <a:endParaRPr lang="da-DK" altLang="zh-CN" sz="2000" dirty="0">
              <a:ea typeface="宋体" pitchFamily="2" charset="-122"/>
            </a:endParaRPr>
          </a:p>
          <a:p>
            <a:pPr marL="0" indent="0" algn="ctr" eaLnBrk="1" hangingPunct="1">
              <a:buNone/>
            </a:pPr>
            <a:endParaRPr lang="da-DK" altLang="zh-CN" sz="2000" dirty="0">
              <a:ea typeface="宋体" pitchFamily="2" charset="-122"/>
            </a:endParaRPr>
          </a:p>
          <a:p>
            <a:pPr marL="0" indent="0" algn="ctr" eaLnBrk="1" hangingPunct="1">
              <a:buNone/>
            </a:pPr>
            <a:r>
              <a:rPr lang="da-DK" altLang="zh-CN" sz="2000" dirty="0" smtClean="0">
                <a:ea typeface="宋体" pitchFamily="2" charset="-122"/>
              </a:rPr>
              <a:t>Advisor</a:t>
            </a:r>
          </a:p>
          <a:p>
            <a:pPr marL="0" indent="0" algn="ctr" eaLnBrk="1" hangingPunct="1">
              <a:buNone/>
            </a:pPr>
            <a:r>
              <a:rPr lang="da-DK" altLang="zh-CN" sz="2000" dirty="0" smtClean="0">
                <a:ea typeface="宋体" pitchFamily="2" charset="-122"/>
              </a:rPr>
              <a:t>Danish </a:t>
            </a:r>
            <a:r>
              <a:rPr lang="da-DK" altLang="zh-CN" sz="2000" dirty="0">
                <a:ea typeface="宋体" pitchFamily="2" charset="-122"/>
              </a:rPr>
              <a:t>Energy </a:t>
            </a:r>
            <a:r>
              <a:rPr lang="da-DK" altLang="zh-CN" sz="2000" dirty="0" smtClean="0">
                <a:ea typeface="宋体" pitchFamily="2" charset="-122"/>
              </a:rPr>
              <a:t>Agency</a:t>
            </a:r>
          </a:p>
          <a:p>
            <a:pPr marL="0" indent="0" algn="ctr" eaLnBrk="1" hangingPunct="1">
              <a:buNone/>
            </a:pPr>
            <a:r>
              <a:rPr lang="da-DK" altLang="zh-CN" sz="2000" dirty="0" smtClean="0">
                <a:ea typeface="宋体" pitchFamily="2" charset="-122"/>
                <a:hlinkClick r:id="rId2"/>
              </a:rPr>
              <a:t>brp@ens.dk</a:t>
            </a:r>
            <a:endParaRPr lang="da-DK" altLang="zh-CN" sz="2000" dirty="0" smtClean="0">
              <a:ea typeface="宋体" pitchFamily="2" charset="-122"/>
            </a:endParaRPr>
          </a:p>
          <a:p>
            <a:pPr marL="0" indent="0" algn="ctr" eaLnBrk="1" hangingPunct="1">
              <a:buNone/>
            </a:pPr>
            <a:endParaRPr lang="da-DK" altLang="zh-CN" sz="2000" dirty="0">
              <a:ea typeface="宋体" pitchFamily="2" charset="-122"/>
            </a:endParaRPr>
          </a:p>
          <a:p>
            <a:pPr marL="0" indent="0" algn="ctr">
              <a:buNone/>
            </a:pPr>
            <a:endParaRPr lang="da-DK" altLang="zh-CN" sz="2000" b="1" dirty="0" smtClean="0"/>
          </a:p>
          <a:p>
            <a:pPr marL="0" indent="0" algn="ctr">
              <a:buNone/>
            </a:pPr>
            <a:endParaRPr lang="da-DK" b="1" dirty="0"/>
          </a:p>
          <a:p>
            <a:pPr marL="0" indent="0" algn="ctr">
              <a:buNone/>
            </a:pPr>
            <a:endParaRPr lang="da-DK" b="1" dirty="0" smtClean="0"/>
          </a:p>
          <a:p>
            <a:pPr marL="0" indent="0" algn="ctr">
              <a:buNone/>
            </a:pPr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34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15900" y="260350"/>
            <a:ext cx="882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a-DK" altLang="da-DK" sz="3600" noProof="1">
                <a:solidFill>
                  <a:srgbClr val="A50021"/>
                </a:solidFill>
              </a:rPr>
              <a:t>District Heating Production by Fuel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539750" y="5430838"/>
            <a:ext cx="7993063" cy="677862"/>
          </a:xfrm>
          <a:prstGeom prst="rect">
            <a:avLst/>
          </a:prstGeom>
          <a:solidFill>
            <a:schemeClr val="bg2"/>
          </a:solidFill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10000"/>
              </a:spcBef>
              <a:defRPr/>
            </a:pPr>
            <a:r>
              <a:rPr lang="en-GB" sz="1800" dirty="0">
                <a:latin typeface="Verdana" pitchFamily="34" charset="0"/>
              </a:rPr>
              <a:t>District Heating = Heat supply for 63 pct. of all houses.     </a:t>
            </a:r>
          </a:p>
          <a:p>
            <a:pPr algn="ctr" eaLnBrk="0" hangingPunct="0">
              <a:spcBef>
                <a:spcPct val="10000"/>
              </a:spcBef>
              <a:defRPr/>
            </a:pPr>
            <a:r>
              <a:rPr lang="en-GB" sz="1800" dirty="0">
                <a:latin typeface="Verdana" pitchFamily="34" charset="0"/>
              </a:rPr>
              <a:t>24% of all houses in Denmark are heated by biomass-based DH</a:t>
            </a:r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 flipH="1">
            <a:off x="7853363" y="2071688"/>
            <a:ext cx="360362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7740650" y="1408113"/>
            <a:ext cx="11874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D7E1D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7E1D"/>
              </a:buClr>
              <a:buChar char="•"/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da-DK" sz="1600">
                <a:solidFill>
                  <a:srgbClr val="CC0000"/>
                </a:solidFill>
                <a:latin typeface="Arial" charset="0"/>
              </a:rPr>
              <a:t>Biomass exempted from       energy tax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152525"/>
            <a:ext cx="7219950" cy="42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Biomass in Danish DH sector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 1.2 million </a:t>
            </a:r>
            <a:r>
              <a:rPr lang="en-US" dirty="0" smtClean="0"/>
              <a:t>tons straw used for energy production annually (almost </a:t>
            </a:r>
            <a:r>
              <a:rPr lang="en-US" dirty="0"/>
              <a:t>60% </a:t>
            </a:r>
            <a:r>
              <a:rPr lang="en-US" dirty="0" smtClean="0"/>
              <a:t>of collected volume)</a:t>
            </a:r>
          </a:p>
          <a:p>
            <a:r>
              <a:rPr lang="en-GB" altLang="da-DK" dirty="0"/>
              <a:t>Plants </a:t>
            </a:r>
            <a:r>
              <a:rPr lang="en-GB" altLang="da-DK" dirty="0" smtClean="0"/>
              <a:t>differ </a:t>
            </a:r>
            <a:r>
              <a:rPr lang="en-GB" altLang="da-DK" dirty="0"/>
              <a:t>greatly in scale and advanced technology has been developed for both small, medium and large scale plants.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majority of </a:t>
            </a:r>
            <a:r>
              <a:rPr lang="en-US" dirty="0" smtClean="0"/>
              <a:t>biomass heat </a:t>
            </a:r>
            <a:r>
              <a:rPr lang="en-US" dirty="0"/>
              <a:t>plants </a:t>
            </a:r>
            <a:r>
              <a:rPr lang="en-US" dirty="0" smtClean="0"/>
              <a:t>has </a:t>
            </a:r>
            <a:r>
              <a:rPr lang="en-US" dirty="0"/>
              <a:t>between 100 and 10,000 </a:t>
            </a:r>
            <a:r>
              <a:rPr lang="en-US" dirty="0" smtClean="0"/>
              <a:t>connected households </a:t>
            </a:r>
            <a:r>
              <a:rPr lang="en-US" dirty="0"/>
              <a:t>and has a thermal output between 1 and 10 MW. 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da-DK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4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000D1-49AA-4DC8-9C03-1ABE5847C664}" type="slidenum">
              <a:rPr lang="da-DK" altLang="zh-CN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da-DK" altLang="zh-CN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28" y="260648"/>
            <a:ext cx="8381136" cy="558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8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3"/>
          <p:cNvSpPr>
            <a:spLocks noGrp="1"/>
          </p:cNvSpPr>
          <p:nvPr>
            <p:ph type="title"/>
          </p:nvPr>
        </p:nvSpPr>
        <p:spPr>
          <a:xfrm>
            <a:off x="457200" y="332656"/>
            <a:ext cx="2139950" cy="1217612"/>
          </a:xfrm>
        </p:spPr>
        <p:txBody>
          <a:bodyPr/>
          <a:lstStyle/>
          <a:p>
            <a:r>
              <a:rPr lang="en-GB" altLang="zh-CN" dirty="0" err="1" smtClean="0">
                <a:solidFill>
                  <a:schemeClr val="bg2"/>
                </a:solidFill>
                <a:ea typeface="宋体" pitchFamily="2" charset="-122"/>
              </a:rPr>
              <a:t>Borup</a:t>
            </a:r>
            <a:r>
              <a:rPr lang="en-GB" altLang="zh-CN" dirty="0" smtClean="0">
                <a:solidFill>
                  <a:schemeClr val="bg2"/>
                </a:solidFill>
                <a:ea typeface="宋体" pitchFamily="2" charset="-122"/>
              </a:rPr>
              <a:t> heat plant</a:t>
            </a:r>
          </a:p>
        </p:txBody>
      </p:sp>
      <p:sp>
        <p:nvSpPr>
          <p:cNvPr id="19459" name="Pladsholder til tekst 5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2139950" cy="4243388"/>
          </a:xfrm>
        </p:spPr>
        <p:txBody>
          <a:bodyPr/>
          <a:lstStyle/>
          <a:p>
            <a:r>
              <a:rPr lang="en-GB" altLang="zh-CN" dirty="0" smtClean="0">
                <a:ea typeface="宋体" pitchFamily="2" charset="-122"/>
              </a:rPr>
              <a:t>DH using locally sourced straw</a:t>
            </a:r>
          </a:p>
          <a:p>
            <a:endParaRPr lang="en-GB" altLang="zh-CN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GB" altLang="en-US" dirty="0" smtClean="0">
                <a:latin typeface="微软雅黑" pitchFamily="34" charset="-122"/>
                <a:ea typeface="微软雅黑" pitchFamily="34" charset="-122"/>
              </a:rPr>
              <a:t>Capacity:</a:t>
            </a:r>
          </a:p>
          <a:p>
            <a:r>
              <a:rPr lang="en-GB" altLang="en-US" dirty="0" smtClean="0">
                <a:latin typeface="微软雅黑" pitchFamily="34" charset="-122"/>
                <a:ea typeface="微软雅黑" pitchFamily="34" charset="-122"/>
              </a:rPr>
              <a:t>2 x 7,5 MW</a:t>
            </a:r>
          </a:p>
          <a:p>
            <a:endParaRPr lang="en-GB" altLang="en-US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GB" altLang="en-US" dirty="0" smtClean="0">
                <a:latin typeface="微软雅黑" pitchFamily="34" charset="-122"/>
                <a:ea typeface="微软雅黑" pitchFamily="34" charset="-122"/>
              </a:rPr>
              <a:t>Maximum heat output:</a:t>
            </a:r>
          </a:p>
          <a:p>
            <a:r>
              <a:rPr lang="en-GB" altLang="en-US" dirty="0" smtClean="0">
                <a:latin typeface="微软雅黑" pitchFamily="34" charset="-122"/>
                <a:ea typeface="微软雅黑" pitchFamily="34" charset="-122"/>
              </a:rPr>
              <a:t>2 x 32.000 </a:t>
            </a:r>
            <a:r>
              <a:rPr lang="en-GB" altLang="en-US" dirty="0" err="1" smtClean="0">
                <a:latin typeface="微软雅黑" pitchFamily="34" charset="-122"/>
                <a:ea typeface="微软雅黑" pitchFamily="34" charset="-122"/>
              </a:rPr>
              <a:t>MWh</a:t>
            </a:r>
            <a:r>
              <a:rPr lang="en-GB" altLang="en-US" dirty="0" smtClean="0">
                <a:latin typeface="微软雅黑" pitchFamily="34" charset="-122"/>
                <a:ea typeface="微软雅黑" pitchFamily="34" charset="-122"/>
              </a:rPr>
              <a:t>/year</a:t>
            </a:r>
          </a:p>
          <a:p>
            <a:endParaRPr lang="en-GB" altLang="en-US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GB" dirty="0" smtClean="0"/>
              <a:t>Supplies 1,150 (++) households with space heating and hot water</a:t>
            </a:r>
          </a:p>
          <a:p>
            <a:r>
              <a:rPr lang="en-GB" dirty="0" smtClean="0"/>
              <a:t>~ 230,000 square meters. </a:t>
            </a:r>
          </a:p>
          <a:p>
            <a:endParaRPr lang="en-GB" altLang="en-US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en-GB" altLang="en-US" dirty="0" smtClean="0">
                <a:latin typeface="微软雅黑" pitchFamily="34" charset="-122"/>
                <a:ea typeface="微软雅黑" pitchFamily="34" charset="-122"/>
              </a:rPr>
              <a:t>DH since 1964 (oil) replaced in 1984 with straw-fired plant</a:t>
            </a:r>
            <a:endParaRPr lang="en-GB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460" name="Pladsholder til tekst 6"/>
          <p:cNvSpPr>
            <a:spLocks noGrp="1"/>
          </p:cNvSpPr>
          <p:nvPr>
            <p:ph type="body" sz="quarter" idx="13"/>
          </p:nvPr>
        </p:nvSpPr>
        <p:spPr>
          <a:xfrm>
            <a:off x="2866750" y="764704"/>
            <a:ext cx="3492500" cy="333375"/>
          </a:xfrm>
        </p:spPr>
        <p:txBody>
          <a:bodyPr/>
          <a:lstStyle/>
          <a:p>
            <a:r>
              <a:rPr lang="da-DK" altLang="zh-CN" dirty="0" smtClean="0">
                <a:solidFill>
                  <a:schemeClr val="tx1"/>
                </a:solidFill>
                <a:ea typeface="宋体" pitchFamily="2" charset="-122"/>
              </a:rPr>
              <a:t>One case from Denmark </a:t>
            </a:r>
          </a:p>
          <a:p>
            <a:r>
              <a:rPr lang="da-DK" altLang="zh-CN" dirty="0" smtClean="0">
                <a:solidFill>
                  <a:schemeClr val="tx1"/>
                </a:solidFill>
                <a:ea typeface="宋体" pitchFamily="2" charset="-122"/>
              </a:rPr>
              <a:t>Small </a:t>
            </a:r>
            <a:r>
              <a:rPr lang="da-DK" altLang="zh-CN" dirty="0" err="1" smtClean="0">
                <a:solidFill>
                  <a:schemeClr val="tx1"/>
                </a:solidFill>
                <a:ea typeface="宋体" pitchFamily="2" charset="-122"/>
              </a:rPr>
              <a:t>scale</a:t>
            </a:r>
            <a:r>
              <a:rPr lang="da-DK" altLang="zh-CN" dirty="0" smtClean="0">
                <a:solidFill>
                  <a:schemeClr val="tx1"/>
                </a:solidFill>
                <a:ea typeface="宋体" pitchFamily="2" charset="-122"/>
              </a:rPr>
              <a:t> </a:t>
            </a:r>
            <a:r>
              <a:rPr lang="da-DK" altLang="zh-CN" dirty="0" err="1" smtClean="0">
                <a:solidFill>
                  <a:schemeClr val="tx1"/>
                </a:solidFill>
                <a:ea typeface="宋体" pitchFamily="2" charset="-122"/>
              </a:rPr>
              <a:t>straw</a:t>
            </a:r>
            <a:r>
              <a:rPr lang="da-DK" altLang="zh-CN" dirty="0" smtClean="0">
                <a:solidFill>
                  <a:schemeClr val="tx1"/>
                </a:solidFill>
                <a:ea typeface="宋体" pitchFamily="2" charset="-122"/>
              </a:rPr>
              <a:t> </a:t>
            </a:r>
            <a:r>
              <a:rPr lang="da-DK" altLang="zh-CN" dirty="0" err="1" smtClean="0">
                <a:solidFill>
                  <a:schemeClr val="tx1"/>
                </a:solidFill>
                <a:ea typeface="宋体" pitchFamily="2" charset="-122"/>
              </a:rPr>
              <a:t>boiler</a:t>
            </a:r>
            <a:endParaRPr lang="da-DK" altLang="zh-CN" dirty="0" smtClean="0">
              <a:solidFill>
                <a:schemeClr val="tx1"/>
              </a:solidFill>
              <a:ea typeface="宋体" pitchFamily="2" charset="-122"/>
            </a:endParaRPr>
          </a:p>
          <a:p>
            <a:endParaRPr lang="da-DK" altLang="zh-CN" dirty="0">
              <a:solidFill>
                <a:schemeClr val="tx1"/>
              </a:solidFill>
              <a:ea typeface="宋体" pitchFamily="2" charset="-122"/>
            </a:endParaRPr>
          </a:p>
          <a:p>
            <a:r>
              <a:rPr lang="da-DK" altLang="zh-CN" dirty="0" smtClean="0">
                <a:solidFill>
                  <a:schemeClr val="tx1"/>
                </a:solidFill>
                <a:ea typeface="宋体" pitchFamily="2" charset="-122"/>
              </a:rPr>
              <a:t>Short </a:t>
            </a:r>
            <a:r>
              <a:rPr lang="da-DK" altLang="zh-CN" dirty="0" err="1" smtClean="0">
                <a:solidFill>
                  <a:schemeClr val="tx1"/>
                </a:solidFill>
                <a:ea typeface="宋体" pitchFamily="2" charset="-122"/>
              </a:rPr>
              <a:t>report</a:t>
            </a:r>
            <a:r>
              <a:rPr lang="da-DK" altLang="zh-CN" dirty="0" smtClean="0">
                <a:solidFill>
                  <a:schemeClr val="tx1"/>
                </a:solidFill>
                <a:ea typeface="宋体" pitchFamily="2" charset="-122"/>
              </a:rPr>
              <a:t> </a:t>
            </a:r>
            <a:r>
              <a:rPr lang="da-DK" altLang="zh-CN" dirty="0" err="1" smtClean="0">
                <a:solidFill>
                  <a:schemeClr val="tx1"/>
                </a:solidFill>
                <a:ea typeface="宋体" pitchFamily="2" charset="-122"/>
              </a:rPr>
              <a:t>available</a:t>
            </a:r>
            <a:r>
              <a:rPr lang="da-DK" altLang="zh-CN" dirty="0" smtClean="0">
                <a:solidFill>
                  <a:schemeClr val="tx1"/>
                </a:solidFill>
                <a:ea typeface="宋体" pitchFamily="2" charset="-122"/>
              </a:rPr>
              <a:t>.</a:t>
            </a:r>
            <a:endParaRPr lang="en-GB" altLang="zh-CN" dirty="0" smtClean="0">
              <a:solidFill>
                <a:schemeClr val="tx1"/>
              </a:solidFill>
              <a:ea typeface="宋体" pitchFamily="2" charset="-122"/>
            </a:endParaRPr>
          </a:p>
        </p:txBody>
      </p:sp>
      <p:pic>
        <p:nvPicPr>
          <p:cNvPr id="19461" name="Picture 5" descr="Kort_2009_ac_d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7" b="-1897"/>
          <a:stretch>
            <a:fillRect/>
          </a:stretch>
        </p:blipFill>
        <p:spPr>
          <a:xfrm>
            <a:off x="7000875" y="476250"/>
            <a:ext cx="1476375" cy="1439863"/>
          </a:xfrm>
        </p:spPr>
      </p:pic>
      <p:cxnSp>
        <p:nvCxnSpPr>
          <p:cNvPr id="9" name="Lige forbindelse 8"/>
          <p:cNvCxnSpPr/>
          <p:nvPr/>
        </p:nvCxnSpPr>
        <p:spPr>
          <a:xfrm flipH="1">
            <a:off x="6084888" y="1446213"/>
            <a:ext cx="1739900" cy="14779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3" name="Picture 2" descr="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0629" y="2564904"/>
            <a:ext cx="5625827" cy="309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38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ergistyrelsen_UK_20060415">
  <a:themeElements>
    <a:clrScheme name="Energistyrelsen_UK_2006041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ergistyrelsen_UK_20060415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nergistyrelsen_UK_200604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ergistyrelsen_UK_2006041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ergistyrelsen_UK_2006041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ergistyrelsen_UK_2006041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ergistyrelsen_UK_2006041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ergistyrelsen_UK_2006041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ergistyrelsen_UK_2006041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ergistyrelsen_UK_2006041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ergistyrelsen_UK_2006041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ergistyrelsen_UK_2006041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ergistyrelsen_UK_2006041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ergistyrelsen_UK_2006041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ENS engelsk</Template>
  <TotalTime>1831</TotalTime>
  <Words>2632</Words>
  <Application>Microsoft Office PowerPoint</Application>
  <PresentationFormat>Skærmshow (4:3)</PresentationFormat>
  <Paragraphs>399</Paragraphs>
  <Slides>58</Slides>
  <Notes>16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Integrerede OLE-servere</vt:lpstr>
      </vt:variant>
      <vt:variant>
        <vt:i4>3</vt:i4>
      </vt:variant>
      <vt:variant>
        <vt:lpstr>Diastitler</vt:lpstr>
      </vt:variant>
      <vt:variant>
        <vt:i4>58</vt:i4>
      </vt:variant>
    </vt:vector>
  </HeadingPairs>
  <TitlesOfParts>
    <vt:vector size="62" baseType="lpstr">
      <vt:lpstr>Energistyrelsen_UK_20060415</vt:lpstr>
      <vt:lpstr>Bitmapbillede</vt:lpstr>
      <vt:lpstr>Microsoft Graph-diagram</vt:lpstr>
      <vt:lpstr>Diagram</vt:lpstr>
      <vt:lpstr>Biomass DH heating in Denmark</vt:lpstr>
      <vt:lpstr>Covered in this presentation</vt:lpstr>
      <vt:lpstr>Main points</vt:lpstr>
      <vt:lpstr>Biomass important part of Danish energy supply</vt:lpstr>
      <vt:lpstr>PowerPoint-præsentation</vt:lpstr>
      <vt:lpstr>PowerPoint-præsentation</vt:lpstr>
      <vt:lpstr>Biomass in Danish DH sector</vt:lpstr>
      <vt:lpstr>PowerPoint-præsentation</vt:lpstr>
      <vt:lpstr>Borup heat plant</vt:lpstr>
      <vt:lpstr>Borup straw-fired DH boiler plant</vt:lpstr>
      <vt:lpstr>Borup straw-fired DH boiler plant</vt:lpstr>
      <vt:lpstr>Development at Borup HOB plant</vt:lpstr>
      <vt:lpstr>Borup heat company</vt:lpstr>
      <vt:lpstr>Straw purchase and logistics</vt:lpstr>
      <vt:lpstr>PowerPoint-præsentation</vt:lpstr>
      <vt:lpstr>PowerPoint-præsentation</vt:lpstr>
      <vt:lpstr>Daily operations</vt:lpstr>
      <vt:lpstr>DH pipeline network</vt:lpstr>
      <vt:lpstr>PowerPoint-præsentation</vt:lpstr>
      <vt:lpstr>PowerPoint-præsentation</vt:lpstr>
      <vt:lpstr>New boiler plant investment</vt:lpstr>
      <vt:lpstr>Plant layout</vt:lpstr>
      <vt:lpstr>Consumer prices and operational revenue</vt:lpstr>
      <vt:lpstr>Operational Costs</vt:lpstr>
      <vt:lpstr>PowerPoint-præsentation</vt:lpstr>
      <vt:lpstr>  Energy Planning in Denmark  - and the municipal responsibilities   </vt:lpstr>
      <vt:lpstr>   Energy Planning in Denmark  - and the municipal responsibilities    </vt:lpstr>
      <vt:lpstr> Energy Planning in Denmark  - and the municipal responsibilities </vt:lpstr>
      <vt:lpstr> Important factors in Danish heat planning </vt:lpstr>
      <vt:lpstr> Important factors in Danish heat planning </vt:lpstr>
      <vt:lpstr>Socio Economic Methodology</vt:lpstr>
      <vt:lpstr>Methodology</vt:lpstr>
      <vt:lpstr>Cost Benefit analysis</vt:lpstr>
      <vt:lpstr>Basis for Socio Economic Evaluations</vt:lpstr>
      <vt:lpstr>Technology Data</vt:lpstr>
      <vt:lpstr>Technology Data</vt:lpstr>
      <vt:lpstr>District heating networks</vt:lpstr>
      <vt:lpstr>Danish expertise and knowhow</vt:lpstr>
      <vt:lpstr>Thank you</vt:lpstr>
      <vt:lpstr>Extra slides</vt:lpstr>
      <vt:lpstr>Example no. 1: Development of DH / CHP in the 80’ies</vt:lpstr>
      <vt:lpstr>Example no. 1 (cont): Development of DH / CHP in the 80’ies</vt:lpstr>
      <vt:lpstr>PowerPoint-præsentation</vt:lpstr>
      <vt:lpstr>Results, example 1: CHP proportion of DH-production and of el. prod.</vt:lpstr>
      <vt:lpstr>Example no. 2: Development of local CHP in the 90’ies</vt:lpstr>
      <vt:lpstr>Results, example 2: Development of local CHP’s 1985-2000</vt:lpstr>
      <vt:lpstr>Denmark has decades of experience with biomass - especially straw</vt:lpstr>
      <vt:lpstr>PowerPoint-præsentation</vt:lpstr>
      <vt:lpstr>Agricultural contractors handles the straw</vt:lpstr>
      <vt:lpstr>PowerPoint-præsentation</vt:lpstr>
      <vt:lpstr>Proper storage and logistics</vt:lpstr>
      <vt:lpstr>PowerPoint-præsentation</vt:lpstr>
      <vt:lpstr>PowerPoint-præsentation</vt:lpstr>
      <vt:lpstr>PowerPoint-præsentation</vt:lpstr>
      <vt:lpstr>PowerPoint-præsentation</vt:lpstr>
      <vt:lpstr>Wood chips boiler - example</vt:lpstr>
      <vt:lpstr>Lessons learned - summary</vt:lpstr>
      <vt:lpstr>PowerPoint-præsentation</vt:lpstr>
    </vt:vector>
  </TitlesOfParts>
  <Company>Statens 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Bo Riisgaard Pedersen</dc:creator>
  <cp:lastModifiedBy>Bo Riisgaard Pedersen</cp:lastModifiedBy>
  <cp:revision>126</cp:revision>
  <cp:lastPrinted>2014-09-12T11:24:41Z</cp:lastPrinted>
  <dcterms:created xsi:type="dcterms:W3CDTF">2013-11-11T06:59:33Z</dcterms:created>
  <dcterms:modified xsi:type="dcterms:W3CDTF">2015-09-01T12:06:13Z</dcterms:modified>
</cp:coreProperties>
</file>