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65" r:id="rId3"/>
    <p:sldId id="279" r:id="rId4"/>
    <p:sldId id="269" r:id="rId5"/>
    <p:sldId id="274" r:id="rId6"/>
    <p:sldId id="273" r:id="rId7"/>
    <p:sldId id="280" r:id="rId8"/>
    <p:sldId id="278" r:id="rId9"/>
    <p:sldId id="275" r:id="rId10"/>
    <p:sldId id="277" r:id="rId11"/>
    <p:sldId id="276"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5DB94-8706-400D-86C5-1D7EB7C603AF}" type="datetimeFigureOut">
              <a:rPr lang="en-GB" smtClean="0"/>
              <a:pPr/>
              <a:t>01/09/2015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EA8DD-0651-49D1-B2DD-F986999ECE4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4AD33-CB0E-447F-8123-053890F98DD5}" type="datetimeFigureOut">
              <a:rPr lang="en-GB" smtClean="0"/>
              <a:pPr/>
              <a:t>01/09/2015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72F37-F9EE-4F68-B67C-86109DCE420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4AD33-CB0E-447F-8123-053890F98DD5}" type="datetimeFigureOut">
              <a:rPr lang="en-GB" smtClean="0"/>
              <a:pPr/>
              <a:t>01/09/2015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2F37-F9EE-4F68-B67C-86109DCE420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In Energy </a:t>
            </a:r>
            <a:r>
              <a:rPr lang="en-GB" dirty="0" err="1" smtClean="0"/>
              <a:t>Masterplanning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Groups choose one area map (or discuss both)</a:t>
            </a:r>
          </a:p>
          <a:p>
            <a:pPr lvl="1"/>
            <a:r>
              <a:rPr lang="en-GB" dirty="0" smtClean="0"/>
              <a:t>Elgin </a:t>
            </a:r>
          </a:p>
          <a:p>
            <a:pPr lvl="1"/>
            <a:r>
              <a:rPr lang="en-GB" dirty="0" smtClean="0"/>
              <a:t>Lerwick</a:t>
            </a:r>
          </a:p>
          <a:p>
            <a:pPr lvl="1"/>
            <a:endParaRPr lang="en-GB" dirty="0" smtClean="0"/>
          </a:p>
          <a:p>
            <a:r>
              <a:rPr lang="en-GB" dirty="0" smtClean="0"/>
              <a:t>Discuss the following issues and feed back </a:t>
            </a:r>
            <a:r>
              <a:rPr lang="en-GB" smtClean="0"/>
              <a:t>key points</a:t>
            </a:r>
          </a:p>
          <a:p>
            <a:pPr>
              <a:buNone/>
            </a:pPr>
            <a:endParaRPr lang="en-GB" dirty="0" smtClean="0"/>
          </a:p>
          <a:p>
            <a:r>
              <a:rPr lang="en-GB" dirty="0" smtClean="0"/>
              <a:t>What are the energy issues for this area – what needs to be covered in a EM Brief? </a:t>
            </a:r>
          </a:p>
          <a:p>
            <a:endParaRPr lang="en-GB" dirty="0" smtClean="0"/>
          </a:p>
          <a:p>
            <a:r>
              <a:rPr lang="en-GB" dirty="0" smtClean="0"/>
              <a:t>Who are the stakeholders?</a:t>
            </a:r>
          </a:p>
          <a:p>
            <a:endParaRPr lang="en-GB" dirty="0" smtClean="0"/>
          </a:p>
          <a:p>
            <a:r>
              <a:rPr lang="en-GB" dirty="0" smtClean="0"/>
              <a:t>What are the key tasks/ what are the risks?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39552" y="404664"/>
            <a:ext cx="3960440" cy="597666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404664"/>
            <a:ext cx="4314825" cy="6105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Developing Shetland Heat and Power</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Additions to the </a:t>
            </a:r>
            <a:r>
              <a:rPr lang="en-GB" b="1" dirty="0" smtClean="0"/>
              <a:t>Scheme</a:t>
            </a:r>
            <a:r>
              <a:rPr lang="en-GB" dirty="0" smtClean="0"/>
              <a:t/>
            </a:r>
            <a:br>
              <a:rPr lang="en-GB" dirty="0" smtClean="0"/>
            </a:br>
            <a:endParaRPr lang="en-GB" dirty="0" smtClean="0"/>
          </a:p>
          <a:p>
            <a:r>
              <a:rPr lang="en-GB" dirty="0" smtClean="0"/>
              <a:t>In 2006 a hot water storage tank was installed to store excess heat during off-peak periods and provide heat during peak loads. This allowed for the equivalent of a further 500 properties to be connected without the need for a further heat source. Another 6.5 MW boiler was installed in 2008 to give a total back up capacity of 15 MW based at the Peak Load Boiler Station. Using customers former boilers as additional back-ups, there is a further 6 MW of boiler capacity spread around Lerwick.</a:t>
            </a:r>
          </a:p>
          <a:p>
            <a:r>
              <a:rPr lang="en-GB" dirty="0" smtClean="0"/>
              <a:t>During 2007/08 a radio transmitting system was installed to collect customer meter readings which are transmitted directly to our office on demand.</a:t>
            </a:r>
          </a:p>
          <a:p>
            <a:r>
              <a:rPr lang="en-GB" dirty="0" smtClean="0"/>
              <a:t>The scheme has proved to be very popular and all the heat produced is currently used.  During colder periods of weather we have to burn oil to provide the necessary heat and for this reason we are unable to connect any new properties. </a:t>
            </a:r>
          </a:p>
          <a:p>
            <a:r>
              <a:rPr lang="en-GB" dirty="0" smtClean="0"/>
              <a:t>We are currently investigating other potential heat sources.</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0000" lnSpcReduction="20000"/>
          </a:bodyPr>
          <a:lstStyle/>
          <a:p>
            <a:r>
              <a:rPr lang="en-GB" b="1" dirty="0" smtClean="0"/>
              <a:t>EDINBURGH INTERNATIONAL: </a:t>
            </a:r>
            <a:endParaRPr lang="en-GB" dirty="0" smtClean="0"/>
          </a:p>
          <a:p>
            <a:r>
              <a:rPr lang="en-GB" dirty="0" smtClean="0"/>
              <a:t>A World Class location supported as a National Development in NPF3, transforming a massive area of </a:t>
            </a:r>
          </a:p>
          <a:p>
            <a:r>
              <a:rPr lang="en-GB" dirty="0" smtClean="0"/>
              <a:t>West Edinburgh into Scotland's Global Hub, by building on the strength and continued growth and expansion </a:t>
            </a:r>
          </a:p>
          <a:p>
            <a:r>
              <a:rPr lang="en-GB" dirty="0" smtClean="0"/>
              <a:t>of the Airport.</a:t>
            </a:r>
          </a:p>
          <a:p>
            <a:r>
              <a:rPr lang="en-GB" dirty="0" smtClean="0"/>
              <a:t> </a:t>
            </a:r>
          </a:p>
          <a:p>
            <a:r>
              <a:rPr lang="en-GB" dirty="0" smtClean="0"/>
              <a:t>The proposal is to establish a highly sustainable new city quarter across c.85 hectares. The </a:t>
            </a:r>
          </a:p>
          <a:p>
            <a:r>
              <a:rPr lang="en-GB" dirty="0" smtClean="0"/>
              <a:t>‘International Business Gateway’ (IBG) as a location which will become a major growth zone for Scotland. </a:t>
            </a:r>
          </a:p>
          <a:p>
            <a:r>
              <a:rPr lang="en-GB" dirty="0" smtClean="0"/>
              <a:t>The proposed Phase 1 development is c.200,000sq metres in size and could support up to 80000 new jobs. </a:t>
            </a:r>
          </a:p>
          <a:p>
            <a:r>
              <a:rPr lang="en-GB" dirty="0" smtClean="0"/>
              <a:t>It comprises the development of mixed uses (primarily business and employment), hotels and a broad range of </a:t>
            </a:r>
          </a:p>
          <a:p>
            <a:r>
              <a:rPr lang="en-GB" dirty="0" smtClean="0"/>
              <a:t>ancillary uses including a significant component of new housing development in support of the place making </a:t>
            </a:r>
          </a:p>
          <a:p>
            <a:r>
              <a:rPr lang="en-GB" dirty="0" smtClean="0"/>
              <a:t>ambition. A phase 2 development of circa 300,000sq metres will follow in the medium and longer term. </a:t>
            </a:r>
          </a:p>
          <a:p>
            <a:r>
              <a:rPr lang="en-GB" dirty="0" smtClean="0"/>
              <a:t> </a:t>
            </a:r>
          </a:p>
          <a:p>
            <a:r>
              <a:rPr lang="en-GB" dirty="0" smtClean="0"/>
              <a:t>The RHASS has an approved PPP consent and overall </a:t>
            </a:r>
            <a:r>
              <a:rPr lang="en-GB" dirty="0" err="1" smtClean="0"/>
              <a:t>masterplan</a:t>
            </a:r>
            <a:r>
              <a:rPr lang="en-GB" dirty="0" smtClean="0"/>
              <a:t> in place for the long term </a:t>
            </a:r>
          </a:p>
          <a:p>
            <a:r>
              <a:rPr lang="en-GB" dirty="0" smtClean="0"/>
              <a:t>redevelopment and consolidation of Royal Highland Centre into Scotland’s National Showground. </a:t>
            </a:r>
          </a:p>
          <a:p>
            <a:r>
              <a:rPr lang="en-GB" dirty="0" smtClean="0"/>
              <a:t>A business plan is in preparation for a first phase of development which includes a new ‘Centre of </a:t>
            </a:r>
          </a:p>
          <a:p>
            <a:r>
              <a:rPr lang="en-GB" dirty="0" smtClean="0"/>
              <a:t>Food Excellence and </a:t>
            </a:r>
            <a:r>
              <a:rPr lang="en-GB" dirty="0" err="1" smtClean="0"/>
              <a:t>Agri</a:t>
            </a:r>
            <a:r>
              <a:rPr lang="en-GB" dirty="0" smtClean="0"/>
              <a:t>-Business Hub’, coupled to a new hotel to be developed opposite the existing </a:t>
            </a:r>
          </a:p>
          <a:p>
            <a:r>
              <a:rPr lang="en-GB" dirty="0" smtClean="0"/>
              <a:t>Hilton Airport Hotel. </a:t>
            </a:r>
          </a:p>
          <a:p>
            <a:r>
              <a:rPr lang="en-GB" dirty="0" smtClean="0"/>
              <a:t> </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image001.jpg"/>
          <p:cNvPicPr>
            <a:picLocks noGrp="1" noChangeAspect="1"/>
          </p:cNvPicPr>
          <p:nvPr>
            <p:ph idx="1"/>
          </p:nvPr>
        </p:nvPicPr>
        <p:blipFill>
          <a:blip r:embed="rId2" cstate="print"/>
          <a:stretch>
            <a:fillRect/>
          </a:stretch>
        </p:blipFill>
        <p:spPr>
          <a:xfrm>
            <a:off x="1400175" y="2205831"/>
            <a:ext cx="6343650" cy="3314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image003.gif"/>
          <p:cNvPicPr>
            <a:picLocks noGrp="1" noChangeAspect="1"/>
          </p:cNvPicPr>
          <p:nvPr>
            <p:ph idx="1"/>
          </p:nvPr>
        </p:nvPicPr>
        <p:blipFill>
          <a:blip r:embed="rId2" cstate="print"/>
          <a:stretch>
            <a:fillRect/>
          </a:stretch>
        </p:blipFill>
        <p:spPr>
          <a:xfrm>
            <a:off x="1423987" y="2043906"/>
            <a:ext cx="6296025" cy="36385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Plenary</a:t>
            </a:r>
            <a:endParaRPr lang="en-GB" dirty="0"/>
          </a:p>
        </p:txBody>
      </p:sp>
      <p:sp>
        <p:nvSpPr>
          <p:cNvPr id="3" name="Content Placeholder 2"/>
          <p:cNvSpPr>
            <a:spLocks noGrp="1"/>
          </p:cNvSpPr>
          <p:nvPr>
            <p:ph idx="1"/>
          </p:nvPr>
        </p:nvSpPr>
        <p:spPr/>
        <p:txBody>
          <a:bodyPr/>
          <a:lstStyle/>
          <a:p>
            <a:r>
              <a:rPr lang="en-GB" dirty="0" smtClean="0"/>
              <a:t>Three points on each question </a:t>
            </a:r>
          </a:p>
          <a:p>
            <a:r>
              <a:rPr lang="en-GB" dirty="0" smtClean="0"/>
              <a:t>Choose someone to feedback</a:t>
            </a:r>
          </a:p>
          <a:p>
            <a:r>
              <a:rPr lang="en-GB" dirty="0" smtClean="0"/>
              <a:t>Flip charts and pens</a:t>
            </a:r>
          </a:p>
          <a:p>
            <a:endParaRPr lang="en-GB" dirty="0" smtClean="0"/>
          </a:p>
          <a:p>
            <a:r>
              <a:rPr lang="en-GB" dirty="0" smtClean="0"/>
              <a:t>Common Issues ? Are the same issues surfacing in both areas?  </a:t>
            </a:r>
            <a:endParaRPr lang="en-GB" dirty="0"/>
          </a:p>
        </p:txBody>
      </p:sp>
      <p:sp>
        <p:nvSpPr>
          <p:cNvPr id="4" name="Rectangle 3"/>
          <p:cNvSpPr/>
          <p:nvPr/>
        </p:nvSpPr>
        <p:spPr>
          <a:xfrm>
            <a:off x="7419084" y="5426132"/>
            <a:ext cx="1724916"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5" name="Picture 4" descr="HNP_Logo_Final_White_Version.eps"/>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643996" y="5596014"/>
            <a:ext cx="1256667" cy="9705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 FINDRASSIE, ELGIN</a:t>
            </a:r>
            <a:endParaRPr lang="en-GB" dirty="0"/>
          </a:p>
        </p:txBody>
      </p:sp>
      <p:pic>
        <p:nvPicPr>
          <p:cNvPr id="4" name="Content Placeholder 3" descr="elgin_1246679723.jpg"/>
          <p:cNvPicPr>
            <a:picLocks noGrp="1" noChangeAspect="1"/>
          </p:cNvPicPr>
          <p:nvPr>
            <p:ph idx="1"/>
          </p:nvPr>
        </p:nvPicPr>
        <p:blipFill>
          <a:blip r:embed="rId2" cstate="print"/>
          <a:stretch>
            <a:fillRect/>
          </a:stretch>
        </p:blipFill>
        <p:spPr>
          <a:xfrm>
            <a:off x="827584" y="1628800"/>
            <a:ext cx="7324368" cy="439462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Findrassie</a:t>
            </a:r>
            <a:r>
              <a:rPr lang="en-GB" dirty="0" smtClean="0"/>
              <a:t>, Elgin</a:t>
            </a:r>
            <a:endParaRPr lang="en-GB" dirty="0"/>
          </a:p>
        </p:txBody>
      </p:sp>
      <p:sp>
        <p:nvSpPr>
          <p:cNvPr id="3" name="Content Placeholder 2"/>
          <p:cNvSpPr>
            <a:spLocks noGrp="1"/>
          </p:cNvSpPr>
          <p:nvPr>
            <p:ph idx="1"/>
          </p:nvPr>
        </p:nvSpPr>
        <p:spPr/>
        <p:txBody>
          <a:bodyPr>
            <a:normAutofit fontScale="32500" lnSpcReduction="20000"/>
          </a:bodyPr>
          <a:lstStyle/>
          <a:p>
            <a:r>
              <a:rPr lang="en-GB" sz="5500" b="1" dirty="0" err="1" smtClean="0"/>
              <a:t>Findrassie</a:t>
            </a:r>
            <a:r>
              <a:rPr lang="en-GB" sz="5500" b="1" dirty="0" smtClean="0"/>
              <a:t> Draft Master Plan – Elgin: -   </a:t>
            </a:r>
            <a:r>
              <a:rPr lang="en-GB" sz="5500" dirty="0" smtClean="0"/>
              <a:t>The </a:t>
            </a:r>
            <a:r>
              <a:rPr lang="en-GB" sz="5500" dirty="0" err="1" smtClean="0"/>
              <a:t>masterplan</a:t>
            </a:r>
            <a:r>
              <a:rPr lang="en-GB" sz="5500" dirty="0" smtClean="0"/>
              <a:t> which will see a major northward expansion of Elgin over the next two decades has been approved by Moray councillors. The blueprint for </a:t>
            </a:r>
            <a:r>
              <a:rPr lang="en-GB" sz="5500" dirty="0" err="1" smtClean="0"/>
              <a:t>Findrassie</a:t>
            </a:r>
            <a:r>
              <a:rPr lang="en-GB" sz="5500" dirty="0" smtClean="0"/>
              <a:t> has been prepared by the landowner, </a:t>
            </a:r>
            <a:r>
              <a:rPr lang="en-GB" sz="5500" dirty="0" err="1" smtClean="0"/>
              <a:t>Pitgaveny</a:t>
            </a:r>
            <a:r>
              <a:rPr lang="en-GB" sz="5500" dirty="0" smtClean="0"/>
              <a:t> Estate, in partnership with Moray Council and provides for around </a:t>
            </a:r>
            <a:r>
              <a:rPr lang="en-GB" sz="5500" b="1" dirty="0" smtClean="0"/>
              <a:t>1500 new homes</a:t>
            </a:r>
            <a:r>
              <a:rPr lang="en-GB" sz="5500" dirty="0" smtClean="0"/>
              <a:t> in addition to </a:t>
            </a:r>
            <a:r>
              <a:rPr lang="en-GB" sz="5500" b="1" dirty="0" smtClean="0"/>
              <a:t>land which will be developed for business</a:t>
            </a:r>
            <a:r>
              <a:rPr lang="en-GB" sz="5500" dirty="0" smtClean="0"/>
              <a:t>. The plans for the </a:t>
            </a:r>
            <a:r>
              <a:rPr lang="en-GB" sz="5500" b="1" dirty="0" smtClean="0"/>
              <a:t>112 hectare site</a:t>
            </a:r>
            <a:r>
              <a:rPr lang="en-GB" sz="5500" dirty="0" smtClean="0"/>
              <a:t>, which stretches from </a:t>
            </a:r>
            <a:r>
              <a:rPr lang="en-GB" sz="5500" dirty="0" err="1" smtClean="0"/>
              <a:t>Duffus</a:t>
            </a:r>
            <a:r>
              <a:rPr lang="en-GB" sz="5500" dirty="0" smtClean="0"/>
              <a:t> Road in the west to </a:t>
            </a:r>
            <a:r>
              <a:rPr lang="en-GB" sz="5500" dirty="0" err="1" smtClean="0"/>
              <a:t>Lossiemouth</a:t>
            </a:r>
            <a:r>
              <a:rPr lang="en-GB" sz="5500" dirty="0" smtClean="0"/>
              <a:t> Road in the east, will now go out for public consultation.</a:t>
            </a:r>
          </a:p>
          <a:p>
            <a:endParaRPr lang="en-GB" dirty="0" smtClean="0"/>
          </a:p>
          <a:p>
            <a:r>
              <a:rPr lang="en-GB" sz="4300" dirty="0" smtClean="0"/>
              <a:t>The </a:t>
            </a:r>
            <a:r>
              <a:rPr lang="en-GB" sz="4300" dirty="0" err="1" smtClean="0"/>
              <a:t>masterplan</a:t>
            </a:r>
            <a:r>
              <a:rPr lang="en-GB" sz="4300" dirty="0" smtClean="0"/>
              <a:t> incorporates elements such as:</a:t>
            </a:r>
          </a:p>
          <a:p>
            <a:r>
              <a:rPr lang="en-GB" sz="4300" dirty="0" smtClean="0"/>
              <a:t>·        A central spine of open space or park </a:t>
            </a:r>
            <a:r>
              <a:rPr lang="en-GB" sz="4300" dirty="0" err="1" smtClean="0"/>
              <a:t>runningeast</a:t>
            </a:r>
            <a:r>
              <a:rPr lang="en-GB" sz="4300" dirty="0" smtClean="0"/>
              <a:t> to west and containing features such as an amphitheatre, sports pitches and allotments</a:t>
            </a:r>
          </a:p>
          <a:p>
            <a:r>
              <a:rPr lang="en-GB" sz="4300" dirty="0" smtClean="0"/>
              <a:t>·        A range of housing densities and housing types from starter to family to retirement homes and self-build plots</a:t>
            </a:r>
          </a:p>
          <a:p>
            <a:r>
              <a:rPr lang="en-GB" sz="4300" dirty="0" smtClean="0"/>
              <a:t>·        A centrally located school incorporating provision for community facilities with opportunities for outdoor learning</a:t>
            </a:r>
          </a:p>
          <a:p>
            <a:r>
              <a:rPr lang="en-GB" sz="4300" dirty="0" smtClean="0"/>
              <a:t>·        A local hub with potential for a farm shop, incubator units and other commercial uses such as a nursery, with further provision for commercial units around the central open space</a:t>
            </a:r>
          </a:p>
          <a:p>
            <a:r>
              <a:rPr lang="en-GB" sz="4300" dirty="0" smtClean="0"/>
              <a:t>·        Focal points and landmarks at key locations and a number of character areas with distinctive features which will help people find their way around and identify with the development</a:t>
            </a:r>
          </a:p>
          <a:p>
            <a:r>
              <a:rPr lang="en-GB" sz="4300" dirty="0" smtClean="0"/>
              <a:t>·        Integration of employment, residential and commercial development with good walking and cycling routes that are safe and pleasant</a:t>
            </a:r>
          </a:p>
          <a:p>
            <a:r>
              <a:rPr lang="en-GB" sz="4300" dirty="0" smtClean="0"/>
              <a:t>·        Recreational assets such as </a:t>
            </a:r>
            <a:r>
              <a:rPr lang="en-GB" sz="4300" dirty="0" err="1" smtClean="0"/>
              <a:t>Findrassie</a:t>
            </a:r>
            <a:r>
              <a:rPr lang="en-GB" sz="4300" dirty="0" smtClean="0"/>
              <a:t> woods and a large area of multi-use open space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5" name="Picture 3"/>
          <p:cNvPicPr>
            <a:picLocks noChangeAspect="1" noChangeArrowheads="1"/>
          </p:cNvPicPr>
          <p:nvPr/>
        </p:nvPicPr>
        <p:blipFill>
          <a:blip r:embed="rId2" cstate="print"/>
          <a:srcRect/>
          <a:stretch>
            <a:fillRect/>
          </a:stretch>
        </p:blipFill>
        <p:spPr bwMode="auto">
          <a:xfrm>
            <a:off x="395536" y="0"/>
            <a:ext cx="8100392" cy="4391025"/>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3" cstate="print"/>
          <a:srcRect/>
          <a:stretch>
            <a:fillRect/>
          </a:stretch>
        </p:blipFill>
        <p:spPr bwMode="auto">
          <a:xfrm>
            <a:off x="5724128" y="4145013"/>
            <a:ext cx="2987824" cy="27129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51520" y="260648"/>
            <a:ext cx="8832675" cy="62646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 – LERWICK TOWN</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10" name="Picture 22"/>
          <p:cNvPicPr>
            <a:picLocks noGrp="1" noChangeAspect="1" noChangeArrowheads="1"/>
          </p:cNvPicPr>
          <p:nvPr>
            <p:ph idx="1"/>
          </p:nvPr>
        </p:nvPicPr>
        <p:blipFill>
          <a:blip r:embed="rId2" cstate="print"/>
          <a:srcRect/>
          <a:stretch>
            <a:fillRect/>
          </a:stretch>
        </p:blipFill>
        <p:spPr bwMode="auto">
          <a:xfrm>
            <a:off x="251520" y="260648"/>
            <a:ext cx="5616624" cy="6126163"/>
          </a:xfrm>
          <a:prstGeom prst="rect">
            <a:avLst/>
          </a:prstGeom>
          <a:noFill/>
          <a:ln w="9525">
            <a:noFill/>
            <a:miter lim="800000"/>
            <a:headEnd/>
            <a:tailEnd/>
          </a:ln>
        </p:spPr>
      </p:pic>
      <p:sp>
        <p:nvSpPr>
          <p:cNvPr id="28" name="TextBox 27"/>
          <p:cNvSpPr txBox="1"/>
          <p:nvPr/>
        </p:nvSpPr>
        <p:spPr>
          <a:xfrm>
            <a:off x="5903640" y="1268760"/>
            <a:ext cx="3240360" cy="646331"/>
          </a:xfrm>
          <a:prstGeom prst="rect">
            <a:avLst/>
          </a:prstGeom>
          <a:noFill/>
        </p:spPr>
        <p:txBody>
          <a:bodyPr wrap="square" rtlCol="0">
            <a:spAutoFit/>
          </a:bodyPr>
          <a:lstStyle/>
          <a:p>
            <a:r>
              <a:rPr lang="en-GB" dirty="0" smtClean="0"/>
              <a:t>LERWICK TOWN – MOST NORTHERLY TOWN IN BRITAIN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dirty="0" smtClean="0"/>
              <a:t>SHETLAND HEAT AND POWER - Lerwick</a:t>
            </a:r>
            <a:endParaRPr lang="en-GB" dirty="0"/>
          </a:p>
        </p:txBody>
      </p:sp>
      <p:sp>
        <p:nvSpPr>
          <p:cNvPr id="3" name="Content Placeholder 2"/>
          <p:cNvSpPr>
            <a:spLocks noGrp="1"/>
          </p:cNvSpPr>
          <p:nvPr>
            <p:ph idx="1"/>
          </p:nvPr>
        </p:nvSpPr>
        <p:spPr>
          <a:xfrm>
            <a:off x="467544" y="1340768"/>
            <a:ext cx="8229600" cy="5112568"/>
          </a:xfrm>
        </p:spPr>
        <p:txBody>
          <a:bodyPr>
            <a:normAutofit fontScale="25000" lnSpcReduction="20000"/>
          </a:bodyPr>
          <a:lstStyle/>
          <a:p>
            <a:r>
              <a:rPr lang="en-GB" sz="6400" b="1" dirty="0" smtClean="0"/>
              <a:t>Timeline for Lerwick District Heating Scheme</a:t>
            </a:r>
          </a:p>
          <a:p>
            <a:r>
              <a:rPr lang="en-GB" sz="6400" dirty="0" smtClean="0"/>
              <a:t>1997 - SIC gives go-ahead for the incinerator (now called the Energy Recovery Plant)</a:t>
            </a:r>
          </a:p>
          <a:p>
            <a:r>
              <a:rPr lang="en-GB" sz="6400" dirty="0" smtClean="0"/>
              <a:t>1997 - Shetland Charitable Trust agree to proceed with the district heating scheme</a:t>
            </a:r>
          </a:p>
          <a:p>
            <a:r>
              <a:rPr lang="en-GB" sz="6400" dirty="0" smtClean="0"/>
              <a:t>1998 - November first customer connection goes live</a:t>
            </a:r>
          </a:p>
          <a:p>
            <a:r>
              <a:rPr lang="en-GB" sz="6400" dirty="0" smtClean="0"/>
              <a:t>1999 - SHEAP offices move from Toll Clock Centre to the Peak Load Boiler Station at </a:t>
            </a:r>
            <a:r>
              <a:rPr lang="en-GB" sz="6400" dirty="0" err="1" smtClean="0"/>
              <a:t>Gremista</a:t>
            </a:r>
            <a:endParaRPr lang="en-GB" sz="6400" dirty="0" smtClean="0"/>
          </a:p>
          <a:p>
            <a:r>
              <a:rPr lang="en-GB" sz="6400" dirty="0" smtClean="0"/>
              <a:t>2000 - scheme presented with the Environment Award for Engineers</a:t>
            </a:r>
          </a:p>
          <a:p>
            <a:r>
              <a:rPr lang="en-GB" sz="6400" dirty="0" smtClean="0"/>
              <a:t>2006 - hot water storage tank installed</a:t>
            </a:r>
          </a:p>
          <a:p>
            <a:r>
              <a:rPr lang="en-GB" sz="6400" dirty="0" smtClean="0"/>
              <a:t>2006 - Ring mains formed around the town with the completion of the new museum</a:t>
            </a:r>
          </a:p>
          <a:p>
            <a:r>
              <a:rPr lang="en-GB" sz="6400" dirty="0" smtClean="0"/>
              <a:t>2007 - scheme applications for connections reach capacity for the heat produced</a:t>
            </a:r>
          </a:p>
          <a:p>
            <a:r>
              <a:rPr lang="en-GB" sz="6400" dirty="0" smtClean="0"/>
              <a:t>2007/08 - radio transmitting system installed to collect customer meter readings and transmit them directly to our office on demand</a:t>
            </a:r>
          </a:p>
          <a:p>
            <a:r>
              <a:rPr lang="en-GB" sz="6400" dirty="0" smtClean="0"/>
              <a:t>2008 - SEPA produces a DVD about the </a:t>
            </a:r>
            <a:r>
              <a:rPr lang="en-GB" sz="6400" dirty="0" err="1" smtClean="0"/>
              <a:t>sheme</a:t>
            </a:r>
            <a:r>
              <a:rPr lang="en-GB" sz="6400" dirty="0" smtClean="0"/>
              <a:t> to encourage other local authorities to consider similar schemes</a:t>
            </a:r>
          </a:p>
          <a:p>
            <a:r>
              <a:rPr lang="en-GB" sz="6400" dirty="0" smtClean="0"/>
              <a:t>2008 - an additional 6.5MW boiler installed</a:t>
            </a:r>
          </a:p>
          <a:p>
            <a:r>
              <a:rPr lang="en-GB" sz="6400" dirty="0" smtClean="0"/>
              <a:t>2009 - joined Combined Heat and Power Association (CHPA) which promotes district heating</a:t>
            </a:r>
          </a:p>
          <a:p>
            <a:r>
              <a:rPr lang="en-GB" sz="6400" dirty="0" smtClean="0"/>
              <a:t>2011 - new control system installed at the Peak Load Boiler Station</a:t>
            </a:r>
          </a:p>
          <a:p>
            <a:r>
              <a:rPr lang="en-GB" sz="6400" dirty="0" smtClean="0"/>
              <a:t>2011 - new, larger pump installed to replace two original pumps</a:t>
            </a:r>
          </a:p>
          <a:p>
            <a:r>
              <a:rPr lang="en-GB" sz="6400" dirty="0" smtClean="0"/>
              <a:t>2011 - 1000th domestic customer connection completed</a:t>
            </a:r>
          </a:p>
          <a:p>
            <a:r>
              <a:rPr lang="en-GB" sz="6400" dirty="0" smtClean="0"/>
              <a:t>2012 - governance of Shetland Heat Energy and Power moves from Shetland Charitable Trust to new Board of Directors</a:t>
            </a:r>
          </a:p>
          <a:p>
            <a:r>
              <a:rPr lang="en-GB" sz="6400" dirty="0" smtClean="0"/>
              <a:t>2014 - </a:t>
            </a:r>
            <a:r>
              <a:rPr lang="en-GB" sz="6400" dirty="0" err="1" smtClean="0"/>
              <a:t>Northfish</a:t>
            </a:r>
            <a:r>
              <a:rPr lang="en-GB" sz="6400" dirty="0" smtClean="0"/>
              <a:t> biomass plant is feeding heat into the district heating scheme.  This will help reduce our dependency on oil during high winter loads.</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380</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Exercise In Energy Masterplanning</vt:lpstr>
      <vt:lpstr>Feedback/ Plenary</vt:lpstr>
      <vt:lpstr>EXAMPLE 1 – FINDRASSIE, ELGIN</vt:lpstr>
      <vt:lpstr>Findrassie, Elgin</vt:lpstr>
      <vt:lpstr>Slide 5</vt:lpstr>
      <vt:lpstr>Slide 6</vt:lpstr>
      <vt:lpstr>EXAMPLE 2 – LERWICK TOWN</vt:lpstr>
      <vt:lpstr>Slide 8</vt:lpstr>
      <vt:lpstr>SHETLAND HEAT AND POWER - Lerwick</vt:lpstr>
      <vt:lpstr>Slide 10</vt:lpstr>
      <vt:lpstr>Developing Shetland Heat and Power</vt:lpstr>
      <vt:lpstr>Slide 12</vt:lpstr>
      <vt:lpstr>Slide 13</vt:lpstr>
      <vt:lpstr>Slide 14</vt:lpstr>
    </vt:vector>
  </TitlesOfParts>
  <Company>Scottish Enterprise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Energy Planning</dc:title>
  <dc:creator>dobsoe</dc:creator>
  <cp:lastModifiedBy>dobsoe</cp:lastModifiedBy>
  <cp:revision>60</cp:revision>
  <dcterms:created xsi:type="dcterms:W3CDTF">2015-08-21T09:26:05Z</dcterms:created>
  <dcterms:modified xsi:type="dcterms:W3CDTF">2015-09-01T13:01:34Z</dcterms:modified>
</cp:coreProperties>
</file>