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4056" r:id="rId2"/>
  </p:sldMasterIdLst>
  <p:notesMasterIdLst>
    <p:notesMasterId r:id="rId22"/>
  </p:notesMasterIdLst>
  <p:handoutMasterIdLst>
    <p:handoutMasterId r:id="rId23"/>
  </p:handoutMasterIdLst>
  <p:sldIdLst>
    <p:sldId id="356" r:id="rId3"/>
    <p:sldId id="371" r:id="rId4"/>
    <p:sldId id="373" r:id="rId5"/>
    <p:sldId id="372" r:id="rId6"/>
    <p:sldId id="347" r:id="rId7"/>
    <p:sldId id="366" r:id="rId8"/>
    <p:sldId id="365" r:id="rId9"/>
    <p:sldId id="370" r:id="rId10"/>
    <p:sldId id="361" r:id="rId11"/>
    <p:sldId id="358" r:id="rId12"/>
    <p:sldId id="368" r:id="rId13"/>
    <p:sldId id="359" r:id="rId14"/>
    <p:sldId id="369" r:id="rId15"/>
    <p:sldId id="374" r:id="rId16"/>
    <p:sldId id="376" r:id="rId17"/>
    <p:sldId id="375" r:id="rId18"/>
    <p:sldId id="377" r:id="rId19"/>
    <p:sldId id="318" r:id="rId20"/>
    <p:sldId id="367" r:id="rId21"/>
  </p:sldIdLst>
  <p:sldSz cx="9144000" cy="6858000" type="screen4x3"/>
  <p:notesSz cx="6797675" cy="9928225"/>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6F6F"/>
    <a:srgbClr val="777777"/>
    <a:srgbClr val="7BC143"/>
    <a:srgbClr val="FFFF66"/>
    <a:srgbClr val="009AC8"/>
    <a:srgbClr val="6B6B6B"/>
    <a:srgbClr val="2FCDFF"/>
    <a:srgbClr val="9FE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6" autoAdjust="0"/>
    <p:restoredTop sz="76196" autoAdjust="0"/>
  </p:normalViewPr>
  <p:slideViewPr>
    <p:cSldViewPr snapToGrid="0">
      <p:cViewPr>
        <p:scale>
          <a:sx n="78" d="100"/>
          <a:sy n="78" d="100"/>
        </p:scale>
        <p:origin x="-942"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126979"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126980" name="Rectangle 4"/>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126981"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9773CCF3-277E-4434-93FF-0C350FC5B2E7}" type="slidenum">
              <a:rPr lang="en-GB"/>
              <a:pPr>
                <a:defRPr/>
              </a:pPr>
              <a:t>‹#›</a:t>
            </a:fld>
            <a:endParaRPr lang="en-GB" dirty="0"/>
          </a:p>
        </p:txBody>
      </p:sp>
    </p:spTree>
    <p:extLst>
      <p:ext uri="{BB962C8B-B14F-4D97-AF65-F5344CB8AC3E}">
        <p14:creationId xmlns:p14="http://schemas.microsoft.com/office/powerpoint/2010/main" val="333804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en-GB"/>
          </a:p>
        </p:txBody>
      </p:sp>
      <p:sp>
        <p:nvSpPr>
          <p:cNvPr id="2457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en-GB"/>
          </a:p>
        </p:txBody>
      </p:sp>
      <p:sp>
        <p:nvSpPr>
          <p:cNvPr id="3174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4581" name="Rectangle 5"/>
          <p:cNvSpPr>
            <a:spLocks noGrp="1" noChangeArrowheads="1"/>
          </p:cNvSpPr>
          <p:nvPr>
            <p:ph type="body" sz="quarter" idx="3"/>
          </p:nvPr>
        </p:nvSpPr>
        <p:spPr bwMode="auto">
          <a:xfrm>
            <a:off x="679450" y="4716463"/>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4582"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en-GB"/>
          </a:p>
        </p:txBody>
      </p:sp>
      <p:sp>
        <p:nvSpPr>
          <p:cNvPr id="24583" name="Rectangle 7"/>
          <p:cNvSpPr>
            <a:spLocks noGrp="1" noChangeArrowheads="1"/>
          </p:cNvSpPr>
          <p:nvPr>
            <p:ph type="sldNum" sz="quarter" idx="5"/>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6106563D-AB1E-4649-A29D-0AF02DFCE81D}" type="slidenum">
              <a:rPr lang="en-GB"/>
              <a:pPr>
                <a:defRPr/>
              </a:pPr>
              <a:t>‹#›</a:t>
            </a:fld>
            <a:endParaRPr lang="en-GB" dirty="0"/>
          </a:p>
        </p:txBody>
      </p:sp>
    </p:spTree>
    <p:extLst>
      <p:ext uri="{BB962C8B-B14F-4D97-AF65-F5344CB8AC3E}">
        <p14:creationId xmlns:p14="http://schemas.microsoft.com/office/powerpoint/2010/main" val="10716979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B131D0A-9FD5-43F1-BD43-6717BFCBD364}" type="slidenum">
              <a:rPr lang="en-GB" smtClean="0">
                <a:solidFill>
                  <a:prstClr val="black"/>
                </a:solidFill>
              </a:rPr>
              <a:pPr>
                <a:defRPr/>
              </a:p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nSpc>
                <a:spcPct val="200000"/>
              </a:lnSpc>
            </a:pPr>
            <a:r>
              <a:rPr lang="en-GB" dirty="0" smtClean="0"/>
              <a:t>Last sessions in June we used the heat map in</a:t>
            </a:r>
            <a:r>
              <a:rPr lang="en-GB" baseline="0" dirty="0" smtClean="0"/>
              <a:t> a practical exercise session to identify where there might be opportunities in Dundee for district heating. This map is an example of what a spatial representation of a heat strategy might look at a settlement level and might be appropriate within a local development plan or supporting guidance. </a:t>
            </a:r>
          </a:p>
          <a:p>
            <a:pPr>
              <a:lnSpc>
                <a:spcPct val="200000"/>
              </a:lnSpc>
            </a:pPr>
            <a:endParaRPr lang="en-GB" baseline="0" dirty="0" smtClean="0"/>
          </a:p>
          <a:p>
            <a:pPr marL="0" marR="0" lvl="0" indent="0" algn="l" defTabSz="914400" rtl="0" eaLnBrk="0" fontAlgn="base" latinLnBrk="0" hangingPunct="0">
              <a:lnSpc>
                <a:spcPct val="200000"/>
              </a:lnSpc>
              <a:spcBef>
                <a:spcPct val="30000"/>
              </a:spcBef>
              <a:spcAft>
                <a:spcPct val="0"/>
              </a:spcAft>
              <a:buClrTx/>
              <a:buSzTx/>
              <a:buFontTx/>
              <a:buNone/>
              <a:tabLst/>
              <a:defRPr/>
            </a:pPr>
            <a:r>
              <a:rPr lang="en-GB" baseline="0" dirty="0" smtClean="0"/>
              <a:t>It identifies priority opportunity areas for heat networks. Possible heat sources and anchors and an indicative pipe network that could be delivered longer term to link the areas together. This would provide a framework for policy to be developed around, aiding decision making on planning applications that might fall within the opportunity areas. Including </a:t>
            </a:r>
            <a:r>
              <a:rPr lang="en-GB" sz="1200" kern="1200" dirty="0" smtClean="0">
                <a:solidFill>
                  <a:schemeClr val="tx1"/>
                </a:solidFill>
                <a:effectLst/>
                <a:latin typeface="Arial" charset="0"/>
                <a:ea typeface="+mn-ea"/>
                <a:cs typeface="+mn-cs"/>
              </a:rPr>
              <a:t>consideration for any cross-boundary co-ordination including potential need for pipe runs beyond a site and the potential for extending low carbon or renewable heat infrastructure.</a:t>
            </a:r>
          </a:p>
          <a:p>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13</a:t>
            </a:fld>
            <a:endParaRPr lang="en-GB" dirty="0"/>
          </a:p>
        </p:txBody>
      </p:sp>
    </p:spTree>
    <p:extLst>
      <p:ext uri="{BB962C8B-B14F-4D97-AF65-F5344CB8AC3E}">
        <p14:creationId xmlns:p14="http://schemas.microsoft.com/office/powerpoint/2010/main" val="1046671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Copenhagen district heat network spans almost 45 km across city region.</a:t>
            </a:r>
            <a:r>
              <a:rPr lang="en-GB" baseline="0" dirty="0" smtClean="0"/>
              <a:t> It started as small island networks that over time have linked to form a network on a massive scale.</a:t>
            </a:r>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16</a:t>
            </a:fld>
            <a:endParaRPr lang="en-GB" dirty="0"/>
          </a:p>
        </p:txBody>
      </p:sp>
    </p:spTree>
    <p:extLst>
      <p:ext uri="{BB962C8B-B14F-4D97-AF65-F5344CB8AC3E}">
        <p14:creationId xmlns:p14="http://schemas.microsoft.com/office/powerpoint/2010/main" val="1027021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Also possible for smaller rural settlements, with the rural area supplying the fuel for the</a:t>
            </a:r>
            <a:r>
              <a:rPr lang="en-GB" baseline="0" dirty="0" smtClean="0"/>
              <a:t> heat plant, and waste being re-used as fertiliser.</a:t>
            </a:r>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17</a:t>
            </a:fld>
            <a:endParaRPr lang="en-GB" dirty="0"/>
          </a:p>
        </p:txBody>
      </p:sp>
    </p:spTree>
    <p:extLst>
      <p:ext uri="{BB962C8B-B14F-4D97-AF65-F5344CB8AC3E}">
        <p14:creationId xmlns:p14="http://schemas.microsoft.com/office/powerpoint/2010/main" val="3406917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917575" y="744538"/>
            <a:ext cx="4962525" cy="3722687"/>
          </a:xfrm>
          <a:ln/>
        </p:spPr>
      </p:sp>
      <p:sp>
        <p:nvSpPr>
          <p:cNvPr id="37891" name="Notes Placeholder 2"/>
          <p:cNvSpPr>
            <a:spLocks noGrp="1"/>
          </p:cNvSpPr>
          <p:nvPr>
            <p:ph type="body" idx="1"/>
          </p:nvPr>
        </p:nvSpPr>
        <p:spPr>
          <a:noFill/>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BA7AC0C-3E6A-4EF6-A2DD-1BBCDA4A3C5D}" type="slidenum">
              <a:rPr lang="en-GB" smtClean="0"/>
              <a:pPr>
                <a:defRPr/>
              </a:pPr>
              <a:t>18</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Heat is at the core of Scotland’s energy system. It is the biggest element of our energy use (over 55%), and the largest source of our emissions (47%). The Scottish Government is committed to largely decarbonising our energy system by 2050, at an affordable price to consumers through maintaining and developing secure supplies of energy. Our current ambition is to achieve 1.5 </a:t>
            </a:r>
            <a:r>
              <a:rPr lang="en-GB" dirty="0" err="1" smtClean="0"/>
              <a:t>TWh</a:t>
            </a:r>
            <a:r>
              <a:rPr lang="en-GB" dirty="0" smtClean="0"/>
              <a:t> of Scotland’s heat demand to be delivered by district or communal heating and to have 40,000 homes connected by 2020.</a:t>
            </a:r>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4</a:t>
            </a:fld>
            <a:endParaRPr lang="en-GB" dirty="0"/>
          </a:p>
        </p:txBody>
      </p:sp>
    </p:spTree>
    <p:extLst>
      <p:ext uri="{BB962C8B-B14F-4D97-AF65-F5344CB8AC3E}">
        <p14:creationId xmlns:p14="http://schemas.microsoft.com/office/powerpoint/2010/main" val="296254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17575" y="744538"/>
            <a:ext cx="4962525" cy="3722687"/>
          </a:xfrm>
          <a:ln/>
        </p:spPr>
      </p:sp>
      <p:sp>
        <p:nvSpPr>
          <p:cNvPr id="33795" name="Notes Placeholder 2"/>
          <p:cNvSpPr>
            <a:spLocks noGrp="1"/>
          </p:cNvSpPr>
          <p:nvPr>
            <p:ph type="body" idx="1"/>
          </p:nvPr>
        </p:nvSpPr>
        <p:spPr>
          <a:noFill/>
        </p:spPr>
        <p:txBody>
          <a:bodyPr/>
          <a:lstStyle/>
          <a:p>
            <a:r>
              <a:rPr lang="en-GB" dirty="0" err="1" smtClean="0"/>
              <a:t>NPF3</a:t>
            </a:r>
            <a:r>
              <a:rPr lang="en-GB" dirty="0" smtClean="0"/>
              <a:t> </a:t>
            </a:r>
          </a:p>
          <a:p>
            <a:endParaRPr lang="en-GB" dirty="0" smtClean="0"/>
          </a:p>
          <a:p>
            <a:r>
              <a:rPr lang="en-GB" dirty="0" smtClean="0"/>
              <a:t>Long term spatial strategy</a:t>
            </a:r>
          </a:p>
          <a:p>
            <a:r>
              <a:rPr lang="en-GB" dirty="0" smtClean="0"/>
              <a:t>Formal 5 year review period</a:t>
            </a:r>
          </a:p>
          <a:p>
            <a:r>
              <a:rPr lang="en-GB" dirty="0" smtClean="0"/>
              <a:t>Reflects changing context</a:t>
            </a:r>
          </a:p>
          <a:p>
            <a:r>
              <a:rPr lang="en-GB" dirty="0" smtClean="0"/>
              <a:t>Economic recovery</a:t>
            </a:r>
          </a:p>
          <a:p>
            <a:r>
              <a:rPr lang="en-GB" dirty="0" smtClean="0"/>
              <a:t>Low carbon economy</a:t>
            </a:r>
          </a:p>
          <a:p>
            <a:r>
              <a:rPr lang="en-GB" dirty="0" err="1" smtClean="0"/>
              <a:t>Placemaking</a:t>
            </a:r>
            <a:endParaRPr lang="en-GB" dirty="0" smtClean="0"/>
          </a:p>
          <a:p>
            <a:endParaRPr lang="en-US" dirty="0" smtClean="0"/>
          </a:p>
          <a:p>
            <a:r>
              <a:rPr lang="en-US" dirty="0" err="1" smtClean="0"/>
              <a:t>SPP</a:t>
            </a:r>
            <a:endParaRPr lang="en-US" dirty="0" smtClean="0"/>
          </a:p>
          <a:p>
            <a:r>
              <a:rPr lang="en-GB" dirty="0" smtClean="0"/>
              <a:t>First consolidated in 2010</a:t>
            </a:r>
          </a:p>
          <a:p>
            <a:r>
              <a:rPr lang="en-GB" dirty="0" smtClean="0"/>
              <a:t>First full review of content</a:t>
            </a:r>
          </a:p>
          <a:p>
            <a:r>
              <a:rPr lang="en-GB" dirty="0" smtClean="0"/>
              <a:t>Ensure policy is up to date</a:t>
            </a:r>
          </a:p>
          <a:p>
            <a:r>
              <a:rPr lang="en-GB" dirty="0" smtClean="0"/>
              <a:t>Focus on sustainable economic growth</a:t>
            </a:r>
          </a:p>
          <a:p>
            <a:r>
              <a:rPr lang="en-GB" dirty="0" smtClean="0"/>
              <a:t>Making </a:t>
            </a:r>
            <a:r>
              <a:rPr lang="en-GB" dirty="0" err="1" smtClean="0"/>
              <a:t>placemaking</a:t>
            </a:r>
            <a:r>
              <a:rPr lang="en-GB" dirty="0" smtClean="0"/>
              <a:t> integral to the policy</a:t>
            </a:r>
          </a:p>
          <a:p>
            <a:endParaRPr lang="en-US" dirty="0" smtClean="0"/>
          </a:p>
        </p:txBody>
      </p:sp>
      <p:sp>
        <p:nvSpPr>
          <p:cNvPr id="4" name="Slide Number Placeholder 3"/>
          <p:cNvSpPr>
            <a:spLocks noGrp="1"/>
          </p:cNvSpPr>
          <p:nvPr>
            <p:ph type="sldNum" sz="quarter" idx="5"/>
          </p:nvPr>
        </p:nvSpPr>
        <p:spPr/>
        <p:txBody>
          <a:bodyPr/>
          <a:lstStyle/>
          <a:p>
            <a:pPr>
              <a:defRPr/>
            </a:pPr>
            <a:fld id="{9B410F17-C7C8-4D4D-AFEF-8357B3758641}" type="slidenum">
              <a:rPr lang="en-GB" smtClean="0">
                <a:solidFill>
                  <a:prstClr val="black"/>
                </a:solidFill>
              </a:rPr>
              <a:pPr>
                <a:defRPr/>
              </a:pPr>
              <a:t>5</a:t>
            </a:fld>
            <a:endParaRPr lang="en-GB">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err="1" smtClean="0"/>
              <a:t>NPF3</a:t>
            </a:r>
            <a:r>
              <a:rPr lang="en-GB" dirty="0" smtClean="0"/>
              <a:t>  Chapter 3: A Low Carbon Place sets</a:t>
            </a:r>
            <a:r>
              <a:rPr lang="en-GB" baseline="0" dirty="0" smtClean="0"/>
              <a:t> </a:t>
            </a:r>
            <a:r>
              <a:rPr lang="en-GB" dirty="0" smtClean="0"/>
              <a:t>out the planning priorities for Heat from a National Spatial Perspective.</a:t>
            </a:r>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7</a:t>
            </a:fld>
            <a:endParaRPr lang="en-GB" dirty="0"/>
          </a:p>
        </p:txBody>
      </p:sp>
    </p:spTree>
    <p:extLst>
      <p:ext uri="{BB962C8B-B14F-4D97-AF65-F5344CB8AC3E}">
        <p14:creationId xmlns:p14="http://schemas.microsoft.com/office/powerpoint/2010/main" val="348406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Spatial planning is has a key role in supporting the development of combined heat and power and district heating and cooling systems. Planning authorities can support the transition to efficient, low carbon and renewable heat, recognising in particular that infrastructure and co-locating supply and demand requirements have spatial as well as policy implications. </a:t>
            </a:r>
          </a:p>
          <a:p>
            <a:endParaRPr lang="en-GB" dirty="0" smtClean="0"/>
          </a:p>
          <a:p>
            <a:r>
              <a:rPr lang="en-GB" dirty="0" err="1" smtClean="0"/>
              <a:t>SPP</a:t>
            </a:r>
            <a:r>
              <a:rPr lang="en-GB" dirty="0" smtClean="0"/>
              <a:t>  paragraphs 158-160 set out the requirements for development plans and </a:t>
            </a:r>
            <a:r>
              <a:rPr lang="en-GB" dirty="0" err="1" smtClean="0"/>
              <a:t>SPP</a:t>
            </a:r>
            <a:r>
              <a:rPr lang="en-GB" dirty="0" smtClean="0"/>
              <a:t> clearly states that</a:t>
            </a:r>
            <a:r>
              <a:rPr lang="en-GB" baseline="0" dirty="0" smtClean="0"/>
              <a:t> </a:t>
            </a:r>
            <a:r>
              <a:rPr lang="en-GB" dirty="0" smtClean="0"/>
              <a:t>Local development plans should:</a:t>
            </a:r>
          </a:p>
          <a:p>
            <a:endParaRPr lang="en-GB" dirty="0" smtClean="0"/>
          </a:p>
          <a:p>
            <a:r>
              <a:rPr lang="en-GB" dirty="0" smtClean="0"/>
              <a:t>•</a:t>
            </a:r>
            <a:r>
              <a:rPr lang="en-GB" baseline="0" dirty="0" smtClean="0"/>
              <a:t> </a:t>
            </a:r>
            <a:r>
              <a:rPr lang="en-GB" dirty="0" smtClean="0"/>
              <a:t>use heat mapping to identify the potential for co-</a:t>
            </a:r>
            <a:r>
              <a:rPr lang="en-GB" baseline="0" dirty="0" smtClean="0"/>
              <a:t> </a:t>
            </a:r>
            <a:r>
              <a:rPr lang="en-GB" dirty="0" smtClean="0"/>
              <a:t>locating developments with a high heat demand with sources of heat supply;</a:t>
            </a:r>
          </a:p>
          <a:p>
            <a:endParaRPr lang="en-GB" dirty="0" smtClean="0"/>
          </a:p>
          <a:p>
            <a:r>
              <a:rPr lang="en-GB" dirty="0" smtClean="0"/>
              <a:t>•</a:t>
            </a:r>
            <a:r>
              <a:rPr lang="en-GB" baseline="0" dirty="0" smtClean="0"/>
              <a:t> </a:t>
            </a:r>
            <a:r>
              <a:rPr lang="en-GB" dirty="0" smtClean="0"/>
              <a:t>support the development of heat networks in as many locations as possible, even where they are initially reliant on carbon-based fuels if there is potential to convert them to run on renewable or low carbon sources of heat in the future;</a:t>
            </a:r>
          </a:p>
          <a:p>
            <a:endParaRPr lang="en-GB" dirty="0" smtClean="0"/>
          </a:p>
          <a:p>
            <a:r>
              <a:rPr lang="en-GB" dirty="0" smtClean="0"/>
              <a:t>•</a:t>
            </a:r>
            <a:r>
              <a:rPr lang="en-GB" baseline="0" dirty="0" smtClean="0"/>
              <a:t> </a:t>
            </a:r>
            <a:r>
              <a:rPr lang="en-GB" dirty="0" smtClean="0"/>
              <a:t>identify where heat networks, heat storage and energy centres exist or would be appropriate and include policies to support their implementation.</a:t>
            </a:r>
          </a:p>
          <a:p>
            <a:endParaRPr lang="en-GB" dirty="0" smtClean="0"/>
          </a:p>
          <a:p>
            <a:r>
              <a:rPr lang="en-GB" dirty="0" smtClean="0"/>
              <a:t>Policies should: </a:t>
            </a:r>
          </a:p>
          <a:p>
            <a:endParaRPr lang="en-GB" dirty="0" smtClean="0"/>
          </a:p>
          <a:p>
            <a:r>
              <a:rPr lang="en-GB" dirty="0" smtClean="0"/>
              <a:t>•</a:t>
            </a:r>
            <a:r>
              <a:rPr lang="en-GB" baseline="0" dirty="0" smtClean="0"/>
              <a:t> </a:t>
            </a:r>
            <a:r>
              <a:rPr lang="en-GB" dirty="0" smtClean="0"/>
              <a:t>support safeguarding of pipe runs within developments for later connection and pipework to the curtilage of development;</a:t>
            </a:r>
          </a:p>
          <a:p>
            <a:r>
              <a:rPr lang="en-GB" dirty="0" smtClean="0"/>
              <a:t> </a:t>
            </a:r>
          </a:p>
          <a:p>
            <a:r>
              <a:rPr lang="en-GB" dirty="0" smtClean="0"/>
              <a:t>•</a:t>
            </a:r>
            <a:r>
              <a:rPr lang="en-GB" baseline="0" dirty="0" smtClean="0"/>
              <a:t> </a:t>
            </a:r>
            <a:r>
              <a:rPr lang="en-GB" dirty="0" smtClean="0"/>
              <a:t>give consideration to the provision of energy centres within new development;</a:t>
            </a:r>
          </a:p>
          <a:p>
            <a:endParaRPr lang="en-GB" dirty="0" smtClean="0"/>
          </a:p>
          <a:p>
            <a:r>
              <a:rPr lang="en-GB" dirty="0" smtClean="0"/>
              <a:t>•</a:t>
            </a:r>
            <a:r>
              <a:rPr lang="en-GB" baseline="0" dirty="0" smtClean="0"/>
              <a:t> </a:t>
            </a:r>
            <a:r>
              <a:rPr lang="en-GB" dirty="0" smtClean="0"/>
              <a:t>where a district network exists, or is planned, or in areas identified as appropriate for district heating, policies may include a requirement for new development to include infrastructure for connection, providing the option to use heat from the network;</a:t>
            </a:r>
          </a:p>
          <a:p>
            <a:endParaRPr lang="en-GB" dirty="0" smtClean="0"/>
          </a:p>
          <a:p>
            <a:r>
              <a:rPr lang="en-GB" dirty="0" smtClean="0"/>
              <a:t>•</a:t>
            </a:r>
            <a:r>
              <a:rPr lang="en-GB" baseline="0" dirty="0" smtClean="0"/>
              <a:t> </a:t>
            </a:r>
            <a:r>
              <a:rPr lang="en-GB" dirty="0" smtClean="0"/>
              <a:t>secure provision for heat distribution from non-renewable sources if there is potential to switch to renewable sources within the lifetime of the development;</a:t>
            </a:r>
          </a:p>
          <a:p>
            <a:endParaRPr lang="en-GB" dirty="0" smtClean="0"/>
          </a:p>
          <a:p>
            <a:r>
              <a:rPr lang="en-GB" dirty="0" smtClean="0"/>
              <a:t>•</a:t>
            </a:r>
            <a:r>
              <a:rPr lang="en-GB" baseline="0" dirty="0" smtClean="0"/>
              <a:t> </a:t>
            </a:r>
            <a:r>
              <a:rPr lang="en-GB" dirty="0" smtClean="0"/>
              <a:t>encourage micro-generation and heat recovery technologies associated with individual properties where heat networks are not viable.</a:t>
            </a:r>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8</a:t>
            </a:fld>
            <a:endParaRPr lang="en-GB" dirty="0"/>
          </a:p>
        </p:txBody>
      </p:sp>
    </p:spTree>
    <p:extLst>
      <p:ext uri="{BB962C8B-B14F-4D97-AF65-F5344CB8AC3E}">
        <p14:creationId xmlns:p14="http://schemas.microsoft.com/office/powerpoint/2010/main" val="2096512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Strategic Development Plan Authorities:- </a:t>
            </a:r>
          </a:p>
          <a:p>
            <a:r>
              <a:rPr lang="en-GB" dirty="0" smtClean="0"/>
              <a:t> </a:t>
            </a:r>
          </a:p>
          <a:p>
            <a:r>
              <a:rPr lang="en-GB" dirty="0" smtClean="0"/>
              <a:t>• align visions and spatial strategies to support climate change and renewable energy and heat targets by identifying strategic opportunities for heat efficiency and renewable heat; </a:t>
            </a:r>
          </a:p>
          <a:p>
            <a:endParaRPr lang="en-GB" dirty="0" smtClean="0"/>
          </a:p>
          <a:p>
            <a:r>
              <a:rPr lang="en-GB" dirty="0" smtClean="0"/>
              <a:t>• consider identifying key settlements or major growth areas where opportunities may arise for district heating and cooling networks that should be explored further by </a:t>
            </a:r>
            <a:r>
              <a:rPr lang="en-GB" dirty="0" err="1" smtClean="0"/>
              <a:t>LDPs</a:t>
            </a:r>
            <a:r>
              <a:rPr lang="en-GB" dirty="0" smtClean="0"/>
              <a:t>;</a:t>
            </a:r>
          </a:p>
          <a:p>
            <a:endParaRPr lang="en-GB" dirty="0" smtClean="0"/>
          </a:p>
          <a:p>
            <a:r>
              <a:rPr lang="en-GB" dirty="0" smtClean="0"/>
              <a:t>• align heating and cooling with other policy drivers such as climate change adaptation, delivering a low carbon economy, reducing fuel poverty, green networks and place-making.</a:t>
            </a:r>
          </a:p>
          <a:p>
            <a:r>
              <a:rPr lang="en-GB" dirty="0" smtClean="0"/>
              <a:t> </a:t>
            </a:r>
          </a:p>
          <a:p>
            <a:r>
              <a:rPr lang="en-GB" dirty="0" smtClean="0"/>
              <a:t>• encourage the efficient delivery of heat in all its forms, looking for potential opportunities to link urban networks across broader metropolitan areas, including across local authority boundaries.</a:t>
            </a:r>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9</a:t>
            </a:fld>
            <a:endParaRPr lang="en-GB" dirty="0"/>
          </a:p>
        </p:txBody>
      </p:sp>
    </p:spTree>
    <p:extLst>
      <p:ext uri="{BB962C8B-B14F-4D97-AF65-F5344CB8AC3E}">
        <p14:creationId xmlns:p14="http://schemas.microsoft.com/office/powerpoint/2010/main" val="257484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Suggested Area of Focus for Planning Authorities:</a:t>
            </a:r>
          </a:p>
          <a:p>
            <a:endParaRPr lang="en-GB" dirty="0" smtClean="0"/>
          </a:p>
          <a:p>
            <a:r>
              <a:rPr lang="en-GB" dirty="0" smtClean="0"/>
              <a:t>• support all scales of development associated with the generation and distribution of heat and ensure that efficiency and renewable heat potential is optimised. </a:t>
            </a:r>
          </a:p>
          <a:p>
            <a:endParaRPr lang="en-GB" dirty="0" smtClean="0"/>
          </a:p>
          <a:p>
            <a:r>
              <a:rPr lang="en-GB" dirty="0" smtClean="0"/>
              <a:t>•participate in the development and use of heat maps to identify the potential for new and extended heat networks, and develop an indicative spatial plan for heat in the development plan.</a:t>
            </a:r>
          </a:p>
          <a:p>
            <a:endParaRPr lang="en-GB" dirty="0" smtClean="0"/>
          </a:p>
          <a:p>
            <a:r>
              <a:rPr lang="en-GB" dirty="0" smtClean="0"/>
              <a:t>•identify short (1-5 years), medium (5-10 years) and potentially longer term (10+ years) opportunities within development plans and action programmes for CHP and district heating and cooling networks. </a:t>
            </a:r>
          </a:p>
          <a:p>
            <a:endParaRPr lang="en-GB" dirty="0" smtClean="0"/>
          </a:p>
          <a:p>
            <a:r>
              <a:rPr lang="en-GB" dirty="0" smtClean="0"/>
              <a:t>•consider opportunities for renewable heat sources on brownfield sites and secure integration of heat networks and associated energy centres within multi-functional green networks.</a:t>
            </a:r>
          </a:p>
          <a:p>
            <a:endParaRPr lang="en-GB" dirty="0" smtClean="0"/>
          </a:p>
          <a:p>
            <a:r>
              <a:rPr lang="en-GB" dirty="0" smtClean="0"/>
              <a:t>Planners should:-</a:t>
            </a:r>
          </a:p>
          <a:p>
            <a:endParaRPr lang="en-GB" dirty="0" smtClean="0"/>
          </a:p>
          <a:p>
            <a:r>
              <a:rPr lang="en-GB" dirty="0" smtClean="0"/>
              <a:t> •share information with developers (e.g. at pre-application stage) and highlight opportunities to link existing or planned heat networks or sources;</a:t>
            </a:r>
          </a:p>
          <a:p>
            <a:endParaRPr lang="en-GB" dirty="0" smtClean="0"/>
          </a:p>
          <a:p>
            <a:r>
              <a:rPr lang="en-GB" dirty="0" smtClean="0"/>
              <a:t>•highlight applications that do not address heat efficiency; </a:t>
            </a:r>
          </a:p>
          <a:p>
            <a:endParaRPr lang="en-GB" dirty="0" smtClean="0"/>
          </a:p>
          <a:p>
            <a:r>
              <a:rPr lang="en-GB" dirty="0" smtClean="0"/>
              <a:t>•take account of other policy objectives such as Designing Streets; and</a:t>
            </a:r>
          </a:p>
          <a:p>
            <a:endParaRPr lang="en-GB" dirty="0" smtClean="0"/>
          </a:p>
          <a:p>
            <a:r>
              <a:rPr lang="en-GB" dirty="0" smtClean="0"/>
              <a:t>•factor heat map information into the decision-making process.</a:t>
            </a:r>
          </a:p>
          <a:p>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10</a:t>
            </a:fld>
            <a:endParaRPr lang="en-GB" dirty="0"/>
          </a:p>
        </p:txBody>
      </p:sp>
    </p:spTree>
    <p:extLst>
      <p:ext uri="{BB962C8B-B14F-4D97-AF65-F5344CB8AC3E}">
        <p14:creationId xmlns:p14="http://schemas.microsoft.com/office/powerpoint/2010/main" val="2268872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Heat map launched in 2014 . Authorities should use the Scotland heat map to identify:</a:t>
            </a:r>
          </a:p>
          <a:p>
            <a:endParaRPr lang="en-GB" dirty="0" smtClean="0"/>
          </a:p>
          <a:p>
            <a:r>
              <a:rPr lang="en-GB" dirty="0" smtClean="0"/>
              <a:t>•</a:t>
            </a:r>
            <a:r>
              <a:rPr lang="en-GB" baseline="0" dirty="0" smtClean="0"/>
              <a:t> </a:t>
            </a:r>
            <a:r>
              <a:rPr lang="en-GB" dirty="0" smtClean="0"/>
              <a:t>heat supply and demand opportunities; and</a:t>
            </a:r>
          </a:p>
          <a:p>
            <a:endParaRPr lang="en-GB" dirty="0" smtClean="0"/>
          </a:p>
          <a:p>
            <a:r>
              <a:rPr lang="en-GB" dirty="0" smtClean="0"/>
              <a:t>•</a:t>
            </a:r>
            <a:r>
              <a:rPr lang="en-GB" baseline="0" dirty="0" smtClean="0"/>
              <a:t> </a:t>
            </a:r>
            <a:r>
              <a:rPr lang="en-GB" dirty="0" smtClean="0"/>
              <a:t>locations with high heat demand or need, such as areas of high heat density, communities off the gas grid, fuel poor areas, and anchor heat load operators such as hospitals and universities. </a:t>
            </a:r>
          </a:p>
          <a:p>
            <a:endParaRPr lang="en-GB" dirty="0" smtClean="0"/>
          </a:p>
          <a:p>
            <a:r>
              <a:rPr lang="en-GB" dirty="0" smtClean="0"/>
              <a:t>Planning authorities should contribute to updating the heat map, by providing detail of preferred development sites within their areas that should be taken into account</a:t>
            </a:r>
            <a:r>
              <a:rPr lang="en-GB" baseline="0" dirty="0" smtClean="0"/>
              <a:t> in the heat map.</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11</a:t>
            </a:fld>
            <a:endParaRPr lang="en-GB" dirty="0"/>
          </a:p>
        </p:txBody>
      </p:sp>
    </p:spTree>
    <p:extLst>
      <p:ext uri="{BB962C8B-B14F-4D97-AF65-F5344CB8AC3E}">
        <p14:creationId xmlns:p14="http://schemas.microsoft.com/office/powerpoint/2010/main" val="3349940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Published in June 2015. This document is a valuable reference for setting policy for district heating</a:t>
            </a:r>
            <a:r>
              <a:rPr lang="en-GB" baseline="0" dirty="0" smtClean="0"/>
              <a:t> and should be taken into account by local authorities.</a:t>
            </a:r>
            <a:endParaRPr lang="en-GB" dirty="0"/>
          </a:p>
        </p:txBody>
      </p:sp>
      <p:sp>
        <p:nvSpPr>
          <p:cNvPr id="4" name="Slide Number Placeholder 3"/>
          <p:cNvSpPr>
            <a:spLocks noGrp="1"/>
          </p:cNvSpPr>
          <p:nvPr>
            <p:ph type="sldNum" sz="quarter" idx="10"/>
          </p:nvPr>
        </p:nvSpPr>
        <p:spPr/>
        <p:txBody>
          <a:bodyPr/>
          <a:lstStyle/>
          <a:p>
            <a:pPr>
              <a:defRPr/>
            </a:pPr>
            <a:fld id="{6106563D-AB1E-4649-A29D-0AF02DFCE81D}" type="slidenum">
              <a:rPr lang="en-GB" smtClean="0"/>
              <a:pPr>
                <a:defRPr/>
              </a:pPr>
              <a:t>12</a:t>
            </a:fld>
            <a:endParaRPr lang="en-GB" dirty="0"/>
          </a:p>
        </p:txBody>
      </p:sp>
    </p:spTree>
    <p:extLst>
      <p:ext uri="{BB962C8B-B14F-4D97-AF65-F5344CB8AC3E}">
        <p14:creationId xmlns:p14="http://schemas.microsoft.com/office/powerpoint/2010/main" val="4207975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19"/>
          <p:cNvSpPr>
            <a:spLocks noChangeArrowheads="1"/>
          </p:cNvSpPr>
          <p:nvPr userDrawn="1"/>
        </p:nvSpPr>
        <p:spPr bwMode="auto">
          <a:xfrm>
            <a:off x="0" y="1271588"/>
            <a:ext cx="9144000" cy="1096962"/>
          </a:xfrm>
          <a:prstGeom prst="rect">
            <a:avLst/>
          </a:prstGeom>
          <a:gradFill rotWithShape="1">
            <a:gsLst>
              <a:gs pos="0">
                <a:schemeClr val="bg1">
                  <a:alpha val="0"/>
                </a:schemeClr>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Placeholder 2"/>
          <p:cNvSpPr>
            <a:spLocks noGrp="1"/>
          </p:cNvSpPr>
          <p:nvPr>
            <p:ph type="body" idx="1"/>
          </p:nvPr>
        </p:nvSpPr>
        <p:spPr>
          <a:xfrm>
            <a:off x="319596" y="4651899"/>
            <a:ext cx="8255015" cy="2032985"/>
          </a:xfrm>
        </p:spPr>
        <p:txBody>
          <a:bodyPr/>
          <a:lstStyle>
            <a:lvl1pPr marL="0" indent="0" algn="l">
              <a:buNone/>
              <a:defRPr sz="2000" b="1">
                <a:solidFill>
                  <a:schemeClr val="tx1">
                    <a:lumMod val="65000"/>
                    <a:lumOff val="35000"/>
                  </a:schemeClr>
                </a:solidFill>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20" name="Title 19"/>
          <p:cNvSpPr>
            <a:spLocks noGrp="1"/>
          </p:cNvSpPr>
          <p:nvPr>
            <p:ph type="title"/>
          </p:nvPr>
        </p:nvSpPr>
        <p:spPr>
          <a:xfrm>
            <a:off x="250824" y="1331120"/>
            <a:ext cx="8582458" cy="77787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lang="en-GB" dirty="0">
                <a:effectLst/>
                <a:latin typeface="Calibri" pitchFamily="34" charset="0"/>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102583363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93048936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74638"/>
            <a:ext cx="2108200" cy="60801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0825" y="274638"/>
            <a:ext cx="6175375" cy="6080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722477452"/>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0825" y="274638"/>
            <a:ext cx="4567238" cy="777875"/>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270000"/>
            <a:ext cx="4038600" cy="2465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270000"/>
            <a:ext cx="4038600" cy="2465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887788"/>
            <a:ext cx="40386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887788"/>
            <a:ext cx="4038600" cy="2466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0320040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74638"/>
            <a:ext cx="4567238" cy="777875"/>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270000"/>
            <a:ext cx="4038600" cy="5084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70000"/>
            <a:ext cx="4038600" cy="5084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5418906"/>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9AD2F52-34DE-40EE-9777-C0199B821394}" type="datetimeFigureOut">
              <a:rPr lang="en-GB"/>
              <a:pPr>
                <a:defRPr/>
              </a:pPr>
              <a:t>26/08/2015</a:t>
            </a:fld>
            <a:endParaRPr lang="en-GB"/>
          </a:p>
        </p:txBody>
      </p:sp>
      <p:sp>
        <p:nvSpPr>
          <p:cNvPr id="5"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2A05A75-B9AF-413E-ABC4-8CF758EFCF3D}" type="slidenum">
              <a:rPr lang="en-GB"/>
              <a:pPr>
                <a:defRPr/>
              </a:pPr>
              <a:t>‹#›</a:t>
            </a:fld>
            <a:endParaRPr lang="en-GB"/>
          </a:p>
        </p:txBody>
      </p:sp>
    </p:spTree>
    <p:extLst>
      <p:ext uri="{BB962C8B-B14F-4D97-AF65-F5344CB8AC3E}">
        <p14:creationId xmlns:p14="http://schemas.microsoft.com/office/powerpoint/2010/main" val="2206523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B719F873-1BC7-4E46-B95F-EBDB03D75649}" type="datetimeFigureOut">
              <a:rPr lang="en-GB"/>
              <a:pPr>
                <a:defRPr/>
              </a:pPr>
              <a:t>26/08/2015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A4CCC32-CCA2-4514-914E-ECBA192B4507}" type="slidenum">
              <a:rPr lang="en-GB"/>
              <a:pPr>
                <a:defRPr/>
              </a:pPr>
              <a:t>‹#›</a:t>
            </a:fld>
            <a:endParaRPr lang="en-GB"/>
          </a:p>
        </p:txBody>
      </p:sp>
    </p:spTree>
    <p:extLst>
      <p:ext uri="{BB962C8B-B14F-4D97-AF65-F5344CB8AC3E}">
        <p14:creationId xmlns:p14="http://schemas.microsoft.com/office/powerpoint/2010/main" val="392388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13CEA01-3EF4-4FFC-9E78-6B0948181AB8}" type="datetimeFigureOut">
              <a:rPr lang="en-GB"/>
              <a:pPr>
                <a:defRPr/>
              </a:pPr>
              <a:t>26/08/2015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7BDFED7-CD48-4F5B-8DB8-197ADA9A0348}" type="slidenum">
              <a:rPr lang="en-GB"/>
              <a:pPr>
                <a:defRPr/>
              </a:pPr>
              <a:t>‹#›</a:t>
            </a:fld>
            <a:endParaRPr lang="en-GB"/>
          </a:p>
        </p:txBody>
      </p:sp>
    </p:spTree>
    <p:extLst>
      <p:ext uri="{BB962C8B-B14F-4D97-AF65-F5344CB8AC3E}">
        <p14:creationId xmlns:p14="http://schemas.microsoft.com/office/powerpoint/2010/main" val="1417276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9F2EF86-5FC0-430B-A1E7-4E73AC1840F1}" type="datetimeFigureOut">
              <a:rPr lang="en-GB"/>
              <a:pPr>
                <a:defRPr/>
              </a:pPr>
              <a:t>26/08/2015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A60DACF-0EC0-4F4A-B615-213EDE7BA268}" type="slidenum">
              <a:rPr lang="en-GB"/>
              <a:pPr>
                <a:defRPr/>
              </a:pPr>
              <a:t>‹#›</a:t>
            </a:fld>
            <a:endParaRPr lang="en-GB"/>
          </a:p>
        </p:txBody>
      </p:sp>
    </p:spTree>
    <p:extLst>
      <p:ext uri="{BB962C8B-B14F-4D97-AF65-F5344CB8AC3E}">
        <p14:creationId xmlns:p14="http://schemas.microsoft.com/office/powerpoint/2010/main" val="7362380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71209A9-BCD2-4A5C-AED9-0A283C8DD559}" type="datetimeFigureOut">
              <a:rPr lang="en-GB"/>
              <a:pPr>
                <a:defRPr/>
              </a:pPr>
              <a:t>26/08/2015</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C7A4F18F-6FBD-414A-ADAE-78CABDFCBD80}" type="slidenum">
              <a:rPr lang="en-GB"/>
              <a:pPr>
                <a:defRPr/>
              </a:pPr>
              <a:t>‹#›</a:t>
            </a:fld>
            <a:endParaRPr lang="en-GB"/>
          </a:p>
        </p:txBody>
      </p:sp>
    </p:spTree>
    <p:extLst>
      <p:ext uri="{BB962C8B-B14F-4D97-AF65-F5344CB8AC3E}">
        <p14:creationId xmlns:p14="http://schemas.microsoft.com/office/powerpoint/2010/main" val="15370439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5A40015-0245-4C47-8F0C-B483D292D8D8}" type="datetimeFigureOut">
              <a:rPr lang="en-GB"/>
              <a:pPr>
                <a:defRPr/>
              </a:pPr>
              <a:t>26/08/2015</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7BED115-113F-4868-887B-5F278FC0F0AB}" type="slidenum">
              <a:rPr lang="en-GB"/>
              <a:pPr>
                <a:defRPr/>
              </a:pPr>
              <a:t>‹#›</a:t>
            </a:fld>
            <a:endParaRPr lang="en-GB"/>
          </a:p>
        </p:txBody>
      </p:sp>
    </p:spTree>
    <p:extLst>
      <p:ext uri="{BB962C8B-B14F-4D97-AF65-F5344CB8AC3E}">
        <p14:creationId xmlns:p14="http://schemas.microsoft.com/office/powerpoint/2010/main" val="735152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8002" b="8582"/>
          <a:stretch>
            <a:fillRect/>
          </a:stretch>
        </p:blipFill>
        <p:spPr bwMode="auto">
          <a:xfrm>
            <a:off x="395288" y="5521325"/>
            <a:ext cx="10810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userDrawn="1"/>
        </p:nvPicPr>
        <p:blipFill>
          <a:blip r:embed="rId3">
            <a:extLst>
              <a:ext uri="{28A0092B-C50C-407E-A947-70E740481C1C}">
                <a14:useLocalDpi xmlns:a14="http://schemas.microsoft.com/office/drawing/2010/main" val="0"/>
              </a:ext>
            </a:extLst>
          </a:blip>
          <a:srcRect t="10281" r="1884" b="10281"/>
          <a:stretch>
            <a:fillRect/>
          </a:stretch>
        </p:blipFill>
        <p:spPr bwMode="auto">
          <a:xfrm>
            <a:off x="1476375" y="6099175"/>
            <a:ext cx="20875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type="body" idx="1"/>
          </p:nvPr>
        </p:nvSpPr>
        <p:spPr>
          <a:xfrm>
            <a:off x="870012" y="4589753"/>
            <a:ext cx="7864402" cy="2032985"/>
          </a:xfrm>
        </p:spPr>
        <p:txBody>
          <a:bodyPr/>
          <a:lstStyle>
            <a:lvl1pPr marL="0" indent="0" algn="l">
              <a:buNone/>
              <a:defRPr sz="2000" b="1">
                <a:solidFill>
                  <a:srgbClr val="6B6B6B"/>
                </a:solidFill>
                <a:latin typeface="Calibri" pitchFamily="34" charset="0"/>
                <a:cs typeface="Calibri"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14" name="Title 13"/>
          <p:cNvSpPr>
            <a:spLocks noGrp="1"/>
          </p:cNvSpPr>
          <p:nvPr>
            <p:ph type="title"/>
          </p:nvPr>
        </p:nvSpPr>
        <p:spPr>
          <a:xfrm>
            <a:off x="499408" y="1109170"/>
            <a:ext cx="8529192" cy="777875"/>
          </a:xfrm>
        </p:spPr>
        <p:txBody>
          <a:bodyPr/>
          <a:lstStyle>
            <a:lvl1pPr>
              <a:defRPr lang="en-GB" sz="3200" b="1" kern="1200" dirty="0">
                <a:solidFill>
                  <a:srgbClr val="009BC8"/>
                </a:solidFill>
                <a:effectLst/>
                <a:latin typeface="+mj-lt"/>
                <a:ea typeface="+mj-ea"/>
                <a:cs typeface="+mj-cs"/>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3840830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4BF49DC-7AEF-43A8-9AB6-DA5AA1B7F158}" type="datetimeFigureOut">
              <a:rPr lang="en-GB"/>
              <a:pPr>
                <a:defRPr/>
              </a:pPr>
              <a:t>26/08/2015</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74E86A7-1755-4EAB-9592-5C9753B47ADD}" type="slidenum">
              <a:rPr lang="en-GB"/>
              <a:pPr>
                <a:defRPr/>
              </a:pPr>
              <a:t>‹#›</a:t>
            </a:fld>
            <a:endParaRPr lang="en-GB"/>
          </a:p>
        </p:txBody>
      </p:sp>
    </p:spTree>
    <p:extLst>
      <p:ext uri="{BB962C8B-B14F-4D97-AF65-F5344CB8AC3E}">
        <p14:creationId xmlns:p14="http://schemas.microsoft.com/office/powerpoint/2010/main" val="1076825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44D8CA4-AF88-4F17-BE90-AAB4DE1184FC}" type="datetimeFigureOut">
              <a:rPr lang="en-GB"/>
              <a:pPr>
                <a:defRPr/>
              </a:pPr>
              <a:t>26/08/2015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610FB43C-9C37-4131-8A5F-2EE5154EC14A}" type="slidenum">
              <a:rPr lang="en-GB"/>
              <a:pPr>
                <a:defRPr/>
              </a:pPr>
              <a:t>‹#›</a:t>
            </a:fld>
            <a:endParaRPr lang="en-GB"/>
          </a:p>
        </p:txBody>
      </p:sp>
    </p:spTree>
    <p:extLst>
      <p:ext uri="{BB962C8B-B14F-4D97-AF65-F5344CB8AC3E}">
        <p14:creationId xmlns:p14="http://schemas.microsoft.com/office/powerpoint/2010/main" val="3746581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E2C3CFC-74A7-450E-A9DB-A929D6A89906}" type="datetimeFigureOut">
              <a:rPr lang="en-GB"/>
              <a:pPr>
                <a:defRPr/>
              </a:pPr>
              <a:t>26/08/2015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9A3D859-8E2F-4141-B39A-47B8A426BC9C}" type="slidenum">
              <a:rPr lang="en-GB"/>
              <a:pPr>
                <a:defRPr/>
              </a:pPr>
              <a:t>‹#›</a:t>
            </a:fld>
            <a:endParaRPr lang="en-GB"/>
          </a:p>
        </p:txBody>
      </p:sp>
    </p:spTree>
    <p:extLst>
      <p:ext uri="{BB962C8B-B14F-4D97-AF65-F5344CB8AC3E}">
        <p14:creationId xmlns:p14="http://schemas.microsoft.com/office/powerpoint/2010/main" val="3571293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64EDF9F-5500-49E5-B3B8-A297E8A04D6E}" type="datetimeFigureOut">
              <a:rPr lang="en-GB"/>
              <a:pPr>
                <a:defRPr/>
              </a:pPr>
              <a:t>26/08/2015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53C0416-9113-4919-B442-6885730E9EBD}" type="slidenum">
              <a:rPr lang="en-GB"/>
              <a:pPr>
                <a:defRPr/>
              </a:pPr>
              <a:t>‹#›</a:t>
            </a:fld>
            <a:endParaRPr lang="en-GB"/>
          </a:p>
        </p:txBody>
      </p:sp>
    </p:spTree>
    <p:extLst>
      <p:ext uri="{BB962C8B-B14F-4D97-AF65-F5344CB8AC3E}">
        <p14:creationId xmlns:p14="http://schemas.microsoft.com/office/powerpoint/2010/main" val="35911441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8DA3C40-5EE4-4E69-9AB0-59A636AC2E4D}" type="datetimeFigureOut">
              <a:rPr lang="en-GB"/>
              <a:pPr>
                <a:defRPr/>
              </a:pPr>
              <a:t>26/08/2015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B100D7AC-F1A1-4E0B-AD95-16CC010EA50E}" type="slidenum">
              <a:rPr lang="en-GB"/>
              <a:pPr>
                <a:defRPr/>
              </a:pPr>
              <a:t>‹#›</a:t>
            </a:fld>
            <a:endParaRPr lang="en-GB"/>
          </a:p>
        </p:txBody>
      </p:sp>
    </p:spTree>
    <p:extLst>
      <p:ext uri="{BB962C8B-B14F-4D97-AF65-F5344CB8AC3E}">
        <p14:creationId xmlns:p14="http://schemas.microsoft.com/office/powerpoint/2010/main" val="335667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lang="en-GB" dirty="0">
                <a:effectLst/>
                <a:latin typeface="Calibri" pitchFamily="34" charset="0"/>
              </a:defRPr>
            </a:lvl1pPr>
          </a:lstStyle>
          <a:p>
            <a:pPr lvl="0"/>
            <a:r>
              <a:rPr lang="en-US" dirty="0" smtClean="0"/>
              <a:t>Click to edit Master title style</a:t>
            </a:r>
            <a:endParaRPr lang="en-GB" dirty="0"/>
          </a:p>
        </p:txBody>
      </p:sp>
      <p:sp>
        <p:nvSpPr>
          <p:cNvPr id="3" name="Content Placeholder 2"/>
          <p:cNvSpPr>
            <a:spLocks noGrp="1"/>
          </p:cNvSpPr>
          <p:nvPr>
            <p:ph idx="1"/>
          </p:nvPr>
        </p:nvSpPr>
        <p:spPr/>
        <p:txBody>
          <a:bodyPr/>
          <a:lstStyle>
            <a:lvl1pPr>
              <a:defRPr sz="2800">
                <a:solidFill>
                  <a:srgbClr val="6B6B6B"/>
                </a:solidFill>
                <a:latin typeface="Calibri" pitchFamily="34" charset="0"/>
              </a:defRPr>
            </a:lvl1pPr>
            <a:lvl2pPr>
              <a:defRPr sz="2400">
                <a:latin typeface="Calibri" pitchFamily="34" charset="0"/>
              </a:defRPr>
            </a:lvl2pPr>
            <a:lvl3pPr>
              <a:defRPr sz="2000">
                <a:latin typeface="Calibri" pitchFamily="34" charset="0"/>
              </a:defRPr>
            </a:lvl3pPr>
            <a:lvl4pPr>
              <a:defRPr sz="2000">
                <a:latin typeface="Calibri" pitchFamily="34" charset="0"/>
              </a:defRPr>
            </a:lvl4pPr>
            <a:lvl5pPr>
              <a:defRPr sz="2000">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9827865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lang="en-GB" dirty="0">
                <a:effectLst/>
                <a:latin typeface="Calibri" pitchFamily="34" charset="0"/>
              </a:defRPr>
            </a:lvl1pPr>
          </a:lstStyle>
          <a:p>
            <a:pPr lvl="0"/>
            <a:r>
              <a:rPr lang="en-US" dirty="0" smtClean="0"/>
              <a:t>Click to edit Master title style</a:t>
            </a:r>
            <a:endParaRPr lang="en-GB" dirty="0"/>
          </a:p>
        </p:txBody>
      </p:sp>
      <p:sp>
        <p:nvSpPr>
          <p:cNvPr id="3" name="Content Placeholder 2"/>
          <p:cNvSpPr>
            <a:spLocks noGrp="1"/>
          </p:cNvSpPr>
          <p:nvPr>
            <p:ph sz="half" idx="1"/>
          </p:nvPr>
        </p:nvSpPr>
        <p:spPr>
          <a:xfrm>
            <a:off x="457200" y="1270000"/>
            <a:ext cx="4038600" cy="5084763"/>
          </a:xfrm>
        </p:spPr>
        <p:txBody>
          <a:bodyPr/>
          <a:lstStyle>
            <a:lvl1pPr>
              <a:defRPr sz="28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270000"/>
            <a:ext cx="4038600" cy="5084763"/>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02731691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effectLst/>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57391083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37459890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41160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1455938"/>
            <a:ext cx="5111750" cy="4670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1801510"/>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047978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Grp="1" noChangeArrowheads="1"/>
          </p:cNvSpPr>
          <p:nvPr>
            <p:ph type="body" idx="1"/>
          </p:nvPr>
        </p:nvSpPr>
        <p:spPr bwMode="auto">
          <a:xfrm>
            <a:off x="311150" y="1270000"/>
            <a:ext cx="8375650"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7" name="Rectangle 13"/>
          <p:cNvSpPr>
            <a:spLocks noGrp="1" noChangeArrowheads="1"/>
          </p:cNvSpPr>
          <p:nvPr>
            <p:ph type="title"/>
          </p:nvPr>
        </p:nvSpPr>
        <p:spPr bwMode="auto">
          <a:xfrm>
            <a:off x="250825" y="274638"/>
            <a:ext cx="71469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pic>
        <p:nvPicPr>
          <p:cNvPr id="1028" name="Picture 4"/>
          <p:cNvPicPr>
            <a:picLocks noChangeAspect="1"/>
          </p:cNvPicPr>
          <p:nvPr userDrawn="1"/>
        </p:nvPicPr>
        <p:blipFill>
          <a:blip r:embed="rId15">
            <a:extLst>
              <a:ext uri="{28A0092B-C50C-407E-A947-70E740481C1C}">
                <a14:useLocalDpi xmlns:a14="http://schemas.microsoft.com/office/drawing/2010/main" val="0"/>
              </a:ext>
            </a:extLst>
          </a:blip>
          <a:srcRect l="8002" b="8582"/>
          <a:stretch>
            <a:fillRect/>
          </a:stretch>
        </p:blipFill>
        <p:spPr bwMode="auto">
          <a:xfrm>
            <a:off x="395288" y="5521325"/>
            <a:ext cx="10810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1"/>
          <p:cNvPicPr>
            <a:picLocks noChangeAspect="1"/>
          </p:cNvPicPr>
          <p:nvPr userDrawn="1"/>
        </p:nvPicPr>
        <p:blipFill>
          <a:blip r:embed="rId16">
            <a:extLst>
              <a:ext uri="{28A0092B-C50C-407E-A947-70E740481C1C}">
                <a14:useLocalDpi xmlns:a14="http://schemas.microsoft.com/office/drawing/2010/main" val="0"/>
              </a:ext>
            </a:extLst>
          </a:blip>
          <a:srcRect t="10281" r="1884" b="10281"/>
          <a:stretch>
            <a:fillRect/>
          </a:stretch>
        </p:blipFill>
        <p:spPr bwMode="auto">
          <a:xfrm>
            <a:off x="1476375" y="6099175"/>
            <a:ext cx="20875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2" r:id="rId1"/>
    <p:sldLayoutId id="2147484213"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Lst>
  <p:transition spd="med">
    <p:fade/>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009BC8"/>
          </a:solidFill>
          <a:latin typeface="Calibri" pitchFamily="34" charset="0"/>
          <a:ea typeface="+mj-ea"/>
          <a:cs typeface="+mj-cs"/>
        </a:defRPr>
      </a:lvl1pPr>
      <a:lvl2pPr algn="l" rtl="0" eaLnBrk="0" fontAlgn="base" hangingPunct="0">
        <a:spcBef>
          <a:spcPct val="0"/>
        </a:spcBef>
        <a:spcAft>
          <a:spcPct val="0"/>
        </a:spcAft>
        <a:defRPr sz="4000" b="1">
          <a:solidFill>
            <a:srgbClr val="009BC8"/>
          </a:solidFill>
          <a:effectLst>
            <a:outerShdw blurRad="38100" dist="38100" dir="2700000" algn="tl">
              <a:srgbClr val="C0C0C0"/>
            </a:outerShdw>
          </a:effectLst>
          <a:latin typeface="Calibri" pitchFamily="34" charset="0"/>
          <a:cs typeface="Arial" charset="0"/>
        </a:defRPr>
      </a:lvl2pPr>
      <a:lvl3pPr algn="l" rtl="0" eaLnBrk="0" fontAlgn="base" hangingPunct="0">
        <a:spcBef>
          <a:spcPct val="0"/>
        </a:spcBef>
        <a:spcAft>
          <a:spcPct val="0"/>
        </a:spcAft>
        <a:defRPr sz="4000" b="1">
          <a:solidFill>
            <a:srgbClr val="009BC8"/>
          </a:solidFill>
          <a:effectLst>
            <a:outerShdw blurRad="38100" dist="38100" dir="2700000" algn="tl">
              <a:srgbClr val="C0C0C0"/>
            </a:outerShdw>
          </a:effectLst>
          <a:latin typeface="Calibri" pitchFamily="34" charset="0"/>
          <a:cs typeface="Arial" charset="0"/>
        </a:defRPr>
      </a:lvl3pPr>
      <a:lvl4pPr algn="l" rtl="0" eaLnBrk="0" fontAlgn="base" hangingPunct="0">
        <a:spcBef>
          <a:spcPct val="0"/>
        </a:spcBef>
        <a:spcAft>
          <a:spcPct val="0"/>
        </a:spcAft>
        <a:defRPr sz="4000" b="1">
          <a:solidFill>
            <a:srgbClr val="009BC8"/>
          </a:solidFill>
          <a:effectLst>
            <a:outerShdw blurRad="38100" dist="38100" dir="2700000" algn="tl">
              <a:srgbClr val="C0C0C0"/>
            </a:outerShdw>
          </a:effectLst>
          <a:latin typeface="Calibri" pitchFamily="34" charset="0"/>
          <a:cs typeface="Arial" charset="0"/>
        </a:defRPr>
      </a:lvl4pPr>
      <a:lvl5pPr algn="l" rtl="0" eaLnBrk="0" fontAlgn="base" hangingPunct="0">
        <a:spcBef>
          <a:spcPct val="0"/>
        </a:spcBef>
        <a:spcAft>
          <a:spcPct val="0"/>
        </a:spcAft>
        <a:defRPr sz="4000" b="1">
          <a:solidFill>
            <a:srgbClr val="009BC8"/>
          </a:solidFill>
          <a:effectLst>
            <a:outerShdw blurRad="38100" dist="38100" dir="2700000" algn="tl">
              <a:srgbClr val="C0C0C0"/>
            </a:outerShdw>
          </a:effectLst>
          <a:latin typeface="Calibri" pitchFamily="34" charset="0"/>
          <a:cs typeface="Arial" charset="0"/>
        </a:defRPr>
      </a:lvl5pPr>
      <a:lvl6pPr marL="457200" algn="l" rtl="0" fontAlgn="base">
        <a:spcBef>
          <a:spcPct val="0"/>
        </a:spcBef>
        <a:spcAft>
          <a:spcPct val="0"/>
        </a:spcAft>
        <a:defRPr sz="2800" b="1">
          <a:solidFill>
            <a:srgbClr val="009BC8"/>
          </a:solidFill>
          <a:effectLst>
            <a:outerShdw blurRad="38100" dist="38100" dir="2700000" algn="tl">
              <a:srgbClr val="C0C0C0"/>
            </a:outerShdw>
          </a:effectLst>
          <a:latin typeface="Verdana" pitchFamily="34" charset="0"/>
          <a:cs typeface="Arial" charset="0"/>
        </a:defRPr>
      </a:lvl6pPr>
      <a:lvl7pPr marL="914400" algn="l" rtl="0" fontAlgn="base">
        <a:spcBef>
          <a:spcPct val="0"/>
        </a:spcBef>
        <a:spcAft>
          <a:spcPct val="0"/>
        </a:spcAft>
        <a:defRPr sz="2800" b="1">
          <a:solidFill>
            <a:srgbClr val="009BC8"/>
          </a:solidFill>
          <a:effectLst>
            <a:outerShdw blurRad="38100" dist="38100" dir="2700000" algn="tl">
              <a:srgbClr val="C0C0C0"/>
            </a:outerShdw>
          </a:effectLst>
          <a:latin typeface="Verdana" pitchFamily="34" charset="0"/>
          <a:cs typeface="Arial" charset="0"/>
        </a:defRPr>
      </a:lvl7pPr>
      <a:lvl8pPr marL="1371600" algn="l" rtl="0" fontAlgn="base">
        <a:spcBef>
          <a:spcPct val="0"/>
        </a:spcBef>
        <a:spcAft>
          <a:spcPct val="0"/>
        </a:spcAft>
        <a:defRPr sz="2800" b="1">
          <a:solidFill>
            <a:srgbClr val="009BC8"/>
          </a:solidFill>
          <a:effectLst>
            <a:outerShdw blurRad="38100" dist="38100" dir="2700000" algn="tl">
              <a:srgbClr val="C0C0C0"/>
            </a:outerShdw>
          </a:effectLst>
          <a:latin typeface="Verdana" pitchFamily="34" charset="0"/>
          <a:cs typeface="Arial" charset="0"/>
        </a:defRPr>
      </a:lvl8pPr>
      <a:lvl9pPr marL="1828800" algn="l" rtl="0" fontAlgn="base">
        <a:spcBef>
          <a:spcPct val="0"/>
        </a:spcBef>
        <a:spcAft>
          <a:spcPct val="0"/>
        </a:spcAft>
        <a:defRPr sz="2800" b="1">
          <a:solidFill>
            <a:srgbClr val="009BC8"/>
          </a:solidFill>
          <a:effectLst>
            <a:outerShdw blurRad="38100" dist="38100" dir="2700000" algn="tl">
              <a:srgbClr val="C0C0C0"/>
            </a:outerShdw>
          </a:effectLst>
          <a:latin typeface="Verdana" pitchFamily="34" charset="0"/>
          <a:cs typeface="Arial" charset="0"/>
        </a:defRPr>
      </a:lvl9pPr>
    </p:titleStyle>
    <p:bodyStyle>
      <a:lvl1pPr marL="342900" indent="-342900" algn="l" rtl="0" eaLnBrk="0" fontAlgn="base" hangingPunct="0">
        <a:spcBef>
          <a:spcPct val="0"/>
        </a:spcBef>
        <a:spcAft>
          <a:spcPct val="30000"/>
        </a:spcAft>
        <a:buClr>
          <a:srgbClr val="6FB841"/>
        </a:buClr>
        <a:buFont typeface="Wingdings" pitchFamily="2" charset="2"/>
        <a:buChar char="§"/>
        <a:defRPr sz="2800">
          <a:solidFill>
            <a:srgbClr val="4D4D4D"/>
          </a:solidFill>
          <a:latin typeface="Calibri" pitchFamily="34" charset="0"/>
          <a:ea typeface="+mn-ea"/>
          <a:cs typeface="+mn-cs"/>
        </a:defRPr>
      </a:lvl1pPr>
      <a:lvl2pPr marL="742950" indent="-285750" algn="l" rtl="0" eaLnBrk="0" fontAlgn="base" hangingPunct="0">
        <a:spcBef>
          <a:spcPct val="0"/>
        </a:spcBef>
        <a:spcAft>
          <a:spcPct val="0"/>
        </a:spcAft>
        <a:buClr>
          <a:srgbClr val="6FB855"/>
        </a:buClr>
        <a:buChar char="•"/>
        <a:defRPr sz="2400">
          <a:solidFill>
            <a:srgbClr val="5D9B37"/>
          </a:solidFill>
          <a:latin typeface="Calibri" pitchFamily="34" charset="0"/>
          <a:cs typeface="+mn-cs"/>
        </a:defRPr>
      </a:lvl2pPr>
      <a:lvl3pPr marL="1143000" indent="-228600" algn="l" rtl="0" eaLnBrk="0" fontAlgn="base" hangingPunct="0">
        <a:spcBef>
          <a:spcPct val="0"/>
        </a:spcBef>
        <a:spcAft>
          <a:spcPct val="0"/>
        </a:spcAft>
        <a:buClr>
          <a:srgbClr val="009BC8"/>
        </a:buClr>
        <a:buFont typeface="Arial" charset="0"/>
        <a:buChar char="-"/>
        <a:defRPr sz="2000">
          <a:solidFill>
            <a:srgbClr val="009BC8"/>
          </a:solidFill>
          <a:latin typeface="Calibri" pitchFamily="34" charset="0"/>
          <a:cs typeface="+mn-cs"/>
        </a:defRPr>
      </a:lvl3pPr>
      <a:lvl4pPr marL="1600200" indent="-228600" algn="l" rtl="0" eaLnBrk="0" fontAlgn="base" hangingPunct="0">
        <a:spcBef>
          <a:spcPct val="0"/>
        </a:spcBef>
        <a:spcAft>
          <a:spcPct val="0"/>
        </a:spcAft>
        <a:buClr>
          <a:srgbClr val="009BC8"/>
        </a:buClr>
        <a:buFont typeface="Arial" charset="0"/>
        <a:buChar char="-"/>
        <a:defRPr sz="2000">
          <a:solidFill>
            <a:srgbClr val="009BC8"/>
          </a:solidFill>
          <a:latin typeface="Calibri" pitchFamily="34" charset="0"/>
          <a:cs typeface="+mn-cs"/>
        </a:defRPr>
      </a:lvl4pPr>
      <a:lvl5pPr marL="2057400" indent="-228600" algn="l" rtl="0" eaLnBrk="0" fontAlgn="base" hangingPunct="0">
        <a:spcBef>
          <a:spcPct val="0"/>
        </a:spcBef>
        <a:spcAft>
          <a:spcPct val="0"/>
        </a:spcAft>
        <a:buClr>
          <a:srgbClr val="009BC8"/>
        </a:buClr>
        <a:buFont typeface="Arial" charset="0"/>
        <a:buChar char="-"/>
        <a:defRPr sz="2000">
          <a:solidFill>
            <a:srgbClr val="009BC8"/>
          </a:solidFill>
          <a:latin typeface="Calibri" pitchFamily="34" charset="0"/>
          <a:cs typeface="+mn-cs"/>
        </a:defRPr>
      </a:lvl5pPr>
      <a:lvl6pPr marL="2514600" indent="-228600" algn="l" rtl="0" fontAlgn="base">
        <a:spcBef>
          <a:spcPct val="0"/>
        </a:spcBef>
        <a:spcAft>
          <a:spcPct val="0"/>
        </a:spcAft>
        <a:buClr>
          <a:srgbClr val="009BC8"/>
        </a:buClr>
        <a:buFont typeface="Arial" charset="0"/>
        <a:buChar char="-"/>
        <a:defRPr sz="1600">
          <a:solidFill>
            <a:srgbClr val="009BC8"/>
          </a:solidFill>
          <a:latin typeface="+mn-lt"/>
          <a:cs typeface="+mn-cs"/>
        </a:defRPr>
      </a:lvl6pPr>
      <a:lvl7pPr marL="2971800" indent="-228600" algn="l" rtl="0" fontAlgn="base">
        <a:spcBef>
          <a:spcPct val="0"/>
        </a:spcBef>
        <a:spcAft>
          <a:spcPct val="0"/>
        </a:spcAft>
        <a:buClr>
          <a:srgbClr val="009BC8"/>
        </a:buClr>
        <a:buFont typeface="Arial" charset="0"/>
        <a:buChar char="-"/>
        <a:defRPr sz="1600">
          <a:solidFill>
            <a:srgbClr val="009BC8"/>
          </a:solidFill>
          <a:latin typeface="+mn-lt"/>
          <a:cs typeface="+mn-cs"/>
        </a:defRPr>
      </a:lvl7pPr>
      <a:lvl8pPr marL="3429000" indent="-228600" algn="l" rtl="0" fontAlgn="base">
        <a:spcBef>
          <a:spcPct val="0"/>
        </a:spcBef>
        <a:spcAft>
          <a:spcPct val="0"/>
        </a:spcAft>
        <a:buClr>
          <a:srgbClr val="009BC8"/>
        </a:buClr>
        <a:buFont typeface="Arial" charset="0"/>
        <a:buChar char="-"/>
        <a:defRPr sz="1600">
          <a:solidFill>
            <a:srgbClr val="009BC8"/>
          </a:solidFill>
          <a:latin typeface="+mn-lt"/>
          <a:cs typeface="+mn-cs"/>
        </a:defRPr>
      </a:lvl8pPr>
      <a:lvl9pPr marL="3886200" indent="-228600" algn="l" rtl="0" fontAlgn="base">
        <a:spcBef>
          <a:spcPct val="0"/>
        </a:spcBef>
        <a:spcAft>
          <a:spcPct val="0"/>
        </a:spcAft>
        <a:buClr>
          <a:srgbClr val="009BC8"/>
        </a:buClr>
        <a:buFont typeface="Arial" charset="0"/>
        <a:buChar char="-"/>
        <a:defRPr sz="1600">
          <a:solidFill>
            <a:srgbClr val="009BC8"/>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644F710A-5EC4-47B3-BE87-6D859C1E1557}" type="datetimeFigureOut">
              <a:rPr lang="en-GB"/>
              <a:pPr>
                <a:defRPr/>
              </a:pPr>
              <a:t>26/08/2015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335F5E66-A44F-49E1-875D-790B64193451}" type="slidenum">
              <a:rPr lang="en-GB"/>
              <a:pPr>
                <a:defRPr/>
              </a:pPr>
              <a:t>‹#›</a:t>
            </a:fld>
            <a:endParaRPr lang="en-GB"/>
          </a:p>
        </p:txBody>
      </p:sp>
      <p:pic>
        <p:nvPicPr>
          <p:cNvPr id="2055" name="Picture 6"/>
          <p:cNvPicPr>
            <a:picLocks noChangeAspect="1"/>
          </p:cNvPicPr>
          <p:nvPr userDrawn="1"/>
        </p:nvPicPr>
        <p:blipFill>
          <a:blip r:embed="rId13">
            <a:extLst>
              <a:ext uri="{28A0092B-C50C-407E-A947-70E740481C1C}">
                <a14:useLocalDpi xmlns:a14="http://schemas.microsoft.com/office/drawing/2010/main" val="0"/>
              </a:ext>
            </a:extLst>
          </a:blip>
          <a:srcRect l="8002" b="8582"/>
          <a:stretch>
            <a:fillRect/>
          </a:stretch>
        </p:blipFill>
        <p:spPr bwMode="auto">
          <a:xfrm>
            <a:off x="395288" y="5521325"/>
            <a:ext cx="1081087"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
          <p:cNvPicPr>
            <a:picLocks noChangeAspect="1"/>
          </p:cNvPicPr>
          <p:nvPr userDrawn="1"/>
        </p:nvPicPr>
        <p:blipFill>
          <a:blip r:embed="rId14">
            <a:extLst>
              <a:ext uri="{28A0092B-C50C-407E-A947-70E740481C1C}">
                <a14:useLocalDpi xmlns:a14="http://schemas.microsoft.com/office/drawing/2010/main" val="0"/>
              </a:ext>
            </a:extLst>
          </a:blip>
          <a:srcRect t="10281" r="1884" b="10281"/>
          <a:stretch>
            <a:fillRect/>
          </a:stretch>
        </p:blipFill>
        <p:spPr bwMode="auto">
          <a:xfrm>
            <a:off x="1476375" y="6099175"/>
            <a:ext cx="208756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emf"/><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hyperlink" Target="http://heatmap.scotland.gov.u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hyperlink" Target="http://www.gov.scot/Publications/2015/06/6679" TargetMode="External"/><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www.ens.dk/en/info/news-danish-energy-agency/scots-are-here-gain-danish-knowledge-energy-planning-district-heating" TargetMode="External"/><Relationship Id="rId1" Type="http://schemas.openxmlformats.org/officeDocument/2006/relationships/slideLayout" Target="../slideLayouts/slideLayout5.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 Id="rId5" Type="http://schemas.openxmlformats.org/officeDocument/2006/relationships/image" Target="../media/image35.emf"/><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hyperlink" Target="mailto:sgplanning@scotland.gsi.gov.u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3" cstate="print">
            <a:extLst>
              <a:ext uri="{28A0092B-C50C-407E-A947-70E740481C1C}">
                <a14:useLocalDpi xmlns:a14="http://schemas.microsoft.com/office/drawing/2010/main" val="0"/>
              </a:ext>
            </a:extLst>
          </a:blip>
          <a:srcRect l="34756" b="30460"/>
          <a:stretch>
            <a:fillRect/>
          </a:stretch>
        </p:blipFill>
        <p:spPr bwMode="auto">
          <a:xfrm>
            <a:off x="4787900" y="188913"/>
            <a:ext cx="4356100" cy="625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idx="4294967295"/>
          </p:nvPr>
        </p:nvSpPr>
        <p:spPr>
          <a:xfrm>
            <a:off x="901824" y="1271240"/>
            <a:ext cx="7772400" cy="1470025"/>
          </a:xfrm>
          <a:extLst/>
        </p:spPr>
        <p:txBody>
          <a:bodyPr rtlCol="0">
            <a:noAutofit/>
          </a:bodyPr>
          <a:lstStyle/>
          <a:p>
            <a:pPr algn="l" eaLnBrk="1" fontAlgn="auto" hangingPunct="1">
              <a:spcAft>
                <a:spcPts val="0"/>
              </a:spcAft>
              <a:defRPr/>
            </a:pPr>
            <a:r>
              <a:rPr lang="en-GB" sz="4000" b="1" dirty="0" smtClean="0">
                <a:gradFill flip="none" rotWithShape="1">
                  <a:gsLst>
                    <a:gs pos="0">
                      <a:schemeClr val="bg1">
                        <a:alpha val="0"/>
                      </a:schemeClr>
                    </a:gs>
                    <a:gs pos="100000">
                      <a:srgbClr val="00B0F0"/>
                    </a:gs>
                  </a:gsLst>
                  <a:lin ang="8100000" scaled="1"/>
                  <a:tileRect/>
                </a:gradFill>
                <a:cs typeface="Vrinda" pitchFamily="34" charset="0"/>
              </a:rPr>
              <a:t/>
            </a:r>
            <a:br>
              <a:rPr lang="en-GB" sz="4000" b="1" dirty="0" smtClean="0">
                <a:gradFill flip="none" rotWithShape="1">
                  <a:gsLst>
                    <a:gs pos="0">
                      <a:schemeClr val="bg1">
                        <a:alpha val="0"/>
                      </a:schemeClr>
                    </a:gs>
                    <a:gs pos="100000">
                      <a:srgbClr val="00B0F0"/>
                    </a:gs>
                  </a:gsLst>
                  <a:lin ang="8100000" scaled="1"/>
                  <a:tileRect/>
                </a:gradFill>
                <a:cs typeface="Vrinda" pitchFamily="34" charset="0"/>
              </a:rPr>
            </a:br>
            <a:r>
              <a:rPr lang="en-GB" sz="4800" b="1" dirty="0" smtClean="0">
                <a:solidFill>
                  <a:srgbClr val="009BC8"/>
                </a:solidFill>
              </a:rPr>
              <a:t>Planning &amp; Heat</a:t>
            </a:r>
            <a:r>
              <a:rPr lang="en-GB" sz="4000" dirty="0">
                <a:gradFill flip="none" rotWithShape="1">
                  <a:gsLst>
                    <a:gs pos="0">
                      <a:schemeClr val="bg1">
                        <a:lumMod val="50000"/>
                      </a:schemeClr>
                    </a:gs>
                    <a:gs pos="100000">
                      <a:schemeClr val="bg1">
                        <a:lumMod val="85000"/>
                      </a:schemeClr>
                    </a:gs>
                  </a:gsLst>
                  <a:lin ang="0" scaled="1"/>
                  <a:tileRect/>
                </a:gradFill>
              </a:rPr>
              <a:t/>
            </a:r>
            <a:br>
              <a:rPr lang="en-GB" sz="4000" dirty="0">
                <a:gradFill flip="none" rotWithShape="1">
                  <a:gsLst>
                    <a:gs pos="0">
                      <a:schemeClr val="bg1">
                        <a:lumMod val="50000"/>
                      </a:schemeClr>
                    </a:gs>
                    <a:gs pos="100000">
                      <a:schemeClr val="bg1">
                        <a:lumMod val="85000"/>
                      </a:schemeClr>
                    </a:gs>
                  </a:gsLst>
                  <a:lin ang="0" scaled="1"/>
                  <a:tileRect/>
                </a:gradFill>
              </a:rPr>
            </a:br>
            <a:endParaRPr lang="en-GB" sz="6600" dirty="0">
              <a:gradFill flip="none" rotWithShape="1">
                <a:gsLst>
                  <a:gs pos="0">
                    <a:srgbClr val="92D050">
                      <a:alpha val="12000"/>
                    </a:srgbClr>
                  </a:gs>
                  <a:gs pos="100000">
                    <a:srgbClr val="92D050"/>
                  </a:gs>
                </a:gsLst>
                <a:lin ang="8100000" scaled="1"/>
                <a:tileRect/>
              </a:gradFill>
              <a:ea typeface="+mn-ea"/>
              <a:cs typeface="Vrinda" pitchFamily="34" charset="0"/>
            </a:endParaRPr>
          </a:p>
        </p:txBody>
      </p:sp>
      <p:sp>
        <p:nvSpPr>
          <p:cNvPr id="3" name="Subtitle 2"/>
          <p:cNvSpPr>
            <a:spLocks noGrp="1"/>
          </p:cNvSpPr>
          <p:nvPr>
            <p:ph type="subTitle" idx="4294967295"/>
          </p:nvPr>
        </p:nvSpPr>
        <p:spPr>
          <a:xfrm>
            <a:off x="911466" y="3175882"/>
            <a:ext cx="6720725" cy="1704891"/>
          </a:xfrm>
          <a:extLst/>
        </p:spPr>
        <p:txBody>
          <a:bodyPr rtlCol="0">
            <a:normAutofit/>
          </a:bodyPr>
          <a:lstStyle/>
          <a:p>
            <a:pPr marL="0" indent="0" eaLnBrk="1" fontAlgn="auto" hangingPunct="1">
              <a:spcAft>
                <a:spcPts val="0"/>
              </a:spcAft>
              <a:buFont typeface="Arial" pitchFamily="34" charset="0"/>
              <a:buNone/>
              <a:defRPr/>
            </a:pPr>
            <a:r>
              <a:rPr lang="en-GB" b="1" dirty="0" smtClean="0">
                <a:solidFill>
                  <a:srgbClr val="7BC143"/>
                </a:solidFill>
                <a:latin typeface="+mj-lt"/>
                <a:ea typeface="+mj-ea"/>
                <a:cs typeface="Vrinda" pitchFamily="34" charset="0"/>
              </a:rPr>
              <a:t>Michael Westwater</a:t>
            </a:r>
          </a:p>
          <a:p>
            <a:pPr marL="0" indent="0" eaLnBrk="1" fontAlgn="auto" hangingPunct="1">
              <a:spcAft>
                <a:spcPts val="0"/>
              </a:spcAft>
              <a:buFont typeface="Arial" pitchFamily="34" charset="0"/>
              <a:buNone/>
              <a:defRPr/>
            </a:pPr>
            <a:r>
              <a:rPr lang="en-GB" sz="2400" dirty="0" smtClean="0">
                <a:solidFill>
                  <a:schemeClr val="bg1">
                    <a:lumMod val="65000"/>
                  </a:schemeClr>
                </a:solidFill>
              </a:rPr>
              <a:t>SENIOR PLANNER – National Policy Team</a:t>
            </a:r>
          </a:p>
          <a:p>
            <a:pPr marL="0" indent="0" eaLnBrk="1" fontAlgn="auto" hangingPunct="1">
              <a:spcAft>
                <a:spcPts val="0"/>
              </a:spcAft>
              <a:buFont typeface="Arial" pitchFamily="34" charset="0"/>
              <a:buNone/>
              <a:defRPr/>
            </a:pPr>
            <a:endParaRPr lang="en-GB" sz="3000" b="1" dirty="0" smtClean="0">
              <a:gradFill flip="none" rotWithShape="1">
                <a:gsLst>
                  <a:gs pos="0">
                    <a:schemeClr val="bg1">
                      <a:alpha val="0"/>
                    </a:schemeClr>
                  </a:gs>
                  <a:gs pos="100000">
                    <a:srgbClr val="00B0F0"/>
                  </a:gs>
                </a:gsLst>
                <a:lin ang="8100000" scaled="1"/>
                <a:tileRect/>
              </a:gradFill>
              <a:latin typeface="+mj-lt"/>
              <a:cs typeface="Vrinda"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8" y="-109728"/>
            <a:ext cx="9215718" cy="655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7149" y="5047487"/>
            <a:ext cx="1222777" cy="1736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6803" y="5369288"/>
            <a:ext cx="1891019" cy="1337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658791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Scotland Heat Map</a:t>
            </a:r>
            <a:endParaRPr lang="en-GB" dirty="0"/>
          </a:p>
        </p:txBody>
      </p:sp>
      <p:sp>
        <p:nvSpPr>
          <p:cNvPr id="4" name="Rectangle 3"/>
          <p:cNvSpPr/>
          <p:nvPr/>
        </p:nvSpPr>
        <p:spPr>
          <a:xfrm>
            <a:off x="5580112" y="6165304"/>
            <a:ext cx="3254802" cy="369332"/>
          </a:xfrm>
          <a:prstGeom prst="rect">
            <a:avLst/>
          </a:prstGeom>
        </p:spPr>
        <p:txBody>
          <a:bodyPr wrap="none">
            <a:spAutoFit/>
          </a:bodyPr>
          <a:lstStyle/>
          <a:p>
            <a:r>
              <a:rPr lang="en-GB" dirty="0">
                <a:hlinkClick r:id="rId3"/>
              </a:rPr>
              <a:t>http://heatmap.scotland.gov.uk</a:t>
            </a:r>
            <a:r>
              <a:rPr lang="en-GB" dirty="0" smtClean="0">
                <a:hlinkClick r:id="rId3"/>
              </a:rPr>
              <a:t>/</a:t>
            </a:r>
            <a:endParaRPr lang="en-GB"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3944" y="1315240"/>
            <a:ext cx="6696744" cy="470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6885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80" y="414086"/>
            <a:ext cx="3924303" cy="5069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7"/>
          <p:cNvSpPr/>
          <p:nvPr/>
        </p:nvSpPr>
        <p:spPr>
          <a:xfrm>
            <a:off x="4788024" y="498013"/>
            <a:ext cx="3707904" cy="4985980"/>
          </a:xfrm>
          <a:prstGeom prst="rect">
            <a:avLst/>
          </a:prstGeom>
        </p:spPr>
        <p:txBody>
          <a:bodyPr wrap="square">
            <a:spAutoFit/>
          </a:bodyPr>
          <a:lstStyle/>
          <a:p>
            <a:endParaRPr lang="en-GB" dirty="0" smtClean="0"/>
          </a:p>
          <a:p>
            <a:r>
              <a:rPr lang="en-GB" sz="2400" b="1" dirty="0"/>
              <a:t>Published on Thursday, June 11, 2015</a:t>
            </a:r>
            <a:endParaRPr lang="en-GB" sz="2400" b="1" dirty="0" smtClean="0"/>
          </a:p>
          <a:p>
            <a:endParaRPr lang="en-GB" dirty="0" smtClean="0"/>
          </a:p>
          <a:p>
            <a:r>
              <a:rPr lang="en-GB" i="1" dirty="0" smtClean="0"/>
              <a:t>Scottish </a:t>
            </a:r>
            <a:r>
              <a:rPr lang="en-GB" i="1" dirty="0"/>
              <a:t>Government’s future policy direction for addressing the three key aspects of the Heat system:</a:t>
            </a:r>
          </a:p>
          <a:p>
            <a:endParaRPr lang="en-GB" i="1" dirty="0"/>
          </a:p>
          <a:p>
            <a:r>
              <a:rPr lang="en-GB" i="1" dirty="0"/>
              <a:t>•how we use it (heat demand and its reduction)</a:t>
            </a:r>
          </a:p>
          <a:p>
            <a:endParaRPr lang="en-GB" i="1" dirty="0"/>
          </a:p>
          <a:p>
            <a:r>
              <a:rPr lang="en-GB" i="1" dirty="0"/>
              <a:t>•how we distribute and store it (heat networks and heat storage)</a:t>
            </a:r>
          </a:p>
          <a:p>
            <a:endParaRPr lang="en-GB" i="1" dirty="0"/>
          </a:p>
          <a:p>
            <a:r>
              <a:rPr lang="en-GB" i="1" dirty="0"/>
              <a:t>•where our heat comes from (heat generation.</a:t>
            </a:r>
          </a:p>
        </p:txBody>
      </p:sp>
      <p:sp>
        <p:nvSpPr>
          <p:cNvPr id="9" name="Rectangle 8"/>
          <p:cNvSpPr/>
          <p:nvPr/>
        </p:nvSpPr>
        <p:spPr>
          <a:xfrm>
            <a:off x="2105032" y="5603209"/>
            <a:ext cx="4896544" cy="646331"/>
          </a:xfrm>
          <a:prstGeom prst="rect">
            <a:avLst/>
          </a:prstGeom>
        </p:spPr>
        <p:txBody>
          <a:bodyPr wrap="square">
            <a:spAutoFit/>
          </a:bodyPr>
          <a:lstStyle/>
          <a:p>
            <a:r>
              <a:rPr lang="en-GB" dirty="0">
                <a:hlinkClick r:id="rId5"/>
              </a:rPr>
              <a:t>http://</a:t>
            </a:r>
            <a:r>
              <a:rPr lang="en-GB" dirty="0" smtClean="0">
                <a:hlinkClick r:id="rId5"/>
              </a:rPr>
              <a:t>www.gov.scot/Publications/2015/06/6679</a:t>
            </a:r>
            <a:endParaRPr lang="en-GB" dirty="0" smtClean="0"/>
          </a:p>
          <a:p>
            <a:endParaRPr lang="en-GB" dirty="0"/>
          </a:p>
        </p:txBody>
      </p:sp>
    </p:spTree>
    <p:extLst>
      <p:ext uri="{BB962C8B-B14F-4D97-AF65-F5344CB8AC3E}">
        <p14:creationId xmlns:p14="http://schemas.microsoft.com/office/powerpoint/2010/main" val="670768954"/>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28" y="999744"/>
            <a:ext cx="8316611" cy="558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a:spLocks noGrp="1"/>
          </p:cNvSpPr>
          <p:nvPr>
            <p:ph type="title"/>
          </p:nvPr>
        </p:nvSpPr>
        <p:spPr>
          <a:xfrm>
            <a:off x="458033" y="116142"/>
            <a:ext cx="8229600" cy="1143000"/>
          </a:xfrm>
        </p:spPr>
        <p:txBody>
          <a:bodyPr/>
          <a:lstStyle/>
          <a:p>
            <a:r>
              <a:rPr lang="en-GB" dirty="0" smtClean="0"/>
              <a:t>Example heat strategy diagram</a:t>
            </a:r>
            <a:endParaRPr lang="en-GB" dirty="0"/>
          </a:p>
        </p:txBody>
      </p:sp>
    </p:spTree>
    <p:extLst>
      <p:ext uri="{BB962C8B-B14F-4D97-AF65-F5344CB8AC3E}">
        <p14:creationId xmlns:p14="http://schemas.microsoft.com/office/powerpoint/2010/main" val="1664475913"/>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ular Callout 10"/>
          <p:cNvSpPr/>
          <p:nvPr/>
        </p:nvSpPr>
        <p:spPr>
          <a:xfrm>
            <a:off x="268223" y="1384972"/>
            <a:ext cx="3682883" cy="2966539"/>
          </a:xfrm>
          <a:prstGeom prst="wedgeRectCallout">
            <a:avLst>
              <a:gd name="adj1" fmla="val 63915"/>
              <a:gd name="adj2" fmla="val 456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Planners study visit to Denmark</a:t>
            </a:r>
            <a:endParaRPr lang="en-GB" dirty="0"/>
          </a:p>
        </p:txBody>
      </p:sp>
      <p:sp>
        <p:nvSpPr>
          <p:cNvPr id="7" name="Rectangle 6"/>
          <p:cNvSpPr/>
          <p:nvPr/>
        </p:nvSpPr>
        <p:spPr>
          <a:xfrm>
            <a:off x="268224" y="4838512"/>
            <a:ext cx="5311381" cy="800219"/>
          </a:xfrm>
          <a:prstGeom prst="rect">
            <a:avLst/>
          </a:prstGeom>
        </p:spPr>
        <p:txBody>
          <a:bodyPr wrap="square">
            <a:spAutoFit/>
          </a:bodyPr>
          <a:lstStyle/>
          <a:p>
            <a:r>
              <a:rPr lang="en-GB" sz="1400" dirty="0" smtClean="0">
                <a:hlinkClick r:id="rId2"/>
              </a:rPr>
              <a:t>http://www.ens.dk/en/info/news-danish-energy-agency/scots-are-here-gain-danish-knowledge-energy-planning-district-heating</a:t>
            </a:r>
            <a:endParaRPr lang="en-GB" sz="1400" dirty="0" smtClean="0"/>
          </a:p>
          <a:p>
            <a:endParaRPr lang="en-GB" dirty="0"/>
          </a:p>
        </p:txBody>
      </p:sp>
      <p:sp>
        <p:nvSpPr>
          <p:cNvPr id="8" name="Rectangle 7"/>
          <p:cNvSpPr/>
          <p:nvPr/>
        </p:nvSpPr>
        <p:spPr>
          <a:xfrm>
            <a:off x="357898" y="1550744"/>
            <a:ext cx="3593208" cy="2800767"/>
          </a:xfrm>
          <a:prstGeom prst="rect">
            <a:avLst/>
          </a:prstGeom>
        </p:spPr>
        <p:txBody>
          <a:bodyPr wrap="square">
            <a:spAutoFit/>
          </a:bodyPr>
          <a:lstStyle/>
          <a:p>
            <a:r>
              <a:rPr lang="en-GB" sz="1600" b="1" i="1" dirty="0" smtClean="0"/>
              <a:t>“A Scottish delegation is here to gain Danish knowledge on Energy Planning and District Heating</a:t>
            </a:r>
          </a:p>
          <a:p>
            <a:endParaRPr lang="en-GB" sz="1600" i="1" dirty="0" smtClean="0"/>
          </a:p>
          <a:p>
            <a:r>
              <a:rPr lang="en-GB" sz="1600" i="1" dirty="0" smtClean="0"/>
              <a:t>The Danish Energy Agency is frontrunner within energy planning and district heating…. Scottish delegation has paid the Danish Energy Agency and Copenhagen a visit to learn from the Danish experience.”</a:t>
            </a:r>
            <a:endParaRPr lang="en-GB" sz="16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206" y="1384972"/>
            <a:ext cx="3768122" cy="220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4563" y="3662298"/>
            <a:ext cx="2184765" cy="27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84162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471" y="905383"/>
            <a:ext cx="4422903" cy="2543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296" y="4243995"/>
            <a:ext cx="3581655" cy="2002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094" y="2663057"/>
            <a:ext cx="3818826" cy="287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521" y="632262"/>
            <a:ext cx="3234872" cy="181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45104"/>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062"/>
            <a:ext cx="9191589" cy="464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9829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100"/>
            <a:ext cx="9143999" cy="648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79777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3" cstate="print">
            <a:extLst>
              <a:ext uri="{28A0092B-C50C-407E-A947-70E740481C1C}">
                <a14:useLocalDpi xmlns:a14="http://schemas.microsoft.com/office/drawing/2010/main" val="0"/>
              </a:ext>
            </a:extLst>
          </a:blip>
          <a:srcRect l="34756" b="30460"/>
          <a:stretch>
            <a:fillRect/>
          </a:stretch>
        </p:blipFill>
        <p:spPr bwMode="auto">
          <a:xfrm>
            <a:off x="4699000" y="188913"/>
            <a:ext cx="4445000"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a:spLocks noGrp="1"/>
          </p:cNvSpPr>
          <p:nvPr>
            <p:ph type="title"/>
          </p:nvPr>
        </p:nvSpPr>
        <p:spPr>
          <a:xfrm>
            <a:off x="263525" y="363538"/>
            <a:ext cx="7146925" cy="777875"/>
          </a:xfrm>
        </p:spPr>
        <p:txBody>
          <a:bodyPr/>
          <a:lstStyle/>
          <a:p>
            <a:r>
              <a:rPr smtClean="0"/>
              <a:t>More Info…</a:t>
            </a:r>
          </a:p>
        </p:txBody>
      </p:sp>
      <p:sp>
        <p:nvSpPr>
          <p:cNvPr id="3" name="Text Placeholder 2"/>
          <p:cNvSpPr>
            <a:spLocks noGrp="1"/>
          </p:cNvSpPr>
          <p:nvPr>
            <p:ph idx="1"/>
          </p:nvPr>
        </p:nvSpPr>
        <p:spPr>
          <a:xfrm>
            <a:off x="311150" y="1346200"/>
            <a:ext cx="8375650" cy="5237163"/>
          </a:xfrm>
        </p:spPr>
        <p:txBody>
          <a:bodyPr/>
          <a:lstStyle/>
          <a:p>
            <a:pPr>
              <a:spcAft>
                <a:spcPts val="0"/>
              </a:spcAft>
              <a:buClr>
                <a:schemeClr val="tx1">
                  <a:lumMod val="50000"/>
                  <a:lumOff val="50000"/>
                </a:schemeClr>
              </a:buClr>
              <a:defRPr/>
            </a:pPr>
            <a:r>
              <a:rPr lang="en-GB" sz="2400" dirty="0"/>
              <a:t>view our website: </a:t>
            </a:r>
            <a:r>
              <a:rPr lang="en-GB" sz="2400" u="sng" dirty="0" smtClean="0"/>
              <a:t>scotland.gov.uk/planning</a:t>
            </a:r>
          </a:p>
          <a:p>
            <a:pPr>
              <a:spcAft>
                <a:spcPts val="0"/>
              </a:spcAft>
              <a:buClr>
                <a:schemeClr val="tx1">
                  <a:lumMod val="50000"/>
                  <a:lumOff val="50000"/>
                </a:schemeClr>
              </a:buClr>
              <a:defRPr/>
            </a:pPr>
            <a:endParaRPr lang="en-GB" sz="2400" u="sng" dirty="0"/>
          </a:p>
          <a:p>
            <a:pPr>
              <a:spcAft>
                <a:spcPts val="0"/>
              </a:spcAft>
              <a:buClr>
                <a:schemeClr val="tx1">
                  <a:lumMod val="50000"/>
                  <a:lumOff val="50000"/>
                </a:schemeClr>
              </a:buClr>
              <a:defRPr/>
            </a:pPr>
            <a:r>
              <a:rPr lang="en-GB" sz="2400" dirty="0"/>
              <a:t>email: </a:t>
            </a:r>
            <a:r>
              <a:rPr lang="en-GB" sz="2400" u="sng" dirty="0" smtClean="0">
                <a:hlinkClick r:id="rId4"/>
              </a:rPr>
              <a:t>sgplanning@scotland.gsi.gov.uk</a:t>
            </a:r>
            <a:endParaRPr lang="en-GB" sz="2400" u="sng" dirty="0" smtClean="0"/>
          </a:p>
          <a:p>
            <a:pPr>
              <a:spcAft>
                <a:spcPts val="0"/>
              </a:spcAft>
              <a:buClr>
                <a:schemeClr val="tx1">
                  <a:lumMod val="50000"/>
                  <a:lumOff val="50000"/>
                </a:schemeClr>
              </a:buClr>
              <a:defRPr/>
            </a:pPr>
            <a:endParaRPr lang="en-GB" sz="2400" u="sng" dirty="0"/>
          </a:p>
          <a:p>
            <a:pPr>
              <a:spcAft>
                <a:spcPts val="0"/>
              </a:spcAft>
              <a:buClr>
                <a:schemeClr val="tx1">
                  <a:lumMod val="50000"/>
                  <a:lumOff val="50000"/>
                </a:schemeClr>
              </a:buClr>
              <a:defRPr/>
            </a:pPr>
            <a:r>
              <a:rPr lang="en-GB" sz="2400" dirty="0"/>
              <a:t>telephone:  0131 244 </a:t>
            </a:r>
            <a:r>
              <a:rPr lang="en-GB" sz="2400" dirty="0" smtClean="0"/>
              <a:t>7888</a:t>
            </a:r>
          </a:p>
          <a:p>
            <a:pPr>
              <a:spcAft>
                <a:spcPts val="0"/>
              </a:spcAft>
              <a:buClr>
                <a:schemeClr val="tx1">
                  <a:lumMod val="50000"/>
                  <a:lumOff val="50000"/>
                </a:schemeClr>
              </a:buClr>
              <a:defRPr/>
            </a:pPr>
            <a:endParaRPr lang="en-GB" sz="2400" dirty="0"/>
          </a:p>
          <a:p>
            <a:pPr>
              <a:spcAft>
                <a:spcPts val="0"/>
              </a:spcAft>
              <a:buClr>
                <a:schemeClr val="tx1">
                  <a:lumMod val="50000"/>
                  <a:lumOff val="50000"/>
                </a:schemeClr>
              </a:buClr>
              <a:defRPr/>
            </a:pPr>
            <a:r>
              <a:rPr lang="en-GB" sz="2400" dirty="0"/>
              <a:t>sign up to our planning </a:t>
            </a:r>
            <a:r>
              <a:rPr lang="en-GB" sz="2400" dirty="0" smtClean="0"/>
              <a:t>e-alert</a:t>
            </a:r>
          </a:p>
          <a:p>
            <a:pPr marL="0" indent="0">
              <a:spcAft>
                <a:spcPts val="0"/>
              </a:spcAft>
              <a:buClr>
                <a:schemeClr val="tx1">
                  <a:lumMod val="50000"/>
                  <a:lumOff val="50000"/>
                </a:schemeClr>
              </a:buClr>
              <a:buNone/>
              <a:defRPr/>
            </a:pPr>
            <a:r>
              <a:rPr lang="en-GB" sz="2400" dirty="0" smtClean="0"/>
              <a:t> </a:t>
            </a:r>
            <a:endParaRPr lang="en-GB" sz="2400" dirty="0"/>
          </a:p>
          <a:p>
            <a:pPr>
              <a:spcAft>
                <a:spcPts val="0"/>
              </a:spcAft>
              <a:buClr>
                <a:schemeClr val="tx1">
                  <a:lumMod val="50000"/>
                  <a:lumOff val="50000"/>
                </a:schemeClr>
              </a:buClr>
              <a:defRPr/>
            </a:pPr>
            <a:r>
              <a:rPr lang="en-GB" sz="2400" dirty="0"/>
              <a:t>or follow us on twitter </a:t>
            </a:r>
            <a:r>
              <a:rPr lang="en-GB" sz="2400" dirty="0" smtClean="0"/>
              <a:t>‘@</a:t>
            </a:r>
            <a:r>
              <a:rPr lang="en-GB" sz="2400" dirty="0" err="1" smtClean="0"/>
              <a:t>ScotGovPlanning</a:t>
            </a:r>
            <a:r>
              <a:rPr lang="en-GB" sz="2400" dirty="0"/>
              <a:t>’</a:t>
            </a:r>
          </a:p>
          <a:p>
            <a:pPr>
              <a:defRPr/>
            </a:pPr>
            <a:endParaRPr lang="en-GB" sz="2400" dirty="0"/>
          </a:p>
        </p:txBody>
      </p:sp>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6520" y="4258055"/>
            <a:ext cx="899160" cy="77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4016" y="2499360"/>
            <a:ext cx="4194048" cy="769441"/>
          </a:xfrm>
          <a:prstGeom prst="rect">
            <a:avLst/>
          </a:prstGeom>
          <a:noFill/>
        </p:spPr>
        <p:txBody>
          <a:bodyPr wrap="square" rtlCol="0">
            <a:spAutoFit/>
          </a:bodyPr>
          <a:lstStyle/>
          <a:p>
            <a:r>
              <a:rPr lang="en-GB" sz="4400" dirty="0" smtClean="0"/>
              <a:t>QUESTIONS?</a:t>
            </a:r>
            <a:endParaRPr lang="en-GB" sz="4400" dirty="0"/>
          </a:p>
        </p:txBody>
      </p:sp>
    </p:spTree>
    <p:extLst>
      <p:ext uri="{BB962C8B-B14F-4D97-AF65-F5344CB8AC3E}">
        <p14:creationId xmlns:p14="http://schemas.microsoft.com/office/powerpoint/2010/main" val="265007365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910906"/>
            <a:ext cx="8887968" cy="304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1292352" y="1560576"/>
            <a:ext cx="3407664" cy="326745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txBox="1">
            <a:spLocks/>
          </p:cNvSpPr>
          <p:nvPr/>
        </p:nvSpPr>
        <p:spPr>
          <a:xfrm>
            <a:off x="-256032" y="334900"/>
            <a:ext cx="8473440" cy="7778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t>What will we be covering today?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786873"/>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35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888683"/>
            <a:ext cx="851535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txBox="1">
            <a:spLocks/>
          </p:cNvSpPr>
          <p:nvPr/>
        </p:nvSpPr>
        <p:spPr>
          <a:xfrm>
            <a:off x="-768096" y="110808"/>
            <a:ext cx="8473440" cy="7778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t>Relevance to planning</a:t>
            </a:r>
          </a:p>
        </p:txBody>
      </p:sp>
      <p:sp>
        <p:nvSpPr>
          <p:cNvPr id="5" name="Oval 4"/>
          <p:cNvSpPr/>
          <p:nvPr/>
        </p:nvSpPr>
        <p:spPr>
          <a:xfrm>
            <a:off x="402336" y="1901952"/>
            <a:ext cx="2176272" cy="58521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317373" y="3102864"/>
            <a:ext cx="2176272" cy="58521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2380488" y="1901952"/>
            <a:ext cx="2176272" cy="58521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2380488" y="3084576"/>
            <a:ext cx="2176272" cy="58521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4556760" y="1908048"/>
            <a:ext cx="2176272" cy="585216"/>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7121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992" y="1229099"/>
            <a:ext cx="9773794" cy="446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097" y="3593874"/>
            <a:ext cx="1984891" cy="131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txBox="1">
            <a:spLocks/>
          </p:cNvSpPr>
          <p:nvPr/>
        </p:nvSpPr>
        <p:spPr>
          <a:xfrm>
            <a:off x="-256032" y="334900"/>
            <a:ext cx="7146925" cy="77787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t>Why is heat important?</a:t>
            </a:r>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3098" y="2435356"/>
            <a:ext cx="1984891" cy="1254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3099" y="1471487"/>
            <a:ext cx="1984890" cy="109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59302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34757" b="42120"/>
          <a:stretch/>
        </p:blipFill>
        <p:spPr>
          <a:xfrm>
            <a:off x="3616683" y="4041068"/>
            <a:ext cx="5536251" cy="2816932"/>
          </a:xfrm>
          <a:prstGeom prst="rect">
            <a:avLst/>
          </a:prstGeom>
        </p:spPr>
      </p:pic>
      <p:pic>
        <p:nvPicPr>
          <p:cNvPr id="10" name="Picture 9"/>
          <p:cNvPicPr>
            <a:picLocks noChangeAspect="1"/>
          </p:cNvPicPr>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l="34757" b="42120"/>
          <a:stretch/>
        </p:blipFill>
        <p:spPr>
          <a:xfrm rot="10800000">
            <a:off x="2941" y="0"/>
            <a:ext cx="5512760" cy="2816932"/>
          </a:xfrm>
          <a:prstGeom prst="rect">
            <a:avLst/>
          </a:prstGeom>
        </p:spPr>
      </p:pic>
      <p:sp>
        <p:nvSpPr>
          <p:cNvPr id="2" name="Title 1"/>
          <p:cNvSpPr>
            <a:spLocks noGrp="1"/>
          </p:cNvSpPr>
          <p:nvPr>
            <p:ph type="title"/>
          </p:nvPr>
        </p:nvSpPr>
        <p:spPr/>
        <p:txBody>
          <a:bodyPr rtlCol="0">
            <a:normAutofit fontScale="90000"/>
          </a:bodyPr>
          <a:lstStyle/>
          <a:p>
            <a:pPr fontAlgn="auto">
              <a:spcAft>
                <a:spcPts val="0"/>
              </a:spcAft>
              <a:defRPr/>
            </a:pPr>
            <a:r>
              <a:rPr lang="en-GB" dirty="0" smtClean="0"/>
              <a:t/>
            </a:r>
            <a:br>
              <a:rPr lang="en-GB" dirty="0" smtClean="0"/>
            </a:br>
            <a:endParaRPr lang="en-GB" dirty="0"/>
          </a:p>
        </p:txBody>
      </p:sp>
      <p:sp>
        <p:nvSpPr>
          <p:cNvPr id="22534" name="Content Placeholder 2"/>
          <p:cNvSpPr>
            <a:spLocks noGrp="1"/>
          </p:cNvSpPr>
          <p:nvPr>
            <p:ph sz="half" idx="2"/>
          </p:nvPr>
        </p:nvSpPr>
        <p:spPr>
          <a:xfrm>
            <a:off x="417513" y="2545715"/>
            <a:ext cx="4040188" cy="3582988"/>
          </a:xfrm>
        </p:spPr>
        <p:txBody>
          <a:bodyPr/>
          <a:lstStyle/>
          <a:p>
            <a:endParaRPr lang="en-GB" sz="2600" dirty="0" smtClean="0"/>
          </a:p>
          <a:p>
            <a:pPr lvl="1"/>
            <a:endParaRPr lang="en-GB" dirty="0" smtClean="0"/>
          </a:p>
          <a:p>
            <a:endParaRPr lang="en-GB" sz="2600" dirty="0" smtClean="0"/>
          </a:p>
          <a:p>
            <a:endParaRPr lang="en-GB" sz="2600" dirty="0" smtClean="0"/>
          </a:p>
          <a:p>
            <a:endParaRPr lang="en-GB" sz="2600" dirty="0" smtClean="0"/>
          </a:p>
        </p:txBody>
      </p:sp>
      <p:pic>
        <p:nvPicPr>
          <p:cNvPr id="225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400" y="305436"/>
            <a:ext cx="1329441" cy="125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8" name="Title 1"/>
          <p:cNvSpPr txBox="1">
            <a:spLocks/>
          </p:cNvSpPr>
          <p:nvPr/>
        </p:nvSpPr>
        <p:spPr bwMode="auto">
          <a:xfrm>
            <a:off x="417513" y="274638"/>
            <a:ext cx="7146925"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GB" sz="4000" b="1" dirty="0">
                <a:solidFill>
                  <a:srgbClr val="009BC8"/>
                </a:solidFill>
                <a:latin typeface="Calibri" pitchFamily="34" charset="0"/>
              </a:rPr>
              <a:t>National </a:t>
            </a:r>
            <a:r>
              <a:rPr lang="en-GB" sz="4000" b="1" dirty="0" smtClean="0">
                <a:solidFill>
                  <a:srgbClr val="009BC8"/>
                </a:solidFill>
                <a:latin typeface="Calibri" pitchFamily="34" charset="0"/>
              </a:rPr>
              <a:t>Planning Policy</a:t>
            </a:r>
            <a:endParaRPr lang="en-GB" sz="4000" b="1" dirty="0">
              <a:solidFill>
                <a:srgbClr val="009BC8"/>
              </a:solidFill>
              <a:latin typeface="Calibri" pitchFamily="34" charset="0"/>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871" y="1523999"/>
            <a:ext cx="4103952" cy="5334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27" y="1052513"/>
            <a:ext cx="3770116" cy="4915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496" y="218669"/>
            <a:ext cx="8695201" cy="635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1926336" y="4133088"/>
            <a:ext cx="1219200" cy="999744"/>
          </a:xfrm>
          <a:prstGeom prst="ellipse">
            <a:avLst/>
          </a:prstGeom>
          <a:noFill/>
          <a:ln w="38100">
            <a:solidFill>
              <a:srgbClr val="FF0000">
                <a:alpha val="4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29851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15" y="280077"/>
            <a:ext cx="1051335" cy="987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769" y="646796"/>
            <a:ext cx="4937760" cy="605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215" y="3065654"/>
            <a:ext cx="2414206" cy="1851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8461" y="1878738"/>
            <a:ext cx="3145537" cy="3046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39924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National Policy</a:t>
            </a:r>
            <a:endParaRPr lang="en-GB" dirty="0"/>
          </a:p>
        </p:txBody>
      </p:sp>
      <p:sp>
        <p:nvSpPr>
          <p:cNvPr id="8" name="Content Placeholder 3"/>
          <p:cNvSpPr>
            <a:spLocks noGrp="1"/>
          </p:cNvSpPr>
          <p:nvPr>
            <p:ph sz="half" idx="2"/>
          </p:nvPr>
        </p:nvSpPr>
        <p:spPr>
          <a:xfrm>
            <a:off x="467544" y="1484784"/>
            <a:ext cx="8291264" cy="3951288"/>
          </a:xfrm>
        </p:spPr>
        <p:txBody>
          <a:bodyPr/>
          <a:lstStyle/>
          <a:p>
            <a:r>
              <a:rPr lang="en-GB" b="1" dirty="0">
                <a:solidFill>
                  <a:schemeClr val="accent6"/>
                </a:solidFill>
              </a:rPr>
              <a:t>Planning must facilitate the transition to a low carbon economy contributing to delivering by 2020</a:t>
            </a:r>
            <a:r>
              <a:rPr lang="en-GB" dirty="0" smtClean="0">
                <a:solidFill>
                  <a:schemeClr val="accent6"/>
                </a:solidFill>
              </a:rPr>
              <a:t>:</a:t>
            </a:r>
            <a:endParaRPr lang="en-GB" dirty="0">
              <a:solidFill>
                <a:schemeClr val="accent6"/>
              </a:solidFill>
            </a:endParaRPr>
          </a:p>
          <a:p>
            <a:pPr marL="0" indent="0">
              <a:buNone/>
            </a:pPr>
            <a:r>
              <a:rPr lang="en-GB" sz="1800" dirty="0" smtClean="0"/>
              <a:t>-    30</a:t>
            </a:r>
            <a:r>
              <a:rPr lang="en-GB" sz="1800" dirty="0"/>
              <a:t>% of overall energy demand from renewable sources;</a:t>
            </a:r>
          </a:p>
          <a:p>
            <a:pPr marL="0" indent="0">
              <a:buNone/>
            </a:pPr>
            <a:r>
              <a:rPr lang="en-GB" sz="1800" dirty="0"/>
              <a:t>-    11% of heat demand from renewable sources; and</a:t>
            </a:r>
          </a:p>
          <a:p>
            <a:pPr marL="0" indent="0">
              <a:buNone/>
            </a:pPr>
            <a:r>
              <a:rPr lang="en-GB" sz="1800" dirty="0"/>
              <a:t>-    The equivalent of 100% of electricity demand from renewable sources;</a:t>
            </a:r>
          </a:p>
          <a:p>
            <a:pPr marL="0" indent="0">
              <a:buNone/>
            </a:pPr>
            <a:endParaRPr lang="en-GB" dirty="0"/>
          </a:p>
          <a:p>
            <a:r>
              <a:rPr lang="en-GB" b="1" dirty="0">
                <a:solidFill>
                  <a:schemeClr val="accent6"/>
                </a:solidFill>
              </a:rPr>
              <a:t>Local Development Plans should</a:t>
            </a:r>
            <a:r>
              <a:rPr lang="en-GB" dirty="0" smtClean="0"/>
              <a:t>:</a:t>
            </a:r>
            <a:endParaRPr lang="en-GB" dirty="0"/>
          </a:p>
          <a:p>
            <a:pPr marL="0" indent="0">
              <a:buNone/>
            </a:pPr>
            <a:r>
              <a:rPr lang="en-GB" sz="1800" dirty="0" smtClean="0"/>
              <a:t>-    Use </a:t>
            </a:r>
            <a:r>
              <a:rPr lang="en-GB" sz="1800" dirty="0"/>
              <a:t>heat mapping to identify opportunities</a:t>
            </a:r>
          </a:p>
          <a:p>
            <a:pPr marL="0" indent="0">
              <a:buNone/>
            </a:pPr>
            <a:r>
              <a:rPr lang="en-GB" sz="1800" dirty="0" smtClean="0"/>
              <a:t>-    Give </a:t>
            </a:r>
            <a:r>
              <a:rPr lang="en-GB" sz="1800" dirty="0"/>
              <a:t>policy support for developing heat networks </a:t>
            </a:r>
          </a:p>
          <a:p>
            <a:pPr marL="0" indent="0">
              <a:buNone/>
            </a:pPr>
            <a:r>
              <a:rPr lang="en-GB" sz="1800" dirty="0" smtClean="0"/>
              <a:t>-    Identify </a:t>
            </a:r>
            <a:r>
              <a:rPr lang="en-GB" sz="1800" dirty="0"/>
              <a:t>where heat networks would be appropriate</a:t>
            </a:r>
          </a:p>
          <a:p>
            <a:endParaRPr lang="en-GB"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0" y="4791075"/>
            <a:ext cx="200025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40650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361" y="1353313"/>
            <a:ext cx="5032131" cy="301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solidFill>
                  <a:schemeClr val="bg2"/>
                </a:solidFill>
              </a:rPr>
              <a:t>Strategic Development Plans</a:t>
            </a:r>
            <a:endParaRPr lang="en-GB" dirty="0">
              <a:solidFill>
                <a:schemeClr val="bg2"/>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67" y="1079246"/>
            <a:ext cx="4057928" cy="443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05998" y="3882128"/>
            <a:ext cx="2036434" cy="275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999" y="4657344"/>
            <a:ext cx="2527985" cy="1853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73431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3_ePlanning">
  <a:themeElements>
    <a:clrScheme name="3_ePlan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ePlanning">
      <a:majorFont>
        <a:latin typeface="Verdan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ePlan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ePlan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ePlan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ePlan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ePlan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ePlan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ePlan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ePlan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ePlan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ePlan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ePlan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ePlan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6189</TotalTime>
  <Words>1371</Words>
  <Application>Microsoft Office PowerPoint</Application>
  <PresentationFormat>On-screen Show (4:3)</PresentationFormat>
  <Paragraphs>144</Paragraphs>
  <Slides>19</Slides>
  <Notes>13</Notes>
  <HiddenSlides>0</HiddenSlides>
  <MMClips>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3_ePlanning</vt:lpstr>
      <vt:lpstr>Office Theme</vt:lpstr>
      <vt:lpstr> Planning &amp; Heat </vt:lpstr>
      <vt:lpstr>PowerPoint Presentation</vt:lpstr>
      <vt:lpstr>PowerPoint Presentation</vt:lpstr>
      <vt:lpstr>PowerPoint Presentation</vt:lpstr>
      <vt:lpstr> </vt:lpstr>
      <vt:lpstr>PowerPoint Presentation</vt:lpstr>
      <vt:lpstr>PowerPoint Presentation</vt:lpstr>
      <vt:lpstr>National Policy</vt:lpstr>
      <vt:lpstr>Strategic Development Plans</vt:lpstr>
      <vt:lpstr>PowerPoint Presentation</vt:lpstr>
      <vt:lpstr>Scotland Heat Map</vt:lpstr>
      <vt:lpstr>PowerPoint Presentation</vt:lpstr>
      <vt:lpstr>Example heat strategy diagram</vt:lpstr>
      <vt:lpstr>Planners study visit to Denmark</vt:lpstr>
      <vt:lpstr>PowerPoint Presentation</vt:lpstr>
      <vt:lpstr>PowerPoint Presentation</vt:lpstr>
      <vt:lpstr>PowerPoint Presentation</vt:lpstr>
      <vt:lpstr>More Info…</vt:lpstr>
      <vt:lpstr>PowerPoint Presentation</vt:lpstr>
    </vt:vector>
  </TitlesOfParts>
  <Company>Scottish Executive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u203362</dc:creator>
  <cp:lastModifiedBy>u418842</cp:lastModifiedBy>
  <cp:revision>265</cp:revision>
  <cp:lastPrinted>2014-03-31T10:10:24Z</cp:lastPrinted>
  <dcterms:created xsi:type="dcterms:W3CDTF">2012-03-13T14:29:48Z</dcterms:created>
  <dcterms:modified xsi:type="dcterms:W3CDTF">2015-08-26T13:34:56Z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bjective-Id">
    <vt:lpwstr>A11996865</vt:lpwstr>
  </property>
  <property fmtid="{D5CDD505-2E9C-101B-9397-08002B2CF9AE}" pid="3" name="Objective-Title">
    <vt:lpwstr>Presentation - HNP - Planning and Heat -  Sept 2015</vt:lpwstr>
  </property>
  <property fmtid="{D5CDD505-2E9C-101B-9397-08002B2CF9AE}" pid="4" name="Objective-Comment">
    <vt:lpwstr>
    </vt:lpwstr>
  </property>
  <property fmtid="{D5CDD505-2E9C-101B-9397-08002B2CF9AE}" pid="5" name="Objective-CreationStamp">
    <vt:filetime>2015-08-24T11:16:57Z</vt:filetime>
  </property>
  <property fmtid="{D5CDD505-2E9C-101B-9397-08002B2CF9AE}" pid="6" name="Objective-IsApproved">
    <vt:bool>false</vt:bool>
  </property>
  <property fmtid="{D5CDD505-2E9C-101B-9397-08002B2CF9AE}" pid="7" name="Objective-IsPublished">
    <vt:bool>true</vt:bool>
  </property>
  <property fmtid="{D5CDD505-2E9C-101B-9397-08002B2CF9AE}" pid="8" name="Objective-DatePublished">
    <vt:filetime>2015-08-26T13:32:03Z</vt:filetime>
  </property>
  <property fmtid="{D5CDD505-2E9C-101B-9397-08002B2CF9AE}" pid="9" name="Objective-ModificationStamp">
    <vt:filetime>2015-08-26T13:32:06Z</vt:filetime>
  </property>
  <property fmtid="{D5CDD505-2E9C-101B-9397-08002B2CF9AE}" pid="10" name="Objective-Owner">
    <vt:lpwstr>Westwater, Michael M (U418842)</vt:lpwstr>
  </property>
  <property fmtid="{D5CDD505-2E9C-101B-9397-08002B2CF9AE}" pid="11" name="Objective-Path">
    <vt:lpwstr>Objective Global Folder:SG File Plan:People, communities and living:Planning (town and country):General:Advice and policy: Planning (town and country) - general:Scottish Planning Policy - Renewable Energy: 2015-2019:</vt:lpwstr>
  </property>
  <property fmtid="{D5CDD505-2E9C-101B-9397-08002B2CF9AE}" pid="12" name="Objective-Parent">
    <vt:lpwstr>Scottish Planning Policy - Renewable Energy: 2015-2019</vt:lpwstr>
  </property>
  <property fmtid="{D5CDD505-2E9C-101B-9397-08002B2CF9AE}" pid="13" name="Objective-State">
    <vt:lpwstr>Published</vt:lpwstr>
  </property>
  <property fmtid="{D5CDD505-2E9C-101B-9397-08002B2CF9AE}" pid="14" name="Objective-Version">
    <vt:lpwstr>2.0</vt:lpwstr>
  </property>
  <property fmtid="{D5CDD505-2E9C-101B-9397-08002B2CF9AE}" pid="15" name="Objective-VersionNumber">
    <vt:i4>4</vt:i4>
  </property>
  <property fmtid="{D5CDD505-2E9C-101B-9397-08002B2CF9AE}" pid="16" name="Objective-VersionComment">
    <vt:lpwstr>
    </vt:lpwstr>
  </property>
  <property fmtid="{D5CDD505-2E9C-101B-9397-08002B2CF9AE}" pid="17" name="Objective-FileNumber">
    <vt:lpwstr>
    </vt:lpwstr>
  </property>
  <property fmtid="{D5CDD505-2E9C-101B-9397-08002B2CF9AE}" pid="18" name="Objective-Classification">
    <vt:lpwstr>[Inherited - OFFICIAL]</vt:lpwstr>
  </property>
  <property fmtid="{D5CDD505-2E9C-101B-9397-08002B2CF9AE}" pid="19" name="Objective-Caveats">
    <vt:lpwstr>
    </vt:lpwstr>
  </property>
  <property fmtid="{D5CDD505-2E9C-101B-9397-08002B2CF9AE}" pid="20" name="Objective-Date of Original [system]">
    <vt:lpwstr>
    </vt:lpwstr>
  </property>
  <property fmtid="{D5CDD505-2E9C-101B-9397-08002B2CF9AE}" pid="21" name="Objective-Date Received [system]">
    <vt:lpwstr>
    </vt:lpwstr>
  </property>
  <property fmtid="{D5CDD505-2E9C-101B-9397-08002B2CF9AE}" pid="22" name="Objective-SG Web Publication - Category [system]">
    <vt:lpwstr>
    </vt:lpwstr>
  </property>
  <property fmtid="{D5CDD505-2E9C-101B-9397-08002B2CF9AE}" pid="23" name="Objective-SG Web Publication - Category 2 Classification [system]">
    <vt:lpwstr>
    </vt:lpwstr>
  </property>
</Properties>
</file>