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85" r:id="rId3"/>
    <p:sldId id="288" r:id="rId4"/>
    <p:sldId id="287" r:id="rId5"/>
    <p:sldId id="303" r:id="rId6"/>
    <p:sldId id="289" r:id="rId7"/>
    <p:sldId id="292" r:id="rId8"/>
    <p:sldId id="293" r:id="rId9"/>
    <p:sldId id="290" r:id="rId10"/>
    <p:sldId id="294" r:id="rId11"/>
    <p:sldId id="291" r:id="rId12"/>
    <p:sldId id="295" r:id="rId13"/>
    <p:sldId id="304" r:id="rId14"/>
    <p:sldId id="298" r:id="rId15"/>
    <p:sldId id="299" r:id="rId16"/>
    <p:sldId id="301" r:id="rId17"/>
    <p:sldId id="296" r:id="rId18"/>
    <p:sldId id="302" r:id="rId19"/>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401A"/>
    <a:srgbClr val="D63D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napToObjects="1">
      <p:cViewPr varScale="1">
        <p:scale>
          <a:sx n="74" d="100"/>
          <a:sy n="74" d="100"/>
        </p:scale>
        <p:origin x="-25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5C21C-3B54-4482-83A3-3A865AEC7FC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F20E7A86-0663-4FEF-AF6F-28C47D02EC0C}">
      <dgm:prSet phldrT="[Text]"/>
      <dgm:spPr/>
      <dgm:t>
        <a:bodyPr/>
        <a:lstStyle/>
        <a:p>
          <a:r>
            <a:rPr lang="en-GB" dirty="0" smtClean="0"/>
            <a:t>Exit strategy</a:t>
          </a:r>
          <a:endParaRPr lang="en-GB" dirty="0"/>
        </a:p>
      </dgm:t>
    </dgm:pt>
    <dgm:pt modelId="{F38287BB-8A50-4BCB-B589-CE64C807334B}" type="parTrans" cxnId="{2065CD7B-0967-4339-8951-98A3B3BD66F3}">
      <dgm:prSet/>
      <dgm:spPr/>
      <dgm:t>
        <a:bodyPr/>
        <a:lstStyle/>
        <a:p>
          <a:endParaRPr lang="en-GB"/>
        </a:p>
      </dgm:t>
    </dgm:pt>
    <dgm:pt modelId="{9D3031D2-08AF-4622-9ACF-E78DC7860CE8}" type="sibTrans" cxnId="{2065CD7B-0967-4339-8951-98A3B3BD66F3}">
      <dgm:prSet/>
      <dgm:spPr/>
      <dgm:t>
        <a:bodyPr/>
        <a:lstStyle/>
        <a:p>
          <a:endParaRPr lang="en-GB"/>
        </a:p>
      </dgm:t>
    </dgm:pt>
    <dgm:pt modelId="{8EA1C4E7-793A-4544-8E1F-DA072A865D11}">
      <dgm:prSet phldrT="[Text]"/>
      <dgm:spPr/>
      <dgm:t>
        <a:bodyPr/>
        <a:lstStyle/>
        <a:p>
          <a:r>
            <a:rPr lang="en-GB" dirty="0" smtClean="0"/>
            <a:t>Rewards</a:t>
          </a:r>
          <a:endParaRPr lang="en-GB" dirty="0"/>
        </a:p>
      </dgm:t>
    </dgm:pt>
    <dgm:pt modelId="{CC4C2322-8CFD-47C9-8C34-A426DE49BD93}" type="parTrans" cxnId="{1FF39CB1-F9F8-401A-965C-A48F931DACD3}">
      <dgm:prSet/>
      <dgm:spPr/>
      <dgm:t>
        <a:bodyPr/>
        <a:lstStyle/>
        <a:p>
          <a:endParaRPr lang="en-GB"/>
        </a:p>
      </dgm:t>
    </dgm:pt>
    <dgm:pt modelId="{7B4D5200-1E74-4726-AF7F-AD47F90628E9}" type="sibTrans" cxnId="{1FF39CB1-F9F8-401A-965C-A48F931DACD3}">
      <dgm:prSet/>
      <dgm:spPr/>
      <dgm:t>
        <a:bodyPr/>
        <a:lstStyle/>
        <a:p>
          <a:endParaRPr lang="en-GB"/>
        </a:p>
      </dgm:t>
    </dgm:pt>
    <dgm:pt modelId="{3AA7EC40-AB45-434A-91AD-3F430A46EB45}">
      <dgm:prSet phldrT="[Text]"/>
      <dgm:spPr/>
      <dgm:t>
        <a:bodyPr/>
        <a:lstStyle/>
        <a:p>
          <a:r>
            <a:rPr lang="en-GB" dirty="0" smtClean="0"/>
            <a:t>-</a:t>
          </a:r>
          <a:endParaRPr lang="en-GB" dirty="0"/>
        </a:p>
      </dgm:t>
    </dgm:pt>
    <dgm:pt modelId="{2286145A-FF98-411C-8D8A-B9DE7779B2CE}" type="parTrans" cxnId="{80723BEF-C6C4-4DE6-9BE5-0ED96210E04C}">
      <dgm:prSet/>
      <dgm:spPr/>
      <dgm:t>
        <a:bodyPr/>
        <a:lstStyle/>
        <a:p>
          <a:endParaRPr lang="en-GB"/>
        </a:p>
      </dgm:t>
    </dgm:pt>
    <dgm:pt modelId="{17139C53-E5C4-4B14-94D5-3C04F82C9286}" type="sibTrans" cxnId="{80723BEF-C6C4-4DE6-9BE5-0ED96210E04C}">
      <dgm:prSet/>
      <dgm:spPr/>
      <dgm:t>
        <a:bodyPr/>
        <a:lstStyle/>
        <a:p>
          <a:endParaRPr lang="en-GB"/>
        </a:p>
      </dgm:t>
    </dgm:pt>
    <dgm:pt modelId="{36BB1FA0-49E0-434D-9098-5CBF1CF81BFB}">
      <dgm:prSet phldrT="[Text]"/>
      <dgm:spPr/>
      <dgm:t>
        <a:bodyPr/>
        <a:lstStyle/>
        <a:p>
          <a:r>
            <a:rPr lang="en-GB" dirty="0" smtClean="0"/>
            <a:t>Capacity</a:t>
          </a:r>
          <a:endParaRPr lang="en-GB" dirty="0"/>
        </a:p>
      </dgm:t>
    </dgm:pt>
    <dgm:pt modelId="{E87C93B7-7DED-4287-B1D4-698CEBE3F981}" type="parTrans" cxnId="{769E4E5B-8965-4524-A403-596FFFB2B9B4}">
      <dgm:prSet/>
      <dgm:spPr/>
      <dgm:t>
        <a:bodyPr/>
        <a:lstStyle/>
        <a:p>
          <a:endParaRPr lang="en-GB"/>
        </a:p>
      </dgm:t>
    </dgm:pt>
    <dgm:pt modelId="{95239F05-DAA9-4746-B2C8-9CD53BE57722}" type="sibTrans" cxnId="{769E4E5B-8965-4524-A403-596FFFB2B9B4}">
      <dgm:prSet/>
      <dgm:spPr/>
      <dgm:t>
        <a:bodyPr/>
        <a:lstStyle/>
        <a:p>
          <a:endParaRPr lang="en-GB"/>
        </a:p>
      </dgm:t>
    </dgm:pt>
    <dgm:pt modelId="{C454D28E-12CC-46D1-B356-328B87844DA3}">
      <dgm:prSet phldrT="[Text]"/>
      <dgm:spPr/>
      <dgm:t>
        <a:bodyPr/>
        <a:lstStyle/>
        <a:p>
          <a:r>
            <a:rPr lang="en-GB" dirty="0" smtClean="0"/>
            <a:t>Affordability</a:t>
          </a:r>
          <a:endParaRPr lang="en-GB" dirty="0"/>
        </a:p>
      </dgm:t>
    </dgm:pt>
    <dgm:pt modelId="{4E157095-921F-4BEA-8775-D5982707A36A}" type="parTrans" cxnId="{57DFD0BF-6D2E-48DB-8469-115F166E7F4F}">
      <dgm:prSet/>
      <dgm:spPr/>
      <dgm:t>
        <a:bodyPr/>
        <a:lstStyle/>
        <a:p>
          <a:endParaRPr lang="en-GB"/>
        </a:p>
      </dgm:t>
    </dgm:pt>
    <dgm:pt modelId="{ECCC6F3B-70EB-42B8-8E60-BF0A6AB28BE8}" type="sibTrans" cxnId="{57DFD0BF-6D2E-48DB-8469-115F166E7F4F}">
      <dgm:prSet/>
      <dgm:spPr/>
      <dgm:t>
        <a:bodyPr/>
        <a:lstStyle/>
        <a:p>
          <a:endParaRPr lang="en-GB"/>
        </a:p>
      </dgm:t>
    </dgm:pt>
    <dgm:pt modelId="{29DD37CC-C8C2-464C-81C8-7AF6F2C708B8}">
      <dgm:prSet phldrT="[Text]"/>
      <dgm:spPr/>
      <dgm:t>
        <a:bodyPr/>
        <a:lstStyle/>
        <a:p>
          <a:r>
            <a:rPr lang="en-GB" dirty="0" smtClean="0"/>
            <a:t>Risk</a:t>
          </a:r>
          <a:endParaRPr lang="en-GB" dirty="0"/>
        </a:p>
      </dgm:t>
    </dgm:pt>
    <dgm:pt modelId="{E36EB121-256C-46F4-894A-171E04BEDD24}" type="parTrans" cxnId="{EF53A057-C8A1-4F6B-83BB-B2988906369C}">
      <dgm:prSet/>
      <dgm:spPr/>
      <dgm:t>
        <a:bodyPr/>
        <a:lstStyle/>
        <a:p>
          <a:endParaRPr lang="en-GB"/>
        </a:p>
      </dgm:t>
    </dgm:pt>
    <dgm:pt modelId="{0C293435-1DE5-4885-8CDC-5A50E1097147}" type="sibTrans" cxnId="{EF53A057-C8A1-4F6B-83BB-B2988906369C}">
      <dgm:prSet/>
      <dgm:spPr/>
      <dgm:t>
        <a:bodyPr/>
        <a:lstStyle/>
        <a:p>
          <a:endParaRPr lang="en-GB"/>
        </a:p>
      </dgm:t>
    </dgm:pt>
    <dgm:pt modelId="{B29EFE91-6E15-4043-9B9A-F1D67AB7B0A6}">
      <dgm:prSet phldrT="[Text]"/>
      <dgm:spPr/>
      <dgm:t>
        <a:bodyPr/>
        <a:lstStyle/>
        <a:p>
          <a:endParaRPr lang="en-GB"/>
        </a:p>
      </dgm:t>
    </dgm:pt>
    <dgm:pt modelId="{FCE43A3B-C932-4122-913B-2A1C35788BC9}" type="parTrans" cxnId="{F77A769D-4080-4F70-85FD-E5A6A9319F16}">
      <dgm:prSet/>
      <dgm:spPr/>
      <dgm:t>
        <a:bodyPr/>
        <a:lstStyle/>
        <a:p>
          <a:endParaRPr lang="en-GB"/>
        </a:p>
      </dgm:t>
    </dgm:pt>
    <dgm:pt modelId="{109D1127-52F3-4CF9-B3A1-3D1AA7F1BB01}" type="sibTrans" cxnId="{F77A769D-4080-4F70-85FD-E5A6A9319F16}">
      <dgm:prSet/>
      <dgm:spPr/>
      <dgm:t>
        <a:bodyPr/>
        <a:lstStyle/>
        <a:p>
          <a:endParaRPr lang="en-GB"/>
        </a:p>
      </dgm:t>
    </dgm:pt>
    <dgm:pt modelId="{0B50500B-5B33-4147-8E8A-BA536CF0D465}">
      <dgm:prSet phldrT="[Text]"/>
      <dgm:spPr/>
      <dgm:t>
        <a:bodyPr/>
        <a:lstStyle/>
        <a:p>
          <a:r>
            <a:rPr lang="en-GB" dirty="0" smtClean="0"/>
            <a:t>Flexibility</a:t>
          </a:r>
          <a:endParaRPr lang="en-GB" dirty="0"/>
        </a:p>
      </dgm:t>
    </dgm:pt>
    <dgm:pt modelId="{256D3A40-D809-4129-86D4-A98FFA2969BD}" type="parTrans" cxnId="{D6AAA41F-0A74-4614-A093-77EC28BE33CA}">
      <dgm:prSet/>
      <dgm:spPr/>
      <dgm:t>
        <a:bodyPr/>
        <a:lstStyle/>
        <a:p>
          <a:endParaRPr lang="en-GB"/>
        </a:p>
      </dgm:t>
    </dgm:pt>
    <dgm:pt modelId="{8D60634D-505E-418C-855B-E5609557390A}" type="sibTrans" cxnId="{D6AAA41F-0A74-4614-A093-77EC28BE33CA}">
      <dgm:prSet/>
      <dgm:spPr/>
      <dgm:t>
        <a:bodyPr/>
        <a:lstStyle/>
        <a:p>
          <a:endParaRPr lang="en-GB"/>
        </a:p>
      </dgm:t>
    </dgm:pt>
    <dgm:pt modelId="{3B0608AB-5721-4797-A765-326D7004D20F}">
      <dgm:prSet phldrT="[Text]"/>
      <dgm:spPr/>
      <dgm:t>
        <a:bodyPr/>
        <a:lstStyle/>
        <a:p>
          <a:r>
            <a:rPr lang="en-GB" dirty="0" smtClean="0"/>
            <a:t>Control</a:t>
          </a:r>
          <a:endParaRPr lang="en-GB" dirty="0"/>
        </a:p>
      </dgm:t>
    </dgm:pt>
    <dgm:pt modelId="{B76A79DD-8CAE-49E0-A0DD-FB6F825A0749}" type="parTrans" cxnId="{3C3B4CD9-6EB6-4983-BAA8-462A2E0E97E2}">
      <dgm:prSet/>
      <dgm:spPr/>
      <dgm:t>
        <a:bodyPr/>
        <a:lstStyle/>
        <a:p>
          <a:endParaRPr lang="en-GB"/>
        </a:p>
      </dgm:t>
    </dgm:pt>
    <dgm:pt modelId="{4590218B-1FF3-49F1-AE2F-A0449F6EADF9}" type="sibTrans" cxnId="{3C3B4CD9-6EB6-4983-BAA8-462A2E0E97E2}">
      <dgm:prSet/>
      <dgm:spPr/>
      <dgm:t>
        <a:bodyPr/>
        <a:lstStyle/>
        <a:p>
          <a:endParaRPr lang="en-GB"/>
        </a:p>
      </dgm:t>
    </dgm:pt>
    <dgm:pt modelId="{964C94C0-87F1-4638-ACB4-F6ABCBC9ED52}">
      <dgm:prSet phldrT="[Text]"/>
      <dgm:spPr/>
      <dgm:t>
        <a:bodyPr/>
        <a:lstStyle/>
        <a:p>
          <a:r>
            <a:rPr lang="en-GB" dirty="0" smtClean="0"/>
            <a:t>+</a:t>
          </a:r>
          <a:endParaRPr lang="en-GB" dirty="0"/>
        </a:p>
      </dgm:t>
    </dgm:pt>
    <dgm:pt modelId="{5AC850BB-069C-49B3-8920-47CD5A5E36F9}" type="sibTrans" cxnId="{9FC9549C-79BB-47C7-8F4C-E573BC045599}">
      <dgm:prSet/>
      <dgm:spPr/>
      <dgm:t>
        <a:bodyPr/>
        <a:lstStyle/>
        <a:p>
          <a:endParaRPr lang="en-GB"/>
        </a:p>
      </dgm:t>
    </dgm:pt>
    <dgm:pt modelId="{98F9A5E1-B820-4041-81E1-155300F820F6}" type="parTrans" cxnId="{9FC9549C-79BB-47C7-8F4C-E573BC045599}">
      <dgm:prSet/>
      <dgm:spPr/>
      <dgm:t>
        <a:bodyPr/>
        <a:lstStyle/>
        <a:p>
          <a:endParaRPr lang="en-GB"/>
        </a:p>
      </dgm:t>
    </dgm:pt>
    <dgm:pt modelId="{EB35BEE6-030C-4063-A90E-5A438165128D}" type="pres">
      <dgm:prSet presAssocID="{6835C21C-3B54-4482-83A3-3A865AEC7FC7}" presName="outerComposite" presStyleCnt="0">
        <dgm:presLayoutVars>
          <dgm:chMax val="2"/>
          <dgm:animLvl val="lvl"/>
          <dgm:resizeHandles val="exact"/>
        </dgm:presLayoutVars>
      </dgm:prSet>
      <dgm:spPr/>
      <dgm:t>
        <a:bodyPr/>
        <a:lstStyle/>
        <a:p>
          <a:endParaRPr lang="en-GB"/>
        </a:p>
      </dgm:t>
    </dgm:pt>
    <dgm:pt modelId="{1A900C8D-2220-4F95-83A5-AFB2CC313F18}" type="pres">
      <dgm:prSet presAssocID="{6835C21C-3B54-4482-83A3-3A865AEC7FC7}" presName="dummyMaxCanvas" presStyleCnt="0"/>
      <dgm:spPr/>
    </dgm:pt>
    <dgm:pt modelId="{B5479F0D-33A0-4103-9FBB-906939E8657E}" type="pres">
      <dgm:prSet presAssocID="{6835C21C-3B54-4482-83A3-3A865AEC7FC7}" presName="parentComposite" presStyleCnt="0"/>
      <dgm:spPr/>
    </dgm:pt>
    <dgm:pt modelId="{0F494A8B-C218-4E79-BB85-79743BA131AC}" type="pres">
      <dgm:prSet presAssocID="{6835C21C-3B54-4482-83A3-3A865AEC7FC7}" presName="parent1" presStyleLbl="alignAccFollowNode1" presStyleIdx="0" presStyleCnt="4">
        <dgm:presLayoutVars>
          <dgm:chMax val="4"/>
        </dgm:presLayoutVars>
      </dgm:prSet>
      <dgm:spPr/>
      <dgm:t>
        <a:bodyPr/>
        <a:lstStyle/>
        <a:p>
          <a:endParaRPr lang="en-GB"/>
        </a:p>
      </dgm:t>
    </dgm:pt>
    <dgm:pt modelId="{E8B3920C-FD67-4C75-9B52-132EC05A1283}" type="pres">
      <dgm:prSet presAssocID="{6835C21C-3B54-4482-83A3-3A865AEC7FC7}" presName="parent2" presStyleLbl="alignAccFollowNode1" presStyleIdx="1" presStyleCnt="4">
        <dgm:presLayoutVars>
          <dgm:chMax val="4"/>
        </dgm:presLayoutVars>
      </dgm:prSet>
      <dgm:spPr/>
      <dgm:t>
        <a:bodyPr/>
        <a:lstStyle/>
        <a:p>
          <a:endParaRPr lang="en-GB"/>
        </a:p>
      </dgm:t>
    </dgm:pt>
    <dgm:pt modelId="{2E3F222D-5B2A-4E81-9468-D8F6AD369295}" type="pres">
      <dgm:prSet presAssocID="{6835C21C-3B54-4482-83A3-3A865AEC7FC7}" presName="childrenComposite" presStyleCnt="0"/>
      <dgm:spPr/>
    </dgm:pt>
    <dgm:pt modelId="{B9124E1D-D26F-42DB-BCFC-EB14E87664C5}" type="pres">
      <dgm:prSet presAssocID="{6835C21C-3B54-4482-83A3-3A865AEC7FC7}" presName="dummyMaxCanvas_ChildArea" presStyleCnt="0"/>
      <dgm:spPr/>
    </dgm:pt>
    <dgm:pt modelId="{5DC3F032-B057-48A2-BEAD-65437658BE1F}" type="pres">
      <dgm:prSet presAssocID="{6835C21C-3B54-4482-83A3-3A865AEC7FC7}" presName="fulcrum" presStyleLbl="alignAccFollowNode1" presStyleIdx="2" presStyleCnt="4"/>
      <dgm:spPr/>
    </dgm:pt>
    <dgm:pt modelId="{936A5267-BFF6-4281-A78F-ED726F7623D1}" type="pres">
      <dgm:prSet presAssocID="{6835C21C-3B54-4482-83A3-3A865AEC7FC7}" presName="balance_43" presStyleLbl="alignAccFollowNode1" presStyleIdx="3" presStyleCnt="4">
        <dgm:presLayoutVars>
          <dgm:bulletEnabled val="1"/>
        </dgm:presLayoutVars>
      </dgm:prSet>
      <dgm:spPr/>
    </dgm:pt>
    <dgm:pt modelId="{70982596-9A79-4D75-B5E6-7A38905438D1}" type="pres">
      <dgm:prSet presAssocID="{6835C21C-3B54-4482-83A3-3A865AEC7FC7}" presName="left_43_1" presStyleLbl="node1" presStyleIdx="0" presStyleCnt="7">
        <dgm:presLayoutVars>
          <dgm:bulletEnabled val="1"/>
        </dgm:presLayoutVars>
      </dgm:prSet>
      <dgm:spPr/>
      <dgm:t>
        <a:bodyPr/>
        <a:lstStyle/>
        <a:p>
          <a:endParaRPr lang="en-GB"/>
        </a:p>
      </dgm:t>
    </dgm:pt>
    <dgm:pt modelId="{B9800A4E-7481-418E-8654-03AE49A25B79}" type="pres">
      <dgm:prSet presAssocID="{6835C21C-3B54-4482-83A3-3A865AEC7FC7}" presName="left_43_2" presStyleLbl="node1" presStyleIdx="1" presStyleCnt="7">
        <dgm:presLayoutVars>
          <dgm:bulletEnabled val="1"/>
        </dgm:presLayoutVars>
      </dgm:prSet>
      <dgm:spPr/>
      <dgm:t>
        <a:bodyPr/>
        <a:lstStyle/>
        <a:p>
          <a:endParaRPr lang="en-GB"/>
        </a:p>
      </dgm:t>
    </dgm:pt>
    <dgm:pt modelId="{869385D7-48A7-4A8B-83AF-F6EFFA8D9F6F}" type="pres">
      <dgm:prSet presAssocID="{6835C21C-3B54-4482-83A3-3A865AEC7FC7}" presName="left_43_3" presStyleLbl="node1" presStyleIdx="2" presStyleCnt="7">
        <dgm:presLayoutVars>
          <dgm:bulletEnabled val="1"/>
        </dgm:presLayoutVars>
      </dgm:prSet>
      <dgm:spPr/>
      <dgm:t>
        <a:bodyPr/>
        <a:lstStyle/>
        <a:p>
          <a:endParaRPr lang="en-GB"/>
        </a:p>
      </dgm:t>
    </dgm:pt>
    <dgm:pt modelId="{4530176B-3A4C-4FC1-969E-D58B3F94F6AC}" type="pres">
      <dgm:prSet presAssocID="{6835C21C-3B54-4482-83A3-3A865AEC7FC7}" presName="left_43_4" presStyleLbl="node1" presStyleIdx="3" presStyleCnt="7">
        <dgm:presLayoutVars>
          <dgm:bulletEnabled val="1"/>
        </dgm:presLayoutVars>
      </dgm:prSet>
      <dgm:spPr/>
      <dgm:t>
        <a:bodyPr/>
        <a:lstStyle/>
        <a:p>
          <a:endParaRPr lang="en-GB"/>
        </a:p>
      </dgm:t>
    </dgm:pt>
    <dgm:pt modelId="{0C08ABF6-3E6E-4EBA-91C7-D620E8FB103D}" type="pres">
      <dgm:prSet presAssocID="{6835C21C-3B54-4482-83A3-3A865AEC7FC7}" presName="right_43_1" presStyleLbl="node1" presStyleIdx="4" presStyleCnt="7">
        <dgm:presLayoutVars>
          <dgm:bulletEnabled val="1"/>
        </dgm:presLayoutVars>
      </dgm:prSet>
      <dgm:spPr/>
      <dgm:t>
        <a:bodyPr/>
        <a:lstStyle/>
        <a:p>
          <a:endParaRPr lang="en-GB"/>
        </a:p>
      </dgm:t>
    </dgm:pt>
    <dgm:pt modelId="{F4846B24-3A1F-4412-AC17-FC476C6821C2}" type="pres">
      <dgm:prSet presAssocID="{6835C21C-3B54-4482-83A3-3A865AEC7FC7}" presName="right_43_2" presStyleLbl="node1" presStyleIdx="5" presStyleCnt="7">
        <dgm:presLayoutVars>
          <dgm:bulletEnabled val="1"/>
        </dgm:presLayoutVars>
      </dgm:prSet>
      <dgm:spPr/>
      <dgm:t>
        <a:bodyPr/>
        <a:lstStyle/>
        <a:p>
          <a:endParaRPr lang="en-GB"/>
        </a:p>
      </dgm:t>
    </dgm:pt>
    <dgm:pt modelId="{570E2BA6-B268-41AE-80EE-0EF09F7CFDA6}" type="pres">
      <dgm:prSet presAssocID="{6835C21C-3B54-4482-83A3-3A865AEC7FC7}" presName="right_43_3" presStyleLbl="node1" presStyleIdx="6" presStyleCnt="7">
        <dgm:presLayoutVars>
          <dgm:bulletEnabled val="1"/>
        </dgm:presLayoutVars>
      </dgm:prSet>
      <dgm:spPr/>
      <dgm:t>
        <a:bodyPr/>
        <a:lstStyle/>
        <a:p>
          <a:endParaRPr lang="en-GB"/>
        </a:p>
      </dgm:t>
    </dgm:pt>
  </dgm:ptLst>
  <dgm:cxnLst>
    <dgm:cxn modelId="{D6AAA41F-0A74-4614-A093-77EC28BE33CA}" srcId="{964C94C0-87F1-4638-ACB4-F6ABCBC9ED52}" destId="{0B50500B-5B33-4147-8E8A-BA536CF0D465}" srcOrd="2" destOrd="0" parTransId="{256D3A40-D809-4129-86D4-A98FFA2969BD}" sibTransId="{8D60634D-505E-418C-855B-E5609557390A}"/>
    <dgm:cxn modelId="{3C3B4CD9-6EB6-4983-BAA8-462A2E0E97E2}" srcId="{964C94C0-87F1-4638-ACB4-F6ABCBC9ED52}" destId="{3B0608AB-5721-4797-A765-326D7004D20F}" srcOrd="3" destOrd="0" parTransId="{B76A79DD-8CAE-49E0-A0DD-FB6F825A0749}" sibTransId="{4590218B-1FF3-49F1-AE2F-A0449F6EADF9}"/>
    <dgm:cxn modelId="{80723BEF-C6C4-4DE6-9BE5-0ED96210E04C}" srcId="{6835C21C-3B54-4482-83A3-3A865AEC7FC7}" destId="{3AA7EC40-AB45-434A-91AD-3F430A46EB45}" srcOrd="1" destOrd="0" parTransId="{2286145A-FF98-411C-8D8A-B9DE7779B2CE}" sibTransId="{17139C53-E5C4-4B14-94D5-3C04F82C9286}"/>
    <dgm:cxn modelId="{16AE2EC3-86A5-42B3-AF16-746A3262798B}" type="presOf" srcId="{29DD37CC-C8C2-464C-81C8-7AF6F2C708B8}" destId="{570E2BA6-B268-41AE-80EE-0EF09F7CFDA6}" srcOrd="0" destOrd="0" presId="urn:microsoft.com/office/officeart/2005/8/layout/balance1"/>
    <dgm:cxn modelId="{8115910D-AA48-4B72-9D78-8816B617DB7D}" type="presOf" srcId="{0B50500B-5B33-4147-8E8A-BA536CF0D465}" destId="{869385D7-48A7-4A8B-83AF-F6EFFA8D9F6F}" srcOrd="0" destOrd="0" presId="urn:microsoft.com/office/officeart/2005/8/layout/balance1"/>
    <dgm:cxn modelId="{057A60A2-65C6-4956-9B88-45CD5B1281AC}" type="presOf" srcId="{3AA7EC40-AB45-434A-91AD-3F430A46EB45}" destId="{E8B3920C-FD67-4C75-9B52-132EC05A1283}" srcOrd="0" destOrd="0" presId="urn:microsoft.com/office/officeart/2005/8/layout/balance1"/>
    <dgm:cxn modelId="{57DFD0BF-6D2E-48DB-8469-115F166E7F4F}" srcId="{3AA7EC40-AB45-434A-91AD-3F430A46EB45}" destId="{C454D28E-12CC-46D1-B356-328B87844DA3}" srcOrd="1" destOrd="0" parTransId="{4E157095-921F-4BEA-8775-D5982707A36A}" sibTransId="{ECCC6F3B-70EB-42B8-8E60-BF0A6AB28BE8}"/>
    <dgm:cxn modelId="{4FD40428-A026-4CCC-9937-CCB9E404D24B}" type="presOf" srcId="{8EA1C4E7-793A-4544-8E1F-DA072A865D11}" destId="{B9800A4E-7481-418E-8654-03AE49A25B79}" srcOrd="0" destOrd="0" presId="urn:microsoft.com/office/officeart/2005/8/layout/balance1"/>
    <dgm:cxn modelId="{BDCF6501-184A-4B03-90E9-6492B8A272D9}" type="presOf" srcId="{C454D28E-12CC-46D1-B356-328B87844DA3}" destId="{F4846B24-3A1F-4412-AC17-FC476C6821C2}" srcOrd="0" destOrd="0" presId="urn:microsoft.com/office/officeart/2005/8/layout/balance1"/>
    <dgm:cxn modelId="{F2D6618E-67E5-499B-86D1-ACAB4FFE3971}" type="presOf" srcId="{36BB1FA0-49E0-434D-9098-5CBF1CF81BFB}" destId="{0C08ABF6-3E6E-4EBA-91C7-D620E8FB103D}" srcOrd="0" destOrd="0" presId="urn:microsoft.com/office/officeart/2005/8/layout/balance1"/>
    <dgm:cxn modelId="{98DDFB42-3E3C-4880-9E1E-A57A9BD57821}" type="presOf" srcId="{964C94C0-87F1-4638-ACB4-F6ABCBC9ED52}" destId="{0F494A8B-C218-4E79-BB85-79743BA131AC}" srcOrd="0" destOrd="0" presId="urn:microsoft.com/office/officeart/2005/8/layout/balance1"/>
    <dgm:cxn modelId="{6E9D3488-753F-4D13-8436-D4E4D9CAA24E}" type="presOf" srcId="{F20E7A86-0663-4FEF-AF6F-28C47D02EC0C}" destId="{70982596-9A79-4D75-B5E6-7A38905438D1}" srcOrd="0" destOrd="0" presId="urn:microsoft.com/office/officeart/2005/8/layout/balance1"/>
    <dgm:cxn modelId="{A7C97831-FEEE-4892-A8B5-125D32EC83D4}" type="presOf" srcId="{6835C21C-3B54-4482-83A3-3A865AEC7FC7}" destId="{EB35BEE6-030C-4063-A90E-5A438165128D}" srcOrd="0" destOrd="0" presId="urn:microsoft.com/office/officeart/2005/8/layout/balance1"/>
    <dgm:cxn modelId="{2065CD7B-0967-4339-8951-98A3B3BD66F3}" srcId="{964C94C0-87F1-4638-ACB4-F6ABCBC9ED52}" destId="{F20E7A86-0663-4FEF-AF6F-28C47D02EC0C}" srcOrd="0" destOrd="0" parTransId="{F38287BB-8A50-4BCB-B589-CE64C807334B}" sibTransId="{9D3031D2-08AF-4622-9ACF-E78DC7860CE8}"/>
    <dgm:cxn modelId="{CAF4FCA3-9918-4788-8A91-FD21D9D117A8}" type="presOf" srcId="{3B0608AB-5721-4797-A765-326D7004D20F}" destId="{4530176B-3A4C-4FC1-969E-D58B3F94F6AC}" srcOrd="0" destOrd="0" presId="urn:microsoft.com/office/officeart/2005/8/layout/balance1"/>
    <dgm:cxn modelId="{1FF39CB1-F9F8-401A-965C-A48F931DACD3}" srcId="{964C94C0-87F1-4638-ACB4-F6ABCBC9ED52}" destId="{8EA1C4E7-793A-4544-8E1F-DA072A865D11}" srcOrd="1" destOrd="0" parTransId="{CC4C2322-8CFD-47C9-8C34-A426DE49BD93}" sibTransId="{7B4D5200-1E74-4726-AF7F-AD47F90628E9}"/>
    <dgm:cxn modelId="{9FC9549C-79BB-47C7-8F4C-E573BC045599}" srcId="{6835C21C-3B54-4482-83A3-3A865AEC7FC7}" destId="{964C94C0-87F1-4638-ACB4-F6ABCBC9ED52}" srcOrd="0" destOrd="0" parTransId="{98F9A5E1-B820-4041-81E1-155300F820F6}" sibTransId="{5AC850BB-069C-49B3-8920-47CD5A5E36F9}"/>
    <dgm:cxn modelId="{769E4E5B-8965-4524-A403-596FFFB2B9B4}" srcId="{3AA7EC40-AB45-434A-91AD-3F430A46EB45}" destId="{36BB1FA0-49E0-434D-9098-5CBF1CF81BFB}" srcOrd="0" destOrd="0" parTransId="{E87C93B7-7DED-4287-B1D4-698CEBE3F981}" sibTransId="{95239F05-DAA9-4746-B2C8-9CD53BE57722}"/>
    <dgm:cxn modelId="{EF53A057-C8A1-4F6B-83BB-B2988906369C}" srcId="{3AA7EC40-AB45-434A-91AD-3F430A46EB45}" destId="{29DD37CC-C8C2-464C-81C8-7AF6F2C708B8}" srcOrd="2" destOrd="0" parTransId="{E36EB121-256C-46F4-894A-171E04BEDD24}" sibTransId="{0C293435-1DE5-4885-8CDC-5A50E1097147}"/>
    <dgm:cxn modelId="{F77A769D-4080-4F70-85FD-E5A6A9319F16}" srcId="{6835C21C-3B54-4482-83A3-3A865AEC7FC7}" destId="{B29EFE91-6E15-4043-9B9A-F1D67AB7B0A6}" srcOrd="2" destOrd="0" parTransId="{FCE43A3B-C932-4122-913B-2A1C35788BC9}" sibTransId="{109D1127-52F3-4CF9-B3A1-3D1AA7F1BB01}"/>
    <dgm:cxn modelId="{EC8C3F9A-5AB5-447F-B1BD-180990829E3F}" type="presParOf" srcId="{EB35BEE6-030C-4063-A90E-5A438165128D}" destId="{1A900C8D-2220-4F95-83A5-AFB2CC313F18}" srcOrd="0" destOrd="0" presId="urn:microsoft.com/office/officeart/2005/8/layout/balance1"/>
    <dgm:cxn modelId="{9D9EB755-59C6-4ADB-8EFA-73F45CEA3AC4}" type="presParOf" srcId="{EB35BEE6-030C-4063-A90E-5A438165128D}" destId="{B5479F0D-33A0-4103-9FBB-906939E8657E}" srcOrd="1" destOrd="0" presId="urn:microsoft.com/office/officeart/2005/8/layout/balance1"/>
    <dgm:cxn modelId="{B68D23FA-47E9-4B82-9111-5A8E8A679725}" type="presParOf" srcId="{B5479F0D-33A0-4103-9FBB-906939E8657E}" destId="{0F494A8B-C218-4E79-BB85-79743BA131AC}" srcOrd="0" destOrd="0" presId="urn:microsoft.com/office/officeart/2005/8/layout/balance1"/>
    <dgm:cxn modelId="{DE1C67AB-E567-44A0-837F-901E2136C159}" type="presParOf" srcId="{B5479F0D-33A0-4103-9FBB-906939E8657E}" destId="{E8B3920C-FD67-4C75-9B52-132EC05A1283}" srcOrd="1" destOrd="0" presId="urn:microsoft.com/office/officeart/2005/8/layout/balance1"/>
    <dgm:cxn modelId="{F7D79B78-6DCB-4C4C-9D18-0E783D89D458}" type="presParOf" srcId="{EB35BEE6-030C-4063-A90E-5A438165128D}" destId="{2E3F222D-5B2A-4E81-9468-D8F6AD369295}" srcOrd="2" destOrd="0" presId="urn:microsoft.com/office/officeart/2005/8/layout/balance1"/>
    <dgm:cxn modelId="{235684BD-1B72-442A-B487-36A7A06D1AC0}" type="presParOf" srcId="{2E3F222D-5B2A-4E81-9468-D8F6AD369295}" destId="{B9124E1D-D26F-42DB-BCFC-EB14E87664C5}" srcOrd="0" destOrd="0" presId="urn:microsoft.com/office/officeart/2005/8/layout/balance1"/>
    <dgm:cxn modelId="{CADB3F0D-3216-4B91-9C24-33B82BD76549}" type="presParOf" srcId="{2E3F222D-5B2A-4E81-9468-D8F6AD369295}" destId="{5DC3F032-B057-48A2-BEAD-65437658BE1F}" srcOrd="1" destOrd="0" presId="urn:microsoft.com/office/officeart/2005/8/layout/balance1"/>
    <dgm:cxn modelId="{4F77F94E-F54D-4FC2-A40D-0A73815450E9}" type="presParOf" srcId="{2E3F222D-5B2A-4E81-9468-D8F6AD369295}" destId="{936A5267-BFF6-4281-A78F-ED726F7623D1}" srcOrd="2" destOrd="0" presId="urn:microsoft.com/office/officeart/2005/8/layout/balance1"/>
    <dgm:cxn modelId="{6B9AE8DA-742E-425E-8A97-A20E24F4EF18}" type="presParOf" srcId="{2E3F222D-5B2A-4E81-9468-D8F6AD369295}" destId="{70982596-9A79-4D75-B5E6-7A38905438D1}" srcOrd="3" destOrd="0" presId="urn:microsoft.com/office/officeart/2005/8/layout/balance1"/>
    <dgm:cxn modelId="{57702865-CA6F-43D4-A174-94D10F49592F}" type="presParOf" srcId="{2E3F222D-5B2A-4E81-9468-D8F6AD369295}" destId="{B9800A4E-7481-418E-8654-03AE49A25B79}" srcOrd="4" destOrd="0" presId="urn:microsoft.com/office/officeart/2005/8/layout/balance1"/>
    <dgm:cxn modelId="{A3EFFD95-FD6C-4B80-9E8E-8F46D387731F}" type="presParOf" srcId="{2E3F222D-5B2A-4E81-9468-D8F6AD369295}" destId="{869385D7-48A7-4A8B-83AF-F6EFFA8D9F6F}" srcOrd="5" destOrd="0" presId="urn:microsoft.com/office/officeart/2005/8/layout/balance1"/>
    <dgm:cxn modelId="{382E79EF-1AAD-461A-AAB7-89E6FE57D6C3}" type="presParOf" srcId="{2E3F222D-5B2A-4E81-9468-D8F6AD369295}" destId="{4530176B-3A4C-4FC1-969E-D58B3F94F6AC}" srcOrd="6" destOrd="0" presId="urn:microsoft.com/office/officeart/2005/8/layout/balance1"/>
    <dgm:cxn modelId="{56E7EAE3-AFC6-4758-8746-D7862EE61C2B}" type="presParOf" srcId="{2E3F222D-5B2A-4E81-9468-D8F6AD369295}" destId="{0C08ABF6-3E6E-4EBA-91C7-D620E8FB103D}" srcOrd="7" destOrd="0" presId="urn:microsoft.com/office/officeart/2005/8/layout/balance1"/>
    <dgm:cxn modelId="{64B9213E-06E9-4A12-A9F4-953319A3F7E7}" type="presParOf" srcId="{2E3F222D-5B2A-4E81-9468-D8F6AD369295}" destId="{F4846B24-3A1F-4412-AC17-FC476C6821C2}" srcOrd="8" destOrd="0" presId="urn:microsoft.com/office/officeart/2005/8/layout/balance1"/>
    <dgm:cxn modelId="{C0055E2E-58FE-4F56-8AB3-0E0C1788DE43}" type="presParOf" srcId="{2E3F222D-5B2A-4E81-9468-D8F6AD369295}" destId="{570E2BA6-B268-41AE-80EE-0EF09F7CFDA6}" srcOrd="9"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5C21C-3B54-4482-83A3-3A865AEC7FC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F20E7A86-0663-4FEF-AF6F-28C47D02EC0C}">
      <dgm:prSet phldrT="[Text]"/>
      <dgm:spPr/>
      <dgm:t>
        <a:bodyPr/>
        <a:lstStyle/>
        <a:p>
          <a:r>
            <a:rPr lang="en-GB" dirty="0" smtClean="0"/>
            <a:t>Expertise</a:t>
          </a:r>
          <a:endParaRPr lang="en-GB" dirty="0"/>
        </a:p>
      </dgm:t>
    </dgm:pt>
    <dgm:pt modelId="{F38287BB-8A50-4BCB-B589-CE64C807334B}" type="parTrans" cxnId="{2065CD7B-0967-4339-8951-98A3B3BD66F3}">
      <dgm:prSet/>
      <dgm:spPr/>
      <dgm:t>
        <a:bodyPr/>
        <a:lstStyle/>
        <a:p>
          <a:endParaRPr lang="en-GB"/>
        </a:p>
      </dgm:t>
    </dgm:pt>
    <dgm:pt modelId="{9D3031D2-08AF-4622-9ACF-E78DC7860CE8}" type="sibTrans" cxnId="{2065CD7B-0967-4339-8951-98A3B3BD66F3}">
      <dgm:prSet/>
      <dgm:spPr/>
      <dgm:t>
        <a:bodyPr/>
        <a:lstStyle/>
        <a:p>
          <a:endParaRPr lang="en-GB"/>
        </a:p>
      </dgm:t>
    </dgm:pt>
    <dgm:pt modelId="{3AA7EC40-AB45-434A-91AD-3F430A46EB45}">
      <dgm:prSet phldrT="[Text]"/>
      <dgm:spPr/>
      <dgm:t>
        <a:bodyPr/>
        <a:lstStyle/>
        <a:p>
          <a:r>
            <a:rPr lang="en-GB" dirty="0" smtClean="0"/>
            <a:t>-</a:t>
          </a:r>
          <a:endParaRPr lang="en-GB" dirty="0"/>
        </a:p>
      </dgm:t>
    </dgm:pt>
    <dgm:pt modelId="{2286145A-FF98-411C-8D8A-B9DE7779B2CE}" type="parTrans" cxnId="{80723BEF-C6C4-4DE6-9BE5-0ED96210E04C}">
      <dgm:prSet/>
      <dgm:spPr/>
      <dgm:t>
        <a:bodyPr/>
        <a:lstStyle/>
        <a:p>
          <a:endParaRPr lang="en-GB"/>
        </a:p>
      </dgm:t>
    </dgm:pt>
    <dgm:pt modelId="{17139C53-E5C4-4B14-94D5-3C04F82C9286}" type="sibTrans" cxnId="{80723BEF-C6C4-4DE6-9BE5-0ED96210E04C}">
      <dgm:prSet/>
      <dgm:spPr/>
      <dgm:t>
        <a:bodyPr/>
        <a:lstStyle/>
        <a:p>
          <a:endParaRPr lang="en-GB"/>
        </a:p>
      </dgm:t>
    </dgm:pt>
    <dgm:pt modelId="{36BB1FA0-49E0-434D-9098-5CBF1CF81BFB}">
      <dgm:prSet phldrT="[Text]"/>
      <dgm:spPr/>
      <dgm:t>
        <a:bodyPr/>
        <a:lstStyle/>
        <a:p>
          <a:r>
            <a:rPr lang="en-GB" dirty="0" smtClean="0"/>
            <a:t>Exit strategy</a:t>
          </a:r>
          <a:endParaRPr lang="en-GB" dirty="0"/>
        </a:p>
      </dgm:t>
    </dgm:pt>
    <dgm:pt modelId="{E87C93B7-7DED-4287-B1D4-698CEBE3F981}" type="parTrans" cxnId="{769E4E5B-8965-4524-A403-596FFFB2B9B4}">
      <dgm:prSet/>
      <dgm:spPr/>
      <dgm:t>
        <a:bodyPr/>
        <a:lstStyle/>
        <a:p>
          <a:endParaRPr lang="en-GB"/>
        </a:p>
      </dgm:t>
    </dgm:pt>
    <dgm:pt modelId="{95239F05-DAA9-4746-B2C8-9CD53BE57722}" type="sibTrans" cxnId="{769E4E5B-8965-4524-A403-596FFFB2B9B4}">
      <dgm:prSet/>
      <dgm:spPr/>
      <dgm:t>
        <a:bodyPr/>
        <a:lstStyle/>
        <a:p>
          <a:endParaRPr lang="en-GB"/>
        </a:p>
      </dgm:t>
    </dgm:pt>
    <dgm:pt modelId="{C454D28E-12CC-46D1-B356-328B87844DA3}">
      <dgm:prSet phldrT="[Text]"/>
      <dgm:spPr/>
      <dgm:t>
        <a:bodyPr/>
        <a:lstStyle/>
        <a:p>
          <a:r>
            <a:rPr lang="en-GB" dirty="0" smtClean="0"/>
            <a:t>No  rewards</a:t>
          </a:r>
          <a:endParaRPr lang="en-GB" dirty="0"/>
        </a:p>
      </dgm:t>
    </dgm:pt>
    <dgm:pt modelId="{4E157095-921F-4BEA-8775-D5982707A36A}" type="parTrans" cxnId="{57DFD0BF-6D2E-48DB-8469-115F166E7F4F}">
      <dgm:prSet/>
      <dgm:spPr/>
      <dgm:t>
        <a:bodyPr/>
        <a:lstStyle/>
        <a:p>
          <a:endParaRPr lang="en-GB"/>
        </a:p>
      </dgm:t>
    </dgm:pt>
    <dgm:pt modelId="{ECCC6F3B-70EB-42B8-8E60-BF0A6AB28BE8}" type="sibTrans" cxnId="{57DFD0BF-6D2E-48DB-8469-115F166E7F4F}">
      <dgm:prSet/>
      <dgm:spPr/>
      <dgm:t>
        <a:bodyPr/>
        <a:lstStyle/>
        <a:p>
          <a:endParaRPr lang="en-GB"/>
        </a:p>
      </dgm:t>
    </dgm:pt>
    <dgm:pt modelId="{29DD37CC-C8C2-464C-81C8-7AF6F2C708B8}">
      <dgm:prSet phldrT="[Text]"/>
      <dgm:spPr/>
      <dgm:t>
        <a:bodyPr/>
        <a:lstStyle/>
        <a:p>
          <a:r>
            <a:rPr lang="en-GB" dirty="0" smtClean="0"/>
            <a:t>Loss of control</a:t>
          </a:r>
          <a:endParaRPr lang="en-GB" dirty="0"/>
        </a:p>
      </dgm:t>
    </dgm:pt>
    <dgm:pt modelId="{E36EB121-256C-46F4-894A-171E04BEDD24}" type="parTrans" cxnId="{EF53A057-C8A1-4F6B-83BB-B2988906369C}">
      <dgm:prSet/>
      <dgm:spPr/>
      <dgm:t>
        <a:bodyPr/>
        <a:lstStyle/>
        <a:p>
          <a:endParaRPr lang="en-GB"/>
        </a:p>
      </dgm:t>
    </dgm:pt>
    <dgm:pt modelId="{0C293435-1DE5-4885-8CDC-5A50E1097147}" type="sibTrans" cxnId="{EF53A057-C8A1-4F6B-83BB-B2988906369C}">
      <dgm:prSet/>
      <dgm:spPr/>
      <dgm:t>
        <a:bodyPr/>
        <a:lstStyle/>
        <a:p>
          <a:endParaRPr lang="en-GB"/>
        </a:p>
      </dgm:t>
    </dgm:pt>
    <dgm:pt modelId="{B29EFE91-6E15-4043-9B9A-F1D67AB7B0A6}">
      <dgm:prSet phldrT="[Text]"/>
      <dgm:spPr/>
      <dgm:t>
        <a:bodyPr/>
        <a:lstStyle/>
        <a:p>
          <a:endParaRPr lang="en-GB"/>
        </a:p>
      </dgm:t>
    </dgm:pt>
    <dgm:pt modelId="{FCE43A3B-C932-4122-913B-2A1C35788BC9}" type="parTrans" cxnId="{F77A769D-4080-4F70-85FD-E5A6A9319F16}">
      <dgm:prSet/>
      <dgm:spPr/>
      <dgm:t>
        <a:bodyPr/>
        <a:lstStyle/>
        <a:p>
          <a:endParaRPr lang="en-GB"/>
        </a:p>
      </dgm:t>
    </dgm:pt>
    <dgm:pt modelId="{109D1127-52F3-4CF9-B3A1-3D1AA7F1BB01}" type="sibTrans" cxnId="{F77A769D-4080-4F70-85FD-E5A6A9319F16}">
      <dgm:prSet/>
      <dgm:spPr/>
      <dgm:t>
        <a:bodyPr/>
        <a:lstStyle/>
        <a:p>
          <a:endParaRPr lang="en-GB"/>
        </a:p>
      </dgm:t>
    </dgm:pt>
    <dgm:pt modelId="{0B50500B-5B33-4147-8E8A-BA536CF0D465}">
      <dgm:prSet phldrT="[Text]"/>
      <dgm:spPr/>
      <dgm:t>
        <a:bodyPr/>
        <a:lstStyle/>
        <a:p>
          <a:r>
            <a:rPr lang="en-GB" dirty="0" smtClean="0"/>
            <a:t>Affordability</a:t>
          </a:r>
          <a:endParaRPr lang="en-GB" dirty="0"/>
        </a:p>
      </dgm:t>
    </dgm:pt>
    <dgm:pt modelId="{256D3A40-D809-4129-86D4-A98FFA2969BD}" type="parTrans" cxnId="{D6AAA41F-0A74-4614-A093-77EC28BE33CA}">
      <dgm:prSet/>
      <dgm:spPr/>
      <dgm:t>
        <a:bodyPr/>
        <a:lstStyle/>
        <a:p>
          <a:endParaRPr lang="en-GB"/>
        </a:p>
      </dgm:t>
    </dgm:pt>
    <dgm:pt modelId="{8D60634D-505E-418C-855B-E5609557390A}" type="sibTrans" cxnId="{D6AAA41F-0A74-4614-A093-77EC28BE33CA}">
      <dgm:prSet/>
      <dgm:spPr/>
      <dgm:t>
        <a:bodyPr/>
        <a:lstStyle/>
        <a:p>
          <a:endParaRPr lang="en-GB"/>
        </a:p>
      </dgm:t>
    </dgm:pt>
    <dgm:pt modelId="{3B0608AB-5721-4797-A765-326D7004D20F}">
      <dgm:prSet phldrT="[Text]"/>
      <dgm:spPr/>
      <dgm:t>
        <a:bodyPr/>
        <a:lstStyle/>
        <a:p>
          <a:r>
            <a:rPr lang="en-GB" dirty="0" smtClean="0"/>
            <a:t>Risk transfer</a:t>
          </a:r>
          <a:endParaRPr lang="en-GB" dirty="0"/>
        </a:p>
      </dgm:t>
    </dgm:pt>
    <dgm:pt modelId="{B76A79DD-8CAE-49E0-A0DD-FB6F825A0749}" type="parTrans" cxnId="{3C3B4CD9-6EB6-4983-BAA8-462A2E0E97E2}">
      <dgm:prSet/>
      <dgm:spPr/>
      <dgm:t>
        <a:bodyPr/>
        <a:lstStyle/>
        <a:p>
          <a:endParaRPr lang="en-GB"/>
        </a:p>
      </dgm:t>
    </dgm:pt>
    <dgm:pt modelId="{4590218B-1FF3-49F1-AE2F-A0449F6EADF9}" type="sibTrans" cxnId="{3C3B4CD9-6EB6-4983-BAA8-462A2E0E97E2}">
      <dgm:prSet/>
      <dgm:spPr/>
      <dgm:t>
        <a:bodyPr/>
        <a:lstStyle/>
        <a:p>
          <a:endParaRPr lang="en-GB"/>
        </a:p>
      </dgm:t>
    </dgm:pt>
    <dgm:pt modelId="{964C94C0-87F1-4638-ACB4-F6ABCBC9ED52}">
      <dgm:prSet phldrT="[Text]"/>
      <dgm:spPr/>
      <dgm:t>
        <a:bodyPr/>
        <a:lstStyle/>
        <a:p>
          <a:r>
            <a:rPr lang="en-GB" dirty="0" smtClean="0"/>
            <a:t>+</a:t>
          </a:r>
          <a:endParaRPr lang="en-GB" dirty="0"/>
        </a:p>
      </dgm:t>
    </dgm:pt>
    <dgm:pt modelId="{5AC850BB-069C-49B3-8920-47CD5A5E36F9}" type="sibTrans" cxnId="{9FC9549C-79BB-47C7-8F4C-E573BC045599}">
      <dgm:prSet/>
      <dgm:spPr/>
      <dgm:t>
        <a:bodyPr/>
        <a:lstStyle/>
        <a:p>
          <a:endParaRPr lang="en-GB"/>
        </a:p>
      </dgm:t>
    </dgm:pt>
    <dgm:pt modelId="{98F9A5E1-B820-4041-81E1-155300F820F6}" type="parTrans" cxnId="{9FC9549C-79BB-47C7-8F4C-E573BC045599}">
      <dgm:prSet/>
      <dgm:spPr/>
      <dgm:t>
        <a:bodyPr/>
        <a:lstStyle/>
        <a:p>
          <a:endParaRPr lang="en-GB"/>
        </a:p>
      </dgm:t>
    </dgm:pt>
    <dgm:pt modelId="{251E620C-D63B-4899-A9AF-AEC0B9CF51A8}">
      <dgm:prSet phldrT="[Text]"/>
      <dgm:spPr/>
      <dgm:t>
        <a:bodyPr/>
        <a:lstStyle/>
        <a:p>
          <a:r>
            <a:rPr lang="en-GB" dirty="0" smtClean="0"/>
            <a:t>Inflexible</a:t>
          </a:r>
          <a:endParaRPr lang="en-GB" dirty="0"/>
        </a:p>
      </dgm:t>
    </dgm:pt>
    <dgm:pt modelId="{69FC3070-19EE-415F-AD53-ADA7D17949C1}" type="parTrans" cxnId="{3028D90D-9B35-45AA-BA84-929520E5BCD0}">
      <dgm:prSet/>
      <dgm:spPr/>
      <dgm:t>
        <a:bodyPr/>
        <a:lstStyle/>
        <a:p>
          <a:endParaRPr lang="en-GB"/>
        </a:p>
      </dgm:t>
    </dgm:pt>
    <dgm:pt modelId="{C7125BEB-1461-4437-BB47-5F304184E178}" type="sibTrans" cxnId="{3028D90D-9B35-45AA-BA84-929520E5BCD0}">
      <dgm:prSet/>
      <dgm:spPr/>
      <dgm:t>
        <a:bodyPr/>
        <a:lstStyle/>
        <a:p>
          <a:endParaRPr lang="en-GB"/>
        </a:p>
      </dgm:t>
    </dgm:pt>
    <dgm:pt modelId="{EB35BEE6-030C-4063-A90E-5A438165128D}" type="pres">
      <dgm:prSet presAssocID="{6835C21C-3B54-4482-83A3-3A865AEC7FC7}" presName="outerComposite" presStyleCnt="0">
        <dgm:presLayoutVars>
          <dgm:chMax val="2"/>
          <dgm:animLvl val="lvl"/>
          <dgm:resizeHandles val="exact"/>
        </dgm:presLayoutVars>
      </dgm:prSet>
      <dgm:spPr/>
      <dgm:t>
        <a:bodyPr/>
        <a:lstStyle/>
        <a:p>
          <a:endParaRPr lang="en-GB"/>
        </a:p>
      </dgm:t>
    </dgm:pt>
    <dgm:pt modelId="{1A900C8D-2220-4F95-83A5-AFB2CC313F18}" type="pres">
      <dgm:prSet presAssocID="{6835C21C-3B54-4482-83A3-3A865AEC7FC7}" presName="dummyMaxCanvas" presStyleCnt="0"/>
      <dgm:spPr/>
    </dgm:pt>
    <dgm:pt modelId="{B5479F0D-33A0-4103-9FBB-906939E8657E}" type="pres">
      <dgm:prSet presAssocID="{6835C21C-3B54-4482-83A3-3A865AEC7FC7}" presName="parentComposite" presStyleCnt="0"/>
      <dgm:spPr/>
    </dgm:pt>
    <dgm:pt modelId="{0F494A8B-C218-4E79-BB85-79743BA131AC}" type="pres">
      <dgm:prSet presAssocID="{6835C21C-3B54-4482-83A3-3A865AEC7FC7}" presName="parent1" presStyleLbl="alignAccFollowNode1" presStyleIdx="0" presStyleCnt="4">
        <dgm:presLayoutVars>
          <dgm:chMax val="4"/>
        </dgm:presLayoutVars>
      </dgm:prSet>
      <dgm:spPr/>
      <dgm:t>
        <a:bodyPr/>
        <a:lstStyle/>
        <a:p>
          <a:endParaRPr lang="en-GB"/>
        </a:p>
      </dgm:t>
    </dgm:pt>
    <dgm:pt modelId="{E8B3920C-FD67-4C75-9B52-132EC05A1283}" type="pres">
      <dgm:prSet presAssocID="{6835C21C-3B54-4482-83A3-3A865AEC7FC7}" presName="parent2" presStyleLbl="alignAccFollowNode1" presStyleIdx="1" presStyleCnt="4">
        <dgm:presLayoutVars>
          <dgm:chMax val="4"/>
        </dgm:presLayoutVars>
      </dgm:prSet>
      <dgm:spPr/>
      <dgm:t>
        <a:bodyPr/>
        <a:lstStyle/>
        <a:p>
          <a:endParaRPr lang="en-GB"/>
        </a:p>
      </dgm:t>
    </dgm:pt>
    <dgm:pt modelId="{2E3F222D-5B2A-4E81-9468-D8F6AD369295}" type="pres">
      <dgm:prSet presAssocID="{6835C21C-3B54-4482-83A3-3A865AEC7FC7}" presName="childrenComposite" presStyleCnt="0"/>
      <dgm:spPr/>
    </dgm:pt>
    <dgm:pt modelId="{B9124E1D-D26F-42DB-BCFC-EB14E87664C5}" type="pres">
      <dgm:prSet presAssocID="{6835C21C-3B54-4482-83A3-3A865AEC7FC7}" presName="dummyMaxCanvas_ChildArea" presStyleCnt="0"/>
      <dgm:spPr/>
    </dgm:pt>
    <dgm:pt modelId="{5DC3F032-B057-48A2-BEAD-65437658BE1F}" type="pres">
      <dgm:prSet presAssocID="{6835C21C-3B54-4482-83A3-3A865AEC7FC7}" presName="fulcrum" presStyleLbl="alignAccFollowNode1" presStyleIdx="2" presStyleCnt="4"/>
      <dgm:spPr/>
    </dgm:pt>
    <dgm:pt modelId="{83420B23-EE58-4FD6-BB73-8E0D2888BD45}" type="pres">
      <dgm:prSet presAssocID="{6835C21C-3B54-4482-83A3-3A865AEC7FC7}" presName="balance_34" presStyleLbl="alignAccFollowNode1" presStyleIdx="3" presStyleCnt="4">
        <dgm:presLayoutVars>
          <dgm:bulletEnabled val="1"/>
        </dgm:presLayoutVars>
      </dgm:prSet>
      <dgm:spPr/>
    </dgm:pt>
    <dgm:pt modelId="{6D863828-99CD-4062-A5D0-69F4E430FB36}" type="pres">
      <dgm:prSet presAssocID="{6835C21C-3B54-4482-83A3-3A865AEC7FC7}" presName="right_34_1" presStyleLbl="node1" presStyleIdx="0" presStyleCnt="7">
        <dgm:presLayoutVars>
          <dgm:bulletEnabled val="1"/>
        </dgm:presLayoutVars>
      </dgm:prSet>
      <dgm:spPr/>
      <dgm:t>
        <a:bodyPr/>
        <a:lstStyle/>
        <a:p>
          <a:endParaRPr lang="en-GB"/>
        </a:p>
      </dgm:t>
    </dgm:pt>
    <dgm:pt modelId="{EEEB33F3-C8B9-476C-AA3E-EC4146B326ED}" type="pres">
      <dgm:prSet presAssocID="{6835C21C-3B54-4482-83A3-3A865AEC7FC7}" presName="right_34_2" presStyleLbl="node1" presStyleIdx="1" presStyleCnt="7">
        <dgm:presLayoutVars>
          <dgm:bulletEnabled val="1"/>
        </dgm:presLayoutVars>
      </dgm:prSet>
      <dgm:spPr/>
      <dgm:t>
        <a:bodyPr/>
        <a:lstStyle/>
        <a:p>
          <a:endParaRPr lang="en-GB"/>
        </a:p>
      </dgm:t>
    </dgm:pt>
    <dgm:pt modelId="{8A12F55C-B391-49EB-B9DE-3BBB2D603DD5}" type="pres">
      <dgm:prSet presAssocID="{6835C21C-3B54-4482-83A3-3A865AEC7FC7}" presName="right_34_3" presStyleLbl="node1" presStyleIdx="2" presStyleCnt="7">
        <dgm:presLayoutVars>
          <dgm:bulletEnabled val="1"/>
        </dgm:presLayoutVars>
      </dgm:prSet>
      <dgm:spPr/>
      <dgm:t>
        <a:bodyPr/>
        <a:lstStyle/>
        <a:p>
          <a:endParaRPr lang="en-GB"/>
        </a:p>
      </dgm:t>
    </dgm:pt>
    <dgm:pt modelId="{FFEA68C8-A9E6-4B4C-86F0-E6AB82867E89}" type="pres">
      <dgm:prSet presAssocID="{6835C21C-3B54-4482-83A3-3A865AEC7FC7}" presName="right_34_4" presStyleLbl="node1" presStyleIdx="3" presStyleCnt="7">
        <dgm:presLayoutVars>
          <dgm:bulletEnabled val="1"/>
        </dgm:presLayoutVars>
      </dgm:prSet>
      <dgm:spPr/>
      <dgm:t>
        <a:bodyPr/>
        <a:lstStyle/>
        <a:p>
          <a:endParaRPr lang="en-GB"/>
        </a:p>
      </dgm:t>
    </dgm:pt>
    <dgm:pt modelId="{D0B4A6C4-0202-4F07-BB31-223EA699B4BF}" type="pres">
      <dgm:prSet presAssocID="{6835C21C-3B54-4482-83A3-3A865AEC7FC7}" presName="left_34_1" presStyleLbl="node1" presStyleIdx="4" presStyleCnt="7">
        <dgm:presLayoutVars>
          <dgm:bulletEnabled val="1"/>
        </dgm:presLayoutVars>
      </dgm:prSet>
      <dgm:spPr/>
      <dgm:t>
        <a:bodyPr/>
        <a:lstStyle/>
        <a:p>
          <a:endParaRPr lang="en-GB"/>
        </a:p>
      </dgm:t>
    </dgm:pt>
    <dgm:pt modelId="{80C29A57-4A55-4F25-86D5-1424E902EAFC}" type="pres">
      <dgm:prSet presAssocID="{6835C21C-3B54-4482-83A3-3A865AEC7FC7}" presName="left_34_2" presStyleLbl="node1" presStyleIdx="5" presStyleCnt="7">
        <dgm:presLayoutVars>
          <dgm:bulletEnabled val="1"/>
        </dgm:presLayoutVars>
      </dgm:prSet>
      <dgm:spPr/>
      <dgm:t>
        <a:bodyPr/>
        <a:lstStyle/>
        <a:p>
          <a:endParaRPr lang="en-GB"/>
        </a:p>
      </dgm:t>
    </dgm:pt>
    <dgm:pt modelId="{E5A21879-2F0D-42E1-AFC6-970FC22DE6C5}" type="pres">
      <dgm:prSet presAssocID="{6835C21C-3B54-4482-83A3-3A865AEC7FC7}" presName="left_34_3" presStyleLbl="node1" presStyleIdx="6" presStyleCnt="7">
        <dgm:presLayoutVars>
          <dgm:bulletEnabled val="1"/>
        </dgm:presLayoutVars>
      </dgm:prSet>
      <dgm:spPr/>
      <dgm:t>
        <a:bodyPr/>
        <a:lstStyle/>
        <a:p>
          <a:endParaRPr lang="en-GB"/>
        </a:p>
      </dgm:t>
    </dgm:pt>
  </dgm:ptLst>
  <dgm:cxnLst>
    <dgm:cxn modelId="{3028D90D-9B35-45AA-BA84-929520E5BCD0}" srcId="{3AA7EC40-AB45-434A-91AD-3F430A46EB45}" destId="{251E620C-D63B-4899-A9AF-AEC0B9CF51A8}" srcOrd="2" destOrd="0" parTransId="{69FC3070-19EE-415F-AD53-ADA7D17949C1}" sibTransId="{C7125BEB-1461-4437-BB47-5F304184E178}"/>
    <dgm:cxn modelId="{EAFA3F61-C09E-4C9B-91C8-C81EEF84E9BF}" type="presOf" srcId="{964C94C0-87F1-4638-ACB4-F6ABCBC9ED52}" destId="{0F494A8B-C218-4E79-BB85-79743BA131AC}" srcOrd="0" destOrd="0" presId="urn:microsoft.com/office/officeart/2005/8/layout/balance1"/>
    <dgm:cxn modelId="{BD246E2A-EDBA-4D12-861B-570E0FEC65A7}" type="presOf" srcId="{3B0608AB-5721-4797-A765-326D7004D20F}" destId="{E5A21879-2F0D-42E1-AFC6-970FC22DE6C5}" srcOrd="0" destOrd="0" presId="urn:microsoft.com/office/officeart/2005/8/layout/balance1"/>
    <dgm:cxn modelId="{D6AAA41F-0A74-4614-A093-77EC28BE33CA}" srcId="{964C94C0-87F1-4638-ACB4-F6ABCBC9ED52}" destId="{0B50500B-5B33-4147-8E8A-BA536CF0D465}" srcOrd="1" destOrd="0" parTransId="{256D3A40-D809-4129-86D4-A98FFA2969BD}" sibTransId="{8D60634D-505E-418C-855B-E5609557390A}"/>
    <dgm:cxn modelId="{05FDBD8E-D29B-4E84-8305-1D3A7F207AC7}" type="presOf" srcId="{F20E7A86-0663-4FEF-AF6F-28C47D02EC0C}" destId="{D0B4A6C4-0202-4F07-BB31-223EA699B4BF}" srcOrd="0" destOrd="0" presId="urn:microsoft.com/office/officeart/2005/8/layout/balance1"/>
    <dgm:cxn modelId="{9748BD0F-0293-4746-B7EE-F26DB312526B}" type="presOf" srcId="{6835C21C-3B54-4482-83A3-3A865AEC7FC7}" destId="{EB35BEE6-030C-4063-A90E-5A438165128D}" srcOrd="0" destOrd="0" presId="urn:microsoft.com/office/officeart/2005/8/layout/balance1"/>
    <dgm:cxn modelId="{769E4E5B-8965-4524-A403-596FFFB2B9B4}" srcId="{3AA7EC40-AB45-434A-91AD-3F430A46EB45}" destId="{36BB1FA0-49E0-434D-9098-5CBF1CF81BFB}" srcOrd="0" destOrd="0" parTransId="{E87C93B7-7DED-4287-B1D4-698CEBE3F981}" sibTransId="{95239F05-DAA9-4746-B2C8-9CD53BE57722}"/>
    <dgm:cxn modelId="{1A6416F9-A58B-49F9-96DD-08FA6EEB8E48}" type="presOf" srcId="{0B50500B-5B33-4147-8E8A-BA536CF0D465}" destId="{80C29A57-4A55-4F25-86D5-1424E902EAFC}" srcOrd="0" destOrd="0" presId="urn:microsoft.com/office/officeart/2005/8/layout/balance1"/>
    <dgm:cxn modelId="{57DFD0BF-6D2E-48DB-8469-115F166E7F4F}" srcId="{3AA7EC40-AB45-434A-91AD-3F430A46EB45}" destId="{C454D28E-12CC-46D1-B356-328B87844DA3}" srcOrd="1" destOrd="0" parTransId="{4E157095-921F-4BEA-8775-D5982707A36A}" sibTransId="{ECCC6F3B-70EB-42B8-8E60-BF0A6AB28BE8}"/>
    <dgm:cxn modelId="{4EB9D013-E360-41C3-9501-F15D81878322}" type="presOf" srcId="{3AA7EC40-AB45-434A-91AD-3F430A46EB45}" destId="{E8B3920C-FD67-4C75-9B52-132EC05A1283}" srcOrd="0" destOrd="0" presId="urn:microsoft.com/office/officeart/2005/8/layout/balance1"/>
    <dgm:cxn modelId="{F77A769D-4080-4F70-85FD-E5A6A9319F16}" srcId="{6835C21C-3B54-4482-83A3-3A865AEC7FC7}" destId="{B29EFE91-6E15-4043-9B9A-F1D67AB7B0A6}" srcOrd="2" destOrd="0" parTransId="{FCE43A3B-C932-4122-913B-2A1C35788BC9}" sibTransId="{109D1127-52F3-4CF9-B3A1-3D1AA7F1BB01}"/>
    <dgm:cxn modelId="{0D9EB4C9-B50B-4620-A441-E7F28E6E176E}" type="presOf" srcId="{C454D28E-12CC-46D1-B356-328B87844DA3}" destId="{EEEB33F3-C8B9-476C-AA3E-EC4146B326ED}" srcOrd="0" destOrd="0" presId="urn:microsoft.com/office/officeart/2005/8/layout/balance1"/>
    <dgm:cxn modelId="{80723BEF-C6C4-4DE6-9BE5-0ED96210E04C}" srcId="{6835C21C-3B54-4482-83A3-3A865AEC7FC7}" destId="{3AA7EC40-AB45-434A-91AD-3F430A46EB45}" srcOrd="1" destOrd="0" parTransId="{2286145A-FF98-411C-8D8A-B9DE7779B2CE}" sibTransId="{17139C53-E5C4-4B14-94D5-3C04F82C9286}"/>
    <dgm:cxn modelId="{187A8905-2792-44BE-BB8E-74590C4A6951}" type="presOf" srcId="{36BB1FA0-49E0-434D-9098-5CBF1CF81BFB}" destId="{6D863828-99CD-4062-A5D0-69F4E430FB36}" srcOrd="0" destOrd="0" presId="urn:microsoft.com/office/officeart/2005/8/layout/balance1"/>
    <dgm:cxn modelId="{2065CD7B-0967-4339-8951-98A3B3BD66F3}" srcId="{964C94C0-87F1-4638-ACB4-F6ABCBC9ED52}" destId="{F20E7A86-0663-4FEF-AF6F-28C47D02EC0C}" srcOrd="0" destOrd="0" parTransId="{F38287BB-8A50-4BCB-B589-CE64C807334B}" sibTransId="{9D3031D2-08AF-4622-9ACF-E78DC7860CE8}"/>
    <dgm:cxn modelId="{9FC9549C-79BB-47C7-8F4C-E573BC045599}" srcId="{6835C21C-3B54-4482-83A3-3A865AEC7FC7}" destId="{964C94C0-87F1-4638-ACB4-F6ABCBC9ED52}" srcOrd="0" destOrd="0" parTransId="{98F9A5E1-B820-4041-81E1-155300F820F6}" sibTransId="{5AC850BB-069C-49B3-8920-47CD5A5E36F9}"/>
    <dgm:cxn modelId="{EF53A057-C8A1-4F6B-83BB-B2988906369C}" srcId="{3AA7EC40-AB45-434A-91AD-3F430A46EB45}" destId="{29DD37CC-C8C2-464C-81C8-7AF6F2C708B8}" srcOrd="3" destOrd="0" parTransId="{E36EB121-256C-46F4-894A-171E04BEDD24}" sibTransId="{0C293435-1DE5-4885-8CDC-5A50E1097147}"/>
    <dgm:cxn modelId="{3C3B4CD9-6EB6-4983-BAA8-462A2E0E97E2}" srcId="{964C94C0-87F1-4638-ACB4-F6ABCBC9ED52}" destId="{3B0608AB-5721-4797-A765-326D7004D20F}" srcOrd="2" destOrd="0" parTransId="{B76A79DD-8CAE-49E0-A0DD-FB6F825A0749}" sibTransId="{4590218B-1FF3-49F1-AE2F-A0449F6EADF9}"/>
    <dgm:cxn modelId="{1AC28984-2215-4B75-AA57-B377A9C91C59}" type="presOf" srcId="{251E620C-D63B-4899-A9AF-AEC0B9CF51A8}" destId="{8A12F55C-B391-49EB-B9DE-3BBB2D603DD5}" srcOrd="0" destOrd="0" presId="urn:microsoft.com/office/officeart/2005/8/layout/balance1"/>
    <dgm:cxn modelId="{4564E282-AFEA-4289-A2F7-7077C0916141}" type="presOf" srcId="{29DD37CC-C8C2-464C-81C8-7AF6F2C708B8}" destId="{FFEA68C8-A9E6-4B4C-86F0-E6AB82867E89}" srcOrd="0" destOrd="0" presId="urn:microsoft.com/office/officeart/2005/8/layout/balance1"/>
    <dgm:cxn modelId="{FD97FEBA-6B51-46F6-A41E-30F95DF05540}" type="presParOf" srcId="{EB35BEE6-030C-4063-A90E-5A438165128D}" destId="{1A900C8D-2220-4F95-83A5-AFB2CC313F18}" srcOrd="0" destOrd="0" presId="urn:microsoft.com/office/officeart/2005/8/layout/balance1"/>
    <dgm:cxn modelId="{B3735B52-84D3-421C-AB94-A6DA164E786A}" type="presParOf" srcId="{EB35BEE6-030C-4063-A90E-5A438165128D}" destId="{B5479F0D-33A0-4103-9FBB-906939E8657E}" srcOrd="1" destOrd="0" presId="urn:microsoft.com/office/officeart/2005/8/layout/balance1"/>
    <dgm:cxn modelId="{3D24C04F-FBD6-4682-B9AF-D2632BF5DDB8}" type="presParOf" srcId="{B5479F0D-33A0-4103-9FBB-906939E8657E}" destId="{0F494A8B-C218-4E79-BB85-79743BA131AC}" srcOrd="0" destOrd="0" presId="urn:microsoft.com/office/officeart/2005/8/layout/balance1"/>
    <dgm:cxn modelId="{9A8C004B-9ECE-40FA-A91E-F300696555E6}" type="presParOf" srcId="{B5479F0D-33A0-4103-9FBB-906939E8657E}" destId="{E8B3920C-FD67-4C75-9B52-132EC05A1283}" srcOrd="1" destOrd="0" presId="urn:microsoft.com/office/officeart/2005/8/layout/balance1"/>
    <dgm:cxn modelId="{22F24A7F-873D-45C6-9D59-560E1CF506DC}" type="presParOf" srcId="{EB35BEE6-030C-4063-A90E-5A438165128D}" destId="{2E3F222D-5B2A-4E81-9468-D8F6AD369295}" srcOrd="2" destOrd="0" presId="urn:microsoft.com/office/officeart/2005/8/layout/balance1"/>
    <dgm:cxn modelId="{10AE729C-1FCA-42BE-B8D2-739BC4624DF1}" type="presParOf" srcId="{2E3F222D-5B2A-4E81-9468-D8F6AD369295}" destId="{B9124E1D-D26F-42DB-BCFC-EB14E87664C5}" srcOrd="0" destOrd="0" presId="urn:microsoft.com/office/officeart/2005/8/layout/balance1"/>
    <dgm:cxn modelId="{E9292FC4-0C25-4588-BD7C-7A6095BEEDAE}" type="presParOf" srcId="{2E3F222D-5B2A-4E81-9468-D8F6AD369295}" destId="{5DC3F032-B057-48A2-BEAD-65437658BE1F}" srcOrd="1" destOrd="0" presId="urn:microsoft.com/office/officeart/2005/8/layout/balance1"/>
    <dgm:cxn modelId="{327CC908-4D18-462F-AB66-C78CD109E015}" type="presParOf" srcId="{2E3F222D-5B2A-4E81-9468-D8F6AD369295}" destId="{83420B23-EE58-4FD6-BB73-8E0D2888BD45}" srcOrd="2" destOrd="0" presId="urn:microsoft.com/office/officeart/2005/8/layout/balance1"/>
    <dgm:cxn modelId="{35407DDC-BFA3-40FE-B591-A70BA620C1AA}" type="presParOf" srcId="{2E3F222D-5B2A-4E81-9468-D8F6AD369295}" destId="{6D863828-99CD-4062-A5D0-69F4E430FB36}" srcOrd="3" destOrd="0" presId="urn:microsoft.com/office/officeart/2005/8/layout/balance1"/>
    <dgm:cxn modelId="{6F66AFEA-9559-4E11-805D-084CFE12B3EA}" type="presParOf" srcId="{2E3F222D-5B2A-4E81-9468-D8F6AD369295}" destId="{EEEB33F3-C8B9-476C-AA3E-EC4146B326ED}" srcOrd="4" destOrd="0" presId="urn:microsoft.com/office/officeart/2005/8/layout/balance1"/>
    <dgm:cxn modelId="{41899DB6-F0FA-4384-84FD-7BC0474E4565}" type="presParOf" srcId="{2E3F222D-5B2A-4E81-9468-D8F6AD369295}" destId="{8A12F55C-B391-49EB-B9DE-3BBB2D603DD5}" srcOrd="5" destOrd="0" presId="urn:microsoft.com/office/officeart/2005/8/layout/balance1"/>
    <dgm:cxn modelId="{9FBAD287-72C6-4FA8-BB1E-74762146CCE8}" type="presParOf" srcId="{2E3F222D-5B2A-4E81-9468-D8F6AD369295}" destId="{FFEA68C8-A9E6-4B4C-86F0-E6AB82867E89}" srcOrd="6" destOrd="0" presId="urn:microsoft.com/office/officeart/2005/8/layout/balance1"/>
    <dgm:cxn modelId="{0AA090E3-32D1-41E3-B9B9-9753F35B9BD4}" type="presParOf" srcId="{2E3F222D-5B2A-4E81-9468-D8F6AD369295}" destId="{D0B4A6C4-0202-4F07-BB31-223EA699B4BF}" srcOrd="7" destOrd="0" presId="urn:microsoft.com/office/officeart/2005/8/layout/balance1"/>
    <dgm:cxn modelId="{19D85A18-D1F8-4DC2-9788-C7780092CA04}" type="presParOf" srcId="{2E3F222D-5B2A-4E81-9468-D8F6AD369295}" destId="{80C29A57-4A55-4F25-86D5-1424E902EAFC}" srcOrd="8" destOrd="0" presId="urn:microsoft.com/office/officeart/2005/8/layout/balance1"/>
    <dgm:cxn modelId="{B4754347-E30F-48BF-AE5E-D1501B09BD5D}" type="presParOf" srcId="{2E3F222D-5B2A-4E81-9468-D8F6AD369295}" destId="{E5A21879-2F0D-42E1-AFC6-970FC22DE6C5}" srcOrd="9"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265F4E-EEE0-409A-929C-E7298A0E535E}"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06434537-E15B-4E4A-A703-EFFBD13DBBA9}">
      <dgm:prSet phldrT="[Text]"/>
      <dgm:spPr/>
      <dgm:t>
        <a:bodyPr/>
        <a:lstStyle/>
        <a:p>
          <a:r>
            <a:rPr lang="en-GB" b="1" dirty="0" smtClean="0"/>
            <a:t>Objectives</a:t>
          </a:r>
          <a:endParaRPr lang="en-GB" b="1" dirty="0"/>
        </a:p>
      </dgm:t>
    </dgm:pt>
    <dgm:pt modelId="{1F20D28B-5AFA-4254-9D1C-DCBA22030915}" type="parTrans" cxnId="{725B4154-6ED9-4D3B-AB2C-F9490DF8A59B}">
      <dgm:prSet/>
      <dgm:spPr/>
      <dgm:t>
        <a:bodyPr/>
        <a:lstStyle/>
        <a:p>
          <a:endParaRPr lang="en-GB"/>
        </a:p>
      </dgm:t>
    </dgm:pt>
    <dgm:pt modelId="{66D843CC-EA5C-4603-8173-67183A34440F}" type="sibTrans" cxnId="{725B4154-6ED9-4D3B-AB2C-F9490DF8A59B}">
      <dgm:prSet/>
      <dgm:spPr/>
      <dgm:t>
        <a:bodyPr/>
        <a:lstStyle/>
        <a:p>
          <a:endParaRPr lang="en-GB"/>
        </a:p>
      </dgm:t>
    </dgm:pt>
    <dgm:pt modelId="{DFDE7C8C-95DF-4C39-92DB-B19A5F85794D}">
      <dgm:prSet phldrT="[Text]"/>
      <dgm:spPr/>
      <dgm:t>
        <a:bodyPr/>
        <a:lstStyle/>
        <a:p>
          <a:r>
            <a:rPr lang="en-GB" b="1" dirty="0" smtClean="0"/>
            <a:t>Control</a:t>
          </a:r>
          <a:endParaRPr lang="en-GB" b="1" dirty="0"/>
        </a:p>
      </dgm:t>
    </dgm:pt>
    <dgm:pt modelId="{BB00DBA6-985D-432B-B52F-BDF54E753B9B}" type="parTrans" cxnId="{41285ACD-7892-4C8A-8DE2-BFC16166FBC0}">
      <dgm:prSet/>
      <dgm:spPr/>
      <dgm:t>
        <a:bodyPr/>
        <a:lstStyle/>
        <a:p>
          <a:endParaRPr lang="en-GB"/>
        </a:p>
      </dgm:t>
    </dgm:pt>
    <dgm:pt modelId="{9C9D8B28-F31B-4550-82F1-21924E94F329}" type="sibTrans" cxnId="{41285ACD-7892-4C8A-8DE2-BFC16166FBC0}">
      <dgm:prSet/>
      <dgm:spPr/>
      <dgm:t>
        <a:bodyPr/>
        <a:lstStyle/>
        <a:p>
          <a:endParaRPr lang="en-GB"/>
        </a:p>
      </dgm:t>
    </dgm:pt>
    <dgm:pt modelId="{717CD735-B936-4A2A-A624-00979887514D}">
      <dgm:prSet phldrT="[Text]"/>
      <dgm:spPr/>
      <dgm:t>
        <a:bodyPr/>
        <a:lstStyle/>
        <a:p>
          <a:r>
            <a:rPr lang="en-GB" b="1" dirty="0" smtClean="0"/>
            <a:t>Risk</a:t>
          </a:r>
          <a:endParaRPr lang="en-GB" b="1" dirty="0"/>
        </a:p>
      </dgm:t>
    </dgm:pt>
    <dgm:pt modelId="{0EE99F49-D12C-492E-A046-D26281927B12}" type="parTrans" cxnId="{E1D753D9-5274-48A6-9DEF-C9EAB6433481}">
      <dgm:prSet/>
      <dgm:spPr/>
      <dgm:t>
        <a:bodyPr/>
        <a:lstStyle/>
        <a:p>
          <a:endParaRPr lang="en-GB"/>
        </a:p>
      </dgm:t>
    </dgm:pt>
    <dgm:pt modelId="{0FD93995-9499-4F13-9E72-E2FA0FB5A991}" type="sibTrans" cxnId="{E1D753D9-5274-48A6-9DEF-C9EAB6433481}">
      <dgm:prSet/>
      <dgm:spPr/>
      <dgm:t>
        <a:bodyPr/>
        <a:lstStyle/>
        <a:p>
          <a:endParaRPr lang="en-GB"/>
        </a:p>
      </dgm:t>
    </dgm:pt>
    <dgm:pt modelId="{D682EF83-57FD-4ADB-9028-C5896D72F406}">
      <dgm:prSet phldrT="[Text]"/>
      <dgm:spPr/>
      <dgm:t>
        <a:bodyPr/>
        <a:lstStyle/>
        <a:p>
          <a:r>
            <a:rPr lang="en-GB" b="1" dirty="0" smtClean="0"/>
            <a:t>Financial</a:t>
          </a:r>
          <a:r>
            <a:rPr lang="en-GB" dirty="0" smtClean="0"/>
            <a:t> </a:t>
          </a:r>
          <a:r>
            <a:rPr lang="en-GB" b="1" dirty="0" smtClean="0"/>
            <a:t>viability</a:t>
          </a:r>
          <a:endParaRPr lang="en-GB" b="1" dirty="0"/>
        </a:p>
      </dgm:t>
    </dgm:pt>
    <dgm:pt modelId="{9D18C59C-EBCE-4448-B0C0-27EAB7F9AD7F}" type="parTrans" cxnId="{E42B0A20-EB7A-48EE-B0FF-99CC04DDA3F8}">
      <dgm:prSet/>
      <dgm:spPr/>
      <dgm:t>
        <a:bodyPr/>
        <a:lstStyle/>
        <a:p>
          <a:endParaRPr lang="en-GB"/>
        </a:p>
      </dgm:t>
    </dgm:pt>
    <dgm:pt modelId="{82B6CC94-BC43-4A53-A708-B9E9D62F85DA}" type="sibTrans" cxnId="{E42B0A20-EB7A-48EE-B0FF-99CC04DDA3F8}">
      <dgm:prSet/>
      <dgm:spPr/>
      <dgm:t>
        <a:bodyPr/>
        <a:lstStyle/>
        <a:p>
          <a:endParaRPr lang="en-GB"/>
        </a:p>
      </dgm:t>
    </dgm:pt>
    <dgm:pt modelId="{8DC6EA75-F672-4B4A-A678-38389806CA98}">
      <dgm:prSet phldrT="[Text]"/>
      <dgm:spPr/>
      <dgm:t>
        <a:bodyPr/>
        <a:lstStyle/>
        <a:p>
          <a:r>
            <a:rPr lang="en-GB" b="1" dirty="0" smtClean="0"/>
            <a:t>Funding</a:t>
          </a:r>
          <a:r>
            <a:rPr lang="en-GB" dirty="0" smtClean="0"/>
            <a:t> </a:t>
          </a:r>
          <a:r>
            <a:rPr lang="en-GB" b="1" dirty="0" smtClean="0"/>
            <a:t>availability</a:t>
          </a:r>
          <a:endParaRPr lang="en-GB" b="1" dirty="0"/>
        </a:p>
      </dgm:t>
    </dgm:pt>
    <dgm:pt modelId="{3F9C6F95-41B5-4662-875D-4BE4729BCA5F}" type="parTrans" cxnId="{A436DB77-1783-4CFF-A46C-3DA8A277182D}">
      <dgm:prSet/>
      <dgm:spPr/>
      <dgm:t>
        <a:bodyPr/>
        <a:lstStyle/>
        <a:p>
          <a:endParaRPr lang="en-GB"/>
        </a:p>
      </dgm:t>
    </dgm:pt>
    <dgm:pt modelId="{02FF294C-9103-43AC-B68B-F140019E74CA}" type="sibTrans" cxnId="{A436DB77-1783-4CFF-A46C-3DA8A277182D}">
      <dgm:prSet/>
      <dgm:spPr/>
      <dgm:t>
        <a:bodyPr/>
        <a:lstStyle/>
        <a:p>
          <a:endParaRPr lang="en-GB"/>
        </a:p>
      </dgm:t>
    </dgm:pt>
    <dgm:pt modelId="{36112247-E85C-4B57-9EC0-CFB7DBD03319}">
      <dgm:prSet phldrT="[Text]"/>
      <dgm:spPr/>
      <dgm:t>
        <a:bodyPr/>
        <a:lstStyle/>
        <a:p>
          <a:r>
            <a:rPr lang="en-GB" b="1" dirty="0" smtClean="0"/>
            <a:t>Market</a:t>
          </a:r>
          <a:r>
            <a:rPr lang="en-GB" dirty="0" smtClean="0"/>
            <a:t> </a:t>
          </a:r>
          <a:r>
            <a:rPr lang="en-GB" b="1" dirty="0" smtClean="0"/>
            <a:t>appetite</a:t>
          </a:r>
          <a:endParaRPr lang="en-GB" b="1" dirty="0"/>
        </a:p>
      </dgm:t>
    </dgm:pt>
    <dgm:pt modelId="{703183B4-FAF3-4876-A821-B07C3BCAF794}" type="parTrans" cxnId="{1FCA94A4-CD24-4E42-A1F2-A24162A28649}">
      <dgm:prSet/>
      <dgm:spPr/>
      <dgm:t>
        <a:bodyPr/>
        <a:lstStyle/>
        <a:p>
          <a:endParaRPr lang="en-GB"/>
        </a:p>
      </dgm:t>
    </dgm:pt>
    <dgm:pt modelId="{58339836-232F-40BA-96A0-48D0A5465130}" type="sibTrans" cxnId="{1FCA94A4-CD24-4E42-A1F2-A24162A28649}">
      <dgm:prSet/>
      <dgm:spPr/>
      <dgm:t>
        <a:bodyPr/>
        <a:lstStyle/>
        <a:p>
          <a:endParaRPr lang="en-GB"/>
        </a:p>
      </dgm:t>
    </dgm:pt>
    <dgm:pt modelId="{E0D9EF78-DAFC-4607-BA87-348A62498EC4}">
      <dgm:prSet phldrT="[Text]"/>
      <dgm:spPr/>
      <dgm:t>
        <a:bodyPr/>
        <a:lstStyle/>
        <a:p>
          <a:r>
            <a:rPr lang="en-GB" b="1" dirty="0" smtClean="0"/>
            <a:t>Statutory power</a:t>
          </a:r>
          <a:r>
            <a:rPr lang="en-GB" dirty="0" smtClean="0"/>
            <a:t>s</a:t>
          </a:r>
          <a:endParaRPr lang="en-GB" dirty="0"/>
        </a:p>
      </dgm:t>
    </dgm:pt>
    <dgm:pt modelId="{E52D7537-DE5E-47A2-848A-A4CBFCDD5094}" type="parTrans" cxnId="{C8697332-A086-4167-A245-9C694393348B}">
      <dgm:prSet/>
      <dgm:spPr/>
      <dgm:t>
        <a:bodyPr/>
        <a:lstStyle/>
        <a:p>
          <a:endParaRPr lang="en-GB"/>
        </a:p>
      </dgm:t>
    </dgm:pt>
    <dgm:pt modelId="{BEE322CA-3001-464D-ADC5-E4643332589B}" type="sibTrans" cxnId="{C8697332-A086-4167-A245-9C694393348B}">
      <dgm:prSet/>
      <dgm:spPr/>
      <dgm:t>
        <a:bodyPr/>
        <a:lstStyle/>
        <a:p>
          <a:endParaRPr lang="en-GB"/>
        </a:p>
      </dgm:t>
    </dgm:pt>
    <dgm:pt modelId="{81BD20C7-57EC-4FDE-A5AE-AB2F89E0AF6A}">
      <dgm:prSet phldrT="[Text]"/>
      <dgm:spPr/>
      <dgm:t>
        <a:bodyPr/>
        <a:lstStyle/>
        <a:p>
          <a:r>
            <a:rPr lang="en-GB" b="1" dirty="0" smtClean="0"/>
            <a:t>Capacity &amp; capability</a:t>
          </a:r>
          <a:endParaRPr lang="en-GB" b="1" dirty="0"/>
        </a:p>
      </dgm:t>
    </dgm:pt>
    <dgm:pt modelId="{752B8AD1-7513-4FC6-99F1-4B7813A53F09}" type="parTrans" cxnId="{5B0448D0-89C6-46C6-8E73-91B9D503443B}">
      <dgm:prSet/>
      <dgm:spPr/>
      <dgm:t>
        <a:bodyPr/>
        <a:lstStyle/>
        <a:p>
          <a:endParaRPr lang="en-GB"/>
        </a:p>
      </dgm:t>
    </dgm:pt>
    <dgm:pt modelId="{8A6175A7-99F4-4249-85B6-8DD0D7E9EA03}" type="sibTrans" cxnId="{5B0448D0-89C6-46C6-8E73-91B9D503443B}">
      <dgm:prSet/>
      <dgm:spPr/>
      <dgm:t>
        <a:bodyPr/>
        <a:lstStyle/>
        <a:p>
          <a:endParaRPr lang="en-GB"/>
        </a:p>
      </dgm:t>
    </dgm:pt>
    <dgm:pt modelId="{F1621194-33F4-41CA-B3CF-D97C0388B22E}">
      <dgm:prSet phldrT="[Text]"/>
      <dgm:spPr/>
      <dgm:t>
        <a:bodyPr/>
        <a:lstStyle/>
        <a:p>
          <a:r>
            <a:rPr lang="en-GB" b="1" dirty="0" smtClean="0"/>
            <a:t>Phasing / exit strategy</a:t>
          </a:r>
          <a:endParaRPr lang="en-GB" b="1" dirty="0"/>
        </a:p>
      </dgm:t>
    </dgm:pt>
    <dgm:pt modelId="{11B960FB-058B-4C70-823C-5BE8C74579E2}" type="parTrans" cxnId="{5CCB84D4-AAE0-46A8-892C-EB96D3CCB4E4}">
      <dgm:prSet/>
      <dgm:spPr/>
      <dgm:t>
        <a:bodyPr/>
        <a:lstStyle/>
        <a:p>
          <a:endParaRPr lang="en-GB"/>
        </a:p>
      </dgm:t>
    </dgm:pt>
    <dgm:pt modelId="{729BD5F1-DBC6-4EC7-A8CD-7B4EBD00C635}" type="sibTrans" cxnId="{5CCB84D4-AAE0-46A8-892C-EB96D3CCB4E4}">
      <dgm:prSet/>
      <dgm:spPr/>
      <dgm:t>
        <a:bodyPr/>
        <a:lstStyle/>
        <a:p>
          <a:endParaRPr lang="en-GB"/>
        </a:p>
      </dgm:t>
    </dgm:pt>
    <dgm:pt modelId="{24ABE11A-B3FD-4727-86C7-5E72EF7B9C9E}" type="pres">
      <dgm:prSet presAssocID="{81265F4E-EEE0-409A-929C-E7298A0E535E}" presName="cycle" presStyleCnt="0">
        <dgm:presLayoutVars>
          <dgm:chMax val="1"/>
          <dgm:dir/>
          <dgm:animLvl val="ctr"/>
          <dgm:resizeHandles val="exact"/>
        </dgm:presLayoutVars>
      </dgm:prSet>
      <dgm:spPr/>
      <dgm:t>
        <a:bodyPr/>
        <a:lstStyle/>
        <a:p>
          <a:endParaRPr lang="en-GB"/>
        </a:p>
      </dgm:t>
    </dgm:pt>
    <dgm:pt modelId="{AE8091F0-CA00-479D-9193-DB845F1BDEDA}" type="pres">
      <dgm:prSet presAssocID="{06434537-E15B-4E4A-A703-EFFBD13DBBA9}" presName="centerShape" presStyleLbl="node0" presStyleIdx="0" presStyleCnt="1"/>
      <dgm:spPr/>
      <dgm:t>
        <a:bodyPr/>
        <a:lstStyle/>
        <a:p>
          <a:endParaRPr lang="en-GB"/>
        </a:p>
      </dgm:t>
    </dgm:pt>
    <dgm:pt modelId="{1E1EBD42-AED5-406E-A733-98820B8C8357}" type="pres">
      <dgm:prSet presAssocID="{BB00DBA6-985D-432B-B52F-BDF54E753B9B}" presName="Name9" presStyleLbl="parChTrans1D2" presStyleIdx="0" presStyleCnt="8"/>
      <dgm:spPr/>
      <dgm:t>
        <a:bodyPr/>
        <a:lstStyle/>
        <a:p>
          <a:endParaRPr lang="en-GB"/>
        </a:p>
      </dgm:t>
    </dgm:pt>
    <dgm:pt modelId="{595CC84B-5C8B-4917-844E-492CE6E7F59F}" type="pres">
      <dgm:prSet presAssocID="{BB00DBA6-985D-432B-B52F-BDF54E753B9B}" presName="connTx" presStyleLbl="parChTrans1D2" presStyleIdx="0" presStyleCnt="8"/>
      <dgm:spPr/>
      <dgm:t>
        <a:bodyPr/>
        <a:lstStyle/>
        <a:p>
          <a:endParaRPr lang="en-GB"/>
        </a:p>
      </dgm:t>
    </dgm:pt>
    <dgm:pt modelId="{43C72775-A96B-41C3-95C4-B3A0382B1F9D}" type="pres">
      <dgm:prSet presAssocID="{DFDE7C8C-95DF-4C39-92DB-B19A5F85794D}" presName="node" presStyleLbl="node1" presStyleIdx="0" presStyleCnt="8">
        <dgm:presLayoutVars>
          <dgm:bulletEnabled val="1"/>
        </dgm:presLayoutVars>
      </dgm:prSet>
      <dgm:spPr/>
      <dgm:t>
        <a:bodyPr/>
        <a:lstStyle/>
        <a:p>
          <a:endParaRPr lang="en-GB"/>
        </a:p>
      </dgm:t>
    </dgm:pt>
    <dgm:pt modelId="{225EC658-6DB0-45CE-98DF-83E4D430AF82}" type="pres">
      <dgm:prSet presAssocID="{0EE99F49-D12C-492E-A046-D26281927B12}" presName="Name9" presStyleLbl="parChTrans1D2" presStyleIdx="1" presStyleCnt="8"/>
      <dgm:spPr/>
      <dgm:t>
        <a:bodyPr/>
        <a:lstStyle/>
        <a:p>
          <a:endParaRPr lang="en-GB"/>
        </a:p>
      </dgm:t>
    </dgm:pt>
    <dgm:pt modelId="{8CE4922D-CB09-4B21-AB5B-4C7D7EDA2C95}" type="pres">
      <dgm:prSet presAssocID="{0EE99F49-D12C-492E-A046-D26281927B12}" presName="connTx" presStyleLbl="parChTrans1D2" presStyleIdx="1" presStyleCnt="8"/>
      <dgm:spPr/>
      <dgm:t>
        <a:bodyPr/>
        <a:lstStyle/>
        <a:p>
          <a:endParaRPr lang="en-GB"/>
        </a:p>
      </dgm:t>
    </dgm:pt>
    <dgm:pt modelId="{3C9D02A3-52D7-49D6-91FF-A37DCFA65D61}" type="pres">
      <dgm:prSet presAssocID="{717CD735-B936-4A2A-A624-00979887514D}" presName="node" presStyleLbl="node1" presStyleIdx="1" presStyleCnt="8">
        <dgm:presLayoutVars>
          <dgm:bulletEnabled val="1"/>
        </dgm:presLayoutVars>
      </dgm:prSet>
      <dgm:spPr/>
      <dgm:t>
        <a:bodyPr/>
        <a:lstStyle/>
        <a:p>
          <a:endParaRPr lang="en-GB"/>
        </a:p>
      </dgm:t>
    </dgm:pt>
    <dgm:pt modelId="{CB72F2F2-CBF2-495A-9D84-C8F557BEDAC7}" type="pres">
      <dgm:prSet presAssocID="{9D18C59C-EBCE-4448-B0C0-27EAB7F9AD7F}" presName="Name9" presStyleLbl="parChTrans1D2" presStyleIdx="2" presStyleCnt="8"/>
      <dgm:spPr/>
      <dgm:t>
        <a:bodyPr/>
        <a:lstStyle/>
        <a:p>
          <a:endParaRPr lang="en-GB"/>
        </a:p>
      </dgm:t>
    </dgm:pt>
    <dgm:pt modelId="{D1B85956-2BC8-44FC-B973-74888041E455}" type="pres">
      <dgm:prSet presAssocID="{9D18C59C-EBCE-4448-B0C0-27EAB7F9AD7F}" presName="connTx" presStyleLbl="parChTrans1D2" presStyleIdx="2" presStyleCnt="8"/>
      <dgm:spPr/>
      <dgm:t>
        <a:bodyPr/>
        <a:lstStyle/>
        <a:p>
          <a:endParaRPr lang="en-GB"/>
        </a:p>
      </dgm:t>
    </dgm:pt>
    <dgm:pt modelId="{3B576753-827A-4AC8-86F2-2D4BDF265534}" type="pres">
      <dgm:prSet presAssocID="{D682EF83-57FD-4ADB-9028-C5896D72F406}" presName="node" presStyleLbl="node1" presStyleIdx="2" presStyleCnt="8">
        <dgm:presLayoutVars>
          <dgm:bulletEnabled val="1"/>
        </dgm:presLayoutVars>
      </dgm:prSet>
      <dgm:spPr/>
      <dgm:t>
        <a:bodyPr/>
        <a:lstStyle/>
        <a:p>
          <a:endParaRPr lang="en-GB"/>
        </a:p>
      </dgm:t>
    </dgm:pt>
    <dgm:pt modelId="{6CA94123-9BB7-4837-AFC1-0543F68EF526}" type="pres">
      <dgm:prSet presAssocID="{703183B4-FAF3-4876-A821-B07C3BCAF794}" presName="Name9" presStyleLbl="parChTrans1D2" presStyleIdx="3" presStyleCnt="8"/>
      <dgm:spPr/>
      <dgm:t>
        <a:bodyPr/>
        <a:lstStyle/>
        <a:p>
          <a:endParaRPr lang="en-GB"/>
        </a:p>
      </dgm:t>
    </dgm:pt>
    <dgm:pt modelId="{FB700944-CD9D-447C-8EBD-39AFA9A41D4A}" type="pres">
      <dgm:prSet presAssocID="{703183B4-FAF3-4876-A821-B07C3BCAF794}" presName="connTx" presStyleLbl="parChTrans1D2" presStyleIdx="3" presStyleCnt="8"/>
      <dgm:spPr/>
      <dgm:t>
        <a:bodyPr/>
        <a:lstStyle/>
        <a:p>
          <a:endParaRPr lang="en-GB"/>
        </a:p>
      </dgm:t>
    </dgm:pt>
    <dgm:pt modelId="{B455DE93-870F-41AC-B033-7C862777A59A}" type="pres">
      <dgm:prSet presAssocID="{36112247-E85C-4B57-9EC0-CFB7DBD03319}" presName="node" presStyleLbl="node1" presStyleIdx="3" presStyleCnt="8">
        <dgm:presLayoutVars>
          <dgm:bulletEnabled val="1"/>
        </dgm:presLayoutVars>
      </dgm:prSet>
      <dgm:spPr/>
      <dgm:t>
        <a:bodyPr/>
        <a:lstStyle/>
        <a:p>
          <a:endParaRPr lang="en-GB"/>
        </a:p>
      </dgm:t>
    </dgm:pt>
    <dgm:pt modelId="{E7434A63-48C8-421D-B7B1-2276565FE82C}" type="pres">
      <dgm:prSet presAssocID="{3F9C6F95-41B5-4662-875D-4BE4729BCA5F}" presName="Name9" presStyleLbl="parChTrans1D2" presStyleIdx="4" presStyleCnt="8"/>
      <dgm:spPr/>
      <dgm:t>
        <a:bodyPr/>
        <a:lstStyle/>
        <a:p>
          <a:endParaRPr lang="en-GB"/>
        </a:p>
      </dgm:t>
    </dgm:pt>
    <dgm:pt modelId="{2E39AF65-1CE6-4117-A7AD-89E44498EFE3}" type="pres">
      <dgm:prSet presAssocID="{3F9C6F95-41B5-4662-875D-4BE4729BCA5F}" presName="connTx" presStyleLbl="parChTrans1D2" presStyleIdx="4" presStyleCnt="8"/>
      <dgm:spPr/>
      <dgm:t>
        <a:bodyPr/>
        <a:lstStyle/>
        <a:p>
          <a:endParaRPr lang="en-GB"/>
        </a:p>
      </dgm:t>
    </dgm:pt>
    <dgm:pt modelId="{9878AECF-7DDC-4CEA-BBA5-E8E40166B17B}" type="pres">
      <dgm:prSet presAssocID="{8DC6EA75-F672-4B4A-A678-38389806CA98}" presName="node" presStyleLbl="node1" presStyleIdx="4" presStyleCnt="8">
        <dgm:presLayoutVars>
          <dgm:bulletEnabled val="1"/>
        </dgm:presLayoutVars>
      </dgm:prSet>
      <dgm:spPr/>
      <dgm:t>
        <a:bodyPr/>
        <a:lstStyle/>
        <a:p>
          <a:endParaRPr lang="en-GB"/>
        </a:p>
      </dgm:t>
    </dgm:pt>
    <dgm:pt modelId="{B49D84CC-6EC9-4547-8D14-1DD115D03407}" type="pres">
      <dgm:prSet presAssocID="{752B8AD1-7513-4FC6-99F1-4B7813A53F09}" presName="Name9" presStyleLbl="parChTrans1D2" presStyleIdx="5" presStyleCnt="8"/>
      <dgm:spPr/>
      <dgm:t>
        <a:bodyPr/>
        <a:lstStyle/>
        <a:p>
          <a:endParaRPr lang="en-GB"/>
        </a:p>
      </dgm:t>
    </dgm:pt>
    <dgm:pt modelId="{0BF88C1B-B977-41D8-BF92-F9232D7DAE65}" type="pres">
      <dgm:prSet presAssocID="{752B8AD1-7513-4FC6-99F1-4B7813A53F09}" presName="connTx" presStyleLbl="parChTrans1D2" presStyleIdx="5" presStyleCnt="8"/>
      <dgm:spPr/>
      <dgm:t>
        <a:bodyPr/>
        <a:lstStyle/>
        <a:p>
          <a:endParaRPr lang="en-GB"/>
        </a:p>
      </dgm:t>
    </dgm:pt>
    <dgm:pt modelId="{607D8FFC-B6A6-4B98-BC80-66B4E6D6F493}" type="pres">
      <dgm:prSet presAssocID="{81BD20C7-57EC-4FDE-A5AE-AB2F89E0AF6A}" presName="node" presStyleLbl="node1" presStyleIdx="5" presStyleCnt="8">
        <dgm:presLayoutVars>
          <dgm:bulletEnabled val="1"/>
        </dgm:presLayoutVars>
      </dgm:prSet>
      <dgm:spPr/>
      <dgm:t>
        <a:bodyPr/>
        <a:lstStyle/>
        <a:p>
          <a:endParaRPr lang="en-GB"/>
        </a:p>
      </dgm:t>
    </dgm:pt>
    <dgm:pt modelId="{F3855404-648F-4220-BBBC-5272F99D0125}" type="pres">
      <dgm:prSet presAssocID="{11B960FB-058B-4C70-823C-5BE8C74579E2}" presName="Name9" presStyleLbl="parChTrans1D2" presStyleIdx="6" presStyleCnt="8"/>
      <dgm:spPr/>
      <dgm:t>
        <a:bodyPr/>
        <a:lstStyle/>
        <a:p>
          <a:endParaRPr lang="en-GB"/>
        </a:p>
      </dgm:t>
    </dgm:pt>
    <dgm:pt modelId="{75CDF12F-2B3D-4F46-AFF5-4859ED23A604}" type="pres">
      <dgm:prSet presAssocID="{11B960FB-058B-4C70-823C-5BE8C74579E2}" presName="connTx" presStyleLbl="parChTrans1D2" presStyleIdx="6" presStyleCnt="8"/>
      <dgm:spPr/>
      <dgm:t>
        <a:bodyPr/>
        <a:lstStyle/>
        <a:p>
          <a:endParaRPr lang="en-GB"/>
        </a:p>
      </dgm:t>
    </dgm:pt>
    <dgm:pt modelId="{E92ACA78-7B6A-40DC-8267-68E443EBB002}" type="pres">
      <dgm:prSet presAssocID="{F1621194-33F4-41CA-B3CF-D97C0388B22E}" presName="node" presStyleLbl="node1" presStyleIdx="6" presStyleCnt="8">
        <dgm:presLayoutVars>
          <dgm:bulletEnabled val="1"/>
        </dgm:presLayoutVars>
      </dgm:prSet>
      <dgm:spPr/>
      <dgm:t>
        <a:bodyPr/>
        <a:lstStyle/>
        <a:p>
          <a:endParaRPr lang="en-GB"/>
        </a:p>
      </dgm:t>
    </dgm:pt>
    <dgm:pt modelId="{C7C39839-5129-49FF-8102-00DF0071809D}" type="pres">
      <dgm:prSet presAssocID="{E52D7537-DE5E-47A2-848A-A4CBFCDD5094}" presName="Name9" presStyleLbl="parChTrans1D2" presStyleIdx="7" presStyleCnt="8"/>
      <dgm:spPr/>
      <dgm:t>
        <a:bodyPr/>
        <a:lstStyle/>
        <a:p>
          <a:endParaRPr lang="en-GB"/>
        </a:p>
      </dgm:t>
    </dgm:pt>
    <dgm:pt modelId="{6C64FD05-EACF-4DDA-8733-508C62CA74CB}" type="pres">
      <dgm:prSet presAssocID="{E52D7537-DE5E-47A2-848A-A4CBFCDD5094}" presName="connTx" presStyleLbl="parChTrans1D2" presStyleIdx="7" presStyleCnt="8"/>
      <dgm:spPr/>
      <dgm:t>
        <a:bodyPr/>
        <a:lstStyle/>
        <a:p>
          <a:endParaRPr lang="en-GB"/>
        </a:p>
      </dgm:t>
    </dgm:pt>
    <dgm:pt modelId="{59DB73E1-D0F7-498F-9FAA-B8497DC02789}" type="pres">
      <dgm:prSet presAssocID="{E0D9EF78-DAFC-4607-BA87-348A62498EC4}" presName="node" presStyleLbl="node1" presStyleIdx="7" presStyleCnt="8">
        <dgm:presLayoutVars>
          <dgm:bulletEnabled val="1"/>
        </dgm:presLayoutVars>
      </dgm:prSet>
      <dgm:spPr/>
      <dgm:t>
        <a:bodyPr/>
        <a:lstStyle/>
        <a:p>
          <a:endParaRPr lang="en-GB"/>
        </a:p>
      </dgm:t>
    </dgm:pt>
  </dgm:ptLst>
  <dgm:cxnLst>
    <dgm:cxn modelId="{F51CC0F1-D4C0-44C0-81AF-D070D01862A2}" type="presOf" srcId="{3F9C6F95-41B5-4662-875D-4BE4729BCA5F}" destId="{2E39AF65-1CE6-4117-A7AD-89E44498EFE3}" srcOrd="1" destOrd="0" presId="urn:microsoft.com/office/officeart/2005/8/layout/radial1"/>
    <dgm:cxn modelId="{95313361-97A4-4A4D-9421-1154C454F850}" type="presOf" srcId="{36112247-E85C-4B57-9EC0-CFB7DBD03319}" destId="{B455DE93-870F-41AC-B033-7C862777A59A}" srcOrd="0" destOrd="0" presId="urn:microsoft.com/office/officeart/2005/8/layout/radial1"/>
    <dgm:cxn modelId="{5B0448D0-89C6-46C6-8E73-91B9D503443B}" srcId="{06434537-E15B-4E4A-A703-EFFBD13DBBA9}" destId="{81BD20C7-57EC-4FDE-A5AE-AB2F89E0AF6A}" srcOrd="5" destOrd="0" parTransId="{752B8AD1-7513-4FC6-99F1-4B7813A53F09}" sibTransId="{8A6175A7-99F4-4249-85B6-8DD0D7E9EA03}"/>
    <dgm:cxn modelId="{F5DF16E1-C1CD-41C4-9B06-BF54535BFC91}" type="presOf" srcId="{752B8AD1-7513-4FC6-99F1-4B7813A53F09}" destId="{0BF88C1B-B977-41D8-BF92-F9232D7DAE65}" srcOrd="1" destOrd="0" presId="urn:microsoft.com/office/officeart/2005/8/layout/radial1"/>
    <dgm:cxn modelId="{10BDF45D-DC82-4FCF-9C98-CE42F35B6FDF}" type="presOf" srcId="{717CD735-B936-4A2A-A624-00979887514D}" destId="{3C9D02A3-52D7-49D6-91FF-A37DCFA65D61}" srcOrd="0" destOrd="0" presId="urn:microsoft.com/office/officeart/2005/8/layout/radial1"/>
    <dgm:cxn modelId="{BE38B898-0CF8-438E-B40F-DB962EA52C7D}" type="presOf" srcId="{E52D7537-DE5E-47A2-848A-A4CBFCDD5094}" destId="{C7C39839-5129-49FF-8102-00DF0071809D}" srcOrd="0" destOrd="0" presId="urn:microsoft.com/office/officeart/2005/8/layout/radial1"/>
    <dgm:cxn modelId="{C8697332-A086-4167-A245-9C694393348B}" srcId="{06434537-E15B-4E4A-A703-EFFBD13DBBA9}" destId="{E0D9EF78-DAFC-4607-BA87-348A62498EC4}" srcOrd="7" destOrd="0" parTransId="{E52D7537-DE5E-47A2-848A-A4CBFCDD5094}" sibTransId="{BEE322CA-3001-464D-ADC5-E4643332589B}"/>
    <dgm:cxn modelId="{41285ACD-7892-4C8A-8DE2-BFC16166FBC0}" srcId="{06434537-E15B-4E4A-A703-EFFBD13DBBA9}" destId="{DFDE7C8C-95DF-4C39-92DB-B19A5F85794D}" srcOrd="0" destOrd="0" parTransId="{BB00DBA6-985D-432B-B52F-BDF54E753B9B}" sibTransId="{9C9D8B28-F31B-4550-82F1-21924E94F329}"/>
    <dgm:cxn modelId="{E1D753D9-5274-48A6-9DEF-C9EAB6433481}" srcId="{06434537-E15B-4E4A-A703-EFFBD13DBBA9}" destId="{717CD735-B936-4A2A-A624-00979887514D}" srcOrd="1" destOrd="0" parTransId="{0EE99F49-D12C-492E-A046-D26281927B12}" sibTransId="{0FD93995-9499-4F13-9E72-E2FA0FB5A991}"/>
    <dgm:cxn modelId="{B0A3C2D9-D6EE-4183-9A1A-8EBC34B4B67D}" type="presOf" srcId="{06434537-E15B-4E4A-A703-EFFBD13DBBA9}" destId="{AE8091F0-CA00-479D-9193-DB845F1BDEDA}" srcOrd="0" destOrd="0" presId="urn:microsoft.com/office/officeart/2005/8/layout/radial1"/>
    <dgm:cxn modelId="{37AC797D-4052-4799-8ADD-AE2F430D3EC1}" type="presOf" srcId="{9D18C59C-EBCE-4448-B0C0-27EAB7F9AD7F}" destId="{CB72F2F2-CBF2-495A-9D84-C8F557BEDAC7}" srcOrd="0" destOrd="0" presId="urn:microsoft.com/office/officeart/2005/8/layout/radial1"/>
    <dgm:cxn modelId="{C2D95A0F-3E90-491C-B33B-1269DC966B49}" type="presOf" srcId="{0EE99F49-D12C-492E-A046-D26281927B12}" destId="{8CE4922D-CB09-4B21-AB5B-4C7D7EDA2C95}" srcOrd="1" destOrd="0" presId="urn:microsoft.com/office/officeart/2005/8/layout/radial1"/>
    <dgm:cxn modelId="{BB28F260-CD77-4198-A2B4-F21A53D3BFED}" type="presOf" srcId="{11B960FB-058B-4C70-823C-5BE8C74579E2}" destId="{F3855404-648F-4220-BBBC-5272F99D0125}" srcOrd="0" destOrd="0" presId="urn:microsoft.com/office/officeart/2005/8/layout/radial1"/>
    <dgm:cxn modelId="{469FEDD1-1BBC-4115-8855-F42C001C44EB}" type="presOf" srcId="{703183B4-FAF3-4876-A821-B07C3BCAF794}" destId="{FB700944-CD9D-447C-8EBD-39AFA9A41D4A}" srcOrd="1" destOrd="0" presId="urn:microsoft.com/office/officeart/2005/8/layout/radial1"/>
    <dgm:cxn modelId="{2339DC0A-0C25-48CE-A8FE-BD623CDBF93B}" type="presOf" srcId="{9D18C59C-EBCE-4448-B0C0-27EAB7F9AD7F}" destId="{D1B85956-2BC8-44FC-B973-74888041E455}" srcOrd="1" destOrd="0" presId="urn:microsoft.com/office/officeart/2005/8/layout/radial1"/>
    <dgm:cxn modelId="{16DC7A58-3B7C-4838-9638-56CF49AE3A08}" type="presOf" srcId="{E0D9EF78-DAFC-4607-BA87-348A62498EC4}" destId="{59DB73E1-D0F7-498F-9FAA-B8497DC02789}" srcOrd="0" destOrd="0" presId="urn:microsoft.com/office/officeart/2005/8/layout/radial1"/>
    <dgm:cxn modelId="{45627A8E-367F-453A-9EBC-592879A83138}" type="presOf" srcId="{81265F4E-EEE0-409A-929C-E7298A0E535E}" destId="{24ABE11A-B3FD-4727-86C7-5E72EF7B9C9E}" srcOrd="0" destOrd="0" presId="urn:microsoft.com/office/officeart/2005/8/layout/radial1"/>
    <dgm:cxn modelId="{D548B8D1-30E3-42BE-A731-A97EB0B61001}" type="presOf" srcId="{703183B4-FAF3-4876-A821-B07C3BCAF794}" destId="{6CA94123-9BB7-4837-AFC1-0543F68EF526}" srcOrd="0" destOrd="0" presId="urn:microsoft.com/office/officeart/2005/8/layout/radial1"/>
    <dgm:cxn modelId="{17102102-436C-411E-B5AB-E30BA5E08118}" type="presOf" srcId="{11B960FB-058B-4C70-823C-5BE8C74579E2}" destId="{75CDF12F-2B3D-4F46-AFF5-4859ED23A604}" srcOrd="1" destOrd="0" presId="urn:microsoft.com/office/officeart/2005/8/layout/radial1"/>
    <dgm:cxn modelId="{725B4154-6ED9-4D3B-AB2C-F9490DF8A59B}" srcId="{81265F4E-EEE0-409A-929C-E7298A0E535E}" destId="{06434537-E15B-4E4A-A703-EFFBD13DBBA9}" srcOrd="0" destOrd="0" parTransId="{1F20D28B-5AFA-4254-9D1C-DCBA22030915}" sibTransId="{66D843CC-EA5C-4603-8173-67183A34440F}"/>
    <dgm:cxn modelId="{042850DE-7C48-4350-A3A7-4BE8E1FD53B7}" type="presOf" srcId="{BB00DBA6-985D-432B-B52F-BDF54E753B9B}" destId="{1E1EBD42-AED5-406E-A733-98820B8C8357}" srcOrd="0" destOrd="0" presId="urn:microsoft.com/office/officeart/2005/8/layout/radial1"/>
    <dgm:cxn modelId="{667368EF-8AB6-4023-82DD-31BD69107081}" type="presOf" srcId="{D682EF83-57FD-4ADB-9028-C5896D72F406}" destId="{3B576753-827A-4AC8-86F2-2D4BDF265534}" srcOrd="0" destOrd="0" presId="urn:microsoft.com/office/officeart/2005/8/layout/radial1"/>
    <dgm:cxn modelId="{DDCA9AE4-7FDF-499D-A388-0F8C961810BB}" type="presOf" srcId="{BB00DBA6-985D-432B-B52F-BDF54E753B9B}" destId="{595CC84B-5C8B-4917-844E-492CE6E7F59F}" srcOrd="1" destOrd="0" presId="urn:microsoft.com/office/officeart/2005/8/layout/radial1"/>
    <dgm:cxn modelId="{A436DB77-1783-4CFF-A46C-3DA8A277182D}" srcId="{06434537-E15B-4E4A-A703-EFFBD13DBBA9}" destId="{8DC6EA75-F672-4B4A-A678-38389806CA98}" srcOrd="4" destOrd="0" parTransId="{3F9C6F95-41B5-4662-875D-4BE4729BCA5F}" sibTransId="{02FF294C-9103-43AC-B68B-F140019E74CA}"/>
    <dgm:cxn modelId="{E42B0A20-EB7A-48EE-B0FF-99CC04DDA3F8}" srcId="{06434537-E15B-4E4A-A703-EFFBD13DBBA9}" destId="{D682EF83-57FD-4ADB-9028-C5896D72F406}" srcOrd="2" destOrd="0" parTransId="{9D18C59C-EBCE-4448-B0C0-27EAB7F9AD7F}" sibTransId="{82B6CC94-BC43-4A53-A708-B9E9D62F85DA}"/>
    <dgm:cxn modelId="{B3DADA0C-BC57-4C98-9EBE-026E2811406A}" type="presOf" srcId="{8DC6EA75-F672-4B4A-A678-38389806CA98}" destId="{9878AECF-7DDC-4CEA-BBA5-E8E40166B17B}" srcOrd="0" destOrd="0" presId="urn:microsoft.com/office/officeart/2005/8/layout/radial1"/>
    <dgm:cxn modelId="{6E8C607B-57B9-4D8F-8495-A3D2779AD00D}" type="presOf" srcId="{0EE99F49-D12C-492E-A046-D26281927B12}" destId="{225EC658-6DB0-45CE-98DF-83E4D430AF82}" srcOrd="0" destOrd="0" presId="urn:microsoft.com/office/officeart/2005/8/layout/radial1"/>
    <dgm:cxn modelId="{5CCB84D4-AAE0-46A8-892C-EB96D3CCB4E4}" srcId="{06434537-E15B-4E4A-A703-EFFBD13DBBA9}" destId="{F1621194-33F4-41CA-B3CF-D97C0388B22E}" srcOrd="6" destOrd="0" parTransId="{11B960FB-058B-4C70-823C-5BE8C74579E2}" sibTransId="{729BD5F1-DBC6-4EC7-A8CD-7B4EBD00C635}"/>
    <dgm:cxn modelId="{33A34E3F-D601-4CA3-9FF6-6A9DC6A7057C}" type="presOf" srcId="{752B8AD1-7513-4FC6-99F1-4B7813A53F09}" destId="{B49D84CC-6EC9-4547-8D14-1DD115D03407}" srcOrd="0" destOrd="0" presId="urn:microsoft.com/office/officeart/2005/8/layout/radial1"/>
    <dgm:cxn modelId="{3152A019-99AE-432E-9AB4-54CA44C2C8B8}" type="presOf" srcId="{3F9C6F95-41B5-4662-875D-4BE4729BCA5F}" destId="{E7434A63-48C8-421D-B7B1-2276565FE82C}" srcOrd="0" destOrd="0" presId="urn:microsoft.com/office/officeart/2005/8/layout/radial1"/>
    <dgm:cxn modelId="{1FCA94A4-CD24-4E42-A1F2-A24162A28649}" srcId="{06434537-E15B-4E4A-A703-EFFBD13DBBA9}" destId="{36112247-E85C-4B57-9EC0-CFB7DBD03319}" srcOrd="3" destOrd="0" parTransId="{703183B4-FAF3-4876-A821-B07C3BCAF794}" sibTransId="{58339836-232F-40BA-96A0-48D0A5465130}"/>
    <dgm:cxn modelId="{2A1068CC-9218-4B61-8203-8A425B67F164}" type="presOf" srcId="{81BD20C7-57EC-4FDE-A5AE-AB2F89E0AF6A}" destId="{607D8FFC-B6A6-4B98-BC80-66B4E6D6F493}" srcOrd="0" destOrd="0" presId="urn:microsoft.com/office/officeart/2005/8/layout/radial1"/>
    <dgm:cxn modelId="{04BBF488-5581-4F3F-A45A-CDE2ACD63DB6}" type="presOf" srcId="{DFDE7C8C-95DF-4C39-92DB-B19A5F85794D}" destId="{43C72775-A96B-41C3-95C4-B3A0382B1F9D}" srcOrd="0" destOrd="0" presId="urn:microsoft.com/office/officeart/2005/8/layout/radial1"/>
    <dgm:cxn modelId="{D776782C-0976-4511-96D5-F456C09D3D90}" type="presOf" srcId="{F1621194-33F4-41CA-B3CF-D97C0388B22E}" destId="{E92ACA78-7B6A-40DC-8267-68E443EBB002}" srcOrd="0" destOrd="0" presId="urn:microsoft.com/office/officeart/2005/8/layout/radial1"/>
    <dgm:cxn modelId="{709B7EB8-398D-4E35-8AD2-3E60997E297F}" type="presOf" srcId="{E52D7537-DE5E-47A2-848A-A4CBFCDD5094}" destId="{6C64FD05-EACF-4DDA-8733-508C62CA74CB}" srcOrd="1" destOrd="0" presId="urn:microsoft.com/office/officeart/2005/8/layout/radial1"/>
    <dgm:cxn modelId="{29B35BB5-D1CB-4ED9-9134-73CE6A851487}" type="presParOf" srcId="{24ABE11A-B3FD-4727-86C7-5E72EF7B9C9E}" destId="{AE8091F0-CA00-479D-9193-DB845F1BDEDA}" srcOrd="0" destOrd="0" presId="urn:microsoft.com/office/officeart/2005/8/layout/radial1"/>
    <dgm:cxn modelId="{FA0E7EDA-FD1D-438D-8130-BB32378A4381}" type="presParOf" srcId="{24ABE11A-B3FD-4727-86C7-5E72EF7B9C9E}" destId="{1E1EBD42-AED5-406E-A733-98820B8C8357}" srcOrd="1" destOrd="0" presId="urn:microsoft.com/office/officeart/2005/8/layout/radial1"/>
    <dgm:cxn modelId="{8CAABF61-C850-41D6-9C44-02A0DEE5FAF5}" type="presParOf" srcId="{1E1EBD42-AED5-406E-A733-98820B8C8357}" destId="{595CC84B-5C8B-4917-844E-492CE6E7F59F}" srcOrd="0" destOrd="0" presId="urn:microsoft.com/office/officeart/2005/8/layout/radial1"/>
    <dgm:cxn modelId="{FC118441-00F9-4B53-8A13-5441642C5ACB}" type="presParOf" srcId="{24ABE11A-B3FD-4727-86C7-5E72EF7B9C9E}" destId="{43C72775-A96B-41C3-95C4-B3A0382B1F9D}" srcOrd="2" destOrd="0" presId="urn:microsoft.com/office/officeart/2005/8/layout/radial1"/>
    <dgm:cxn modelId="{56BEC09B-5662-4D90-B1A3-CB4FFFED529C}" type="presParOf" srcId="{24ABE11A-B3FD-4727-86C7-5E72EF7B9C9E}" destId="{225EC658-6DB0-45CE-98DF-83E4D430AF82}" srcOrd="3" destOrd="0" presId="urn:microsoft.com/office/officeart/2005/8/layout/radial1"/>
    <dgm:cxn modelId="{06E590B0-9DB0-4E9B-8383-728E9937C38B}" type="presParOf" srcId="{225EC658-6DB0-45CE-98DF-83E4D430AF82}" destId="{8CE4922D-CB09-4B21-AB5B-4C7D7EDA2C95}" srcOrd="0" destOrd="0" presId="urn:microsoft.com/office/officeart/2005/8/layout/radial1"/>
    <dgm:cxn modelId="{66D72FC1-52FB-485F-82CF-03DC4A4FB993}" type="presParOf" srcId="{24ABE11A-B3FD-4727-86C7-5E72EF7B9C9E}" destId="{3C9D02A3-52D7-49D6-91FF-A37DCFA65D61}" srcOrd="4" destOrd="0" presId="urn:microsoft.com/office/officeart/2005/8/layout/radial1"/>
    <dgm:cxn modelId="{2452EC93-9DCC-4C2E-966D-13D84112E0EC}" type="presParOf" srcId="{24ABE11A-B3FD-4727-86C7-5E72EF7B9C9E}" destId="{CB72F2F2-CBF2-495A-9D84-C8F557BEDAC7}" srcOrd="5" destOrd="0" presId="urn:microsoft.com/office/officeart/2005/8/layout/radial1"/>
    <dgm:cxn modelId="{FFFB863D-F106-4253-B70A-01108416AF9E}" type="presParOf" srcId="{CB72F2F2-CBF2-495A-9D84-C8F557BEDAC7}" destId="{D1B85956-2BC8-44FC-B973-74888041E455}" srcOrd="0" destOrd="0" presId="urn:microsoft.com/office/officeart/2005/8/layout/radial1"/>
    <dgm:cxn modelId="{37C77D0D-9100-4BF2-A564-9EC78A003CA6}" type="presParOf" srcId="{24ABE11A-B3FD-4727-86C7-5E72EF7B9C9E}" destId="{3B576753-827A-4AC8-86F2-2D4BDF265534}" srcOrd="6" destOrd="0" presId="urn:microsoft.com/office/officeart/2005/8/layout/radial1"/>
    <dgm:cxn modelId="{3990F17C-4F6E-4726-9327-14535881CECE}" type="presParOf" srcId="{24ABE11A-B3FD-4727-86C7-5E72EF7B9C9E}" destId="{6CA94123-9BB7-4837-AFC1-0543F68EF526}" srcOrd="7" destOrd="0" presId="urn:microsoft.com/office/officeart/2005/8/layout/radial1"/>
    <dgm:cxn modelId="{E12E9023-9CDE-47D9-9949-EB92B75E4A77}" type="presParOf" srcId="{6CA94123-9BB7-4837-AFC1-0543F68EF526}" destId="{FB700944-CD9D-447C-8EBD-39AFA9A41D4A}" srcOrd="0" destOrd="0" presId="urn:microsoft.com/office/officeart/2005/8/layout/radial1"/>
    <dgm:cxn modelId="{161BCE79-C1BD-48EA-BE90-D08D5DD4635E}" type="presParOf" srcId="{24ABE11A-B3FD-4727-86C7-5E72EF7B9C9E}" destId="{B455DE93-870F-41AC-B033-7C862777A59A}" srcOrd="8" destOrd="0" presId="urn:microsoft.com/office/officeart/2005/8/layout/radial1"/>
    <dgm:cxn modelId="{4BC7AE94-8B78-488F-BDF2-D4A9D59DC51B}" type="presParOf" srcId="{24ABE11A-B3FD-4727-86C7-5E72EF7B9C9E}" destId="{E7434A63-48C8-421D-B7B1-2276565FE82C}" srcOrd="9" destOrd="0" presId="urn:microsoft.com/office/officeart/2005/8/layout/radial1"/>
    <dgm:cxn modelId="{6EFF1879-23FB-4A53-B08D-B785FA15C3EE}" type="presParOf" srcId="{E7434A63-48C8-421D-B7B1-2276565FE82C}" destId="{2E39AF65-1CE6-4117-A7AD-89E44498EFE3}" srcOrd="0" destOrd="0" presId="urn:microsoft.com/office/officeart/2005/8/layout/radial1"/>
    <dgm:cxn modelId="{7D14291E-2559-4B30-8261-76E170072FD0}" type="presParOf" srcId="{24ABE11A-B3FD-4727-86C7-5E72EF7B9C9E}" destId="{9878AECF-7DDC-4CEA-BBA5-E8E40166B17B}" srcOrd="10" destOrd="0" presId="urn:microsoft.com/office/officeart/2005/8/layout/radial1"/>
    <dgm:cxn modelId="{ADFF76A6-6391-44B0-86CE-6F942AF79B5F}" type="presParOf" srcId="{24ABE11A-B3FD-4727-86C7-5E72EF7B9C9E}" destId="{B49D84CC-6EC9-4547-8D14-1DD115D03407}" srcOrd="11" destOrd="0" presId="urn:microsoft.com/office/officeart/2005/8/layout/radial1"/>
    <dgm:cxn modelId="{8501452D-FE64-46C7-AA6D-AE7BEE8617B1}" type="presParOf" srcId="{B49D84CC-6EC9-4547-8D14-1DD115D03407}" destId="{0BF88C1B-B977-41D8-BF92-F9232D7DAE65}" srcOrd="0" destOrd="0" presId="urn:microsoft.com/office/officeart/2005/8/layout/radial1"/>
    <dgm:cxn modelId="{EDB38932-9E9D-474A-854E-515C53E5389E}" type="presParOf" srcId="{24ABE11A-B3FD-4727-86C7-5E72EF7B9C9E}" destId="{607D8FFC-B6A6-4B98-BC80-66B4E6D6F493}" srcOrd="12" destOrd="0" presId="urn:microsoft.com/office/officeart/2005/8/layout/radial1"/>
    <dgm:cxn modelId="{0A5F5E36-28F0-4795-8D71-EFC304D6A5DE}" type="presParOf" srcId="{24ABE11A-B3FD-4727-86C7-5E72EF7B9C9E}" destId="{F3855404-648F-4220-BBBC-5272F99D0125}" srcOrd="13" destOrd="0" presId="urn:microsoft.com/office/officeart/2005/8/layout/radial1"/>
    <dgm:cxn modelId="{0B6AA7D7-A04D-48FA-9428-196E3F20A69C}" type="presParOf" srcId="{F3855404-648F-4220-BBBC-5272F99D0125}" destId="{75CDF12F-2B3D-4F46-AFF5-4859ED23A604}" srcOrd="0" destOrd="0" presId="urn:microsoft.com/office/officeart/2005/8/layout/radial1"/>
    <dgm:cxn modelId="{13763EC2-4466-4082-8117-73B7C8CF8FFA}" type="presParOf" srcId="{24ABE11A-B3FD-4727-86C7-5E72EF7B9C9E}" destId="{E92ACA78-7B6A-40DC-8267-68E443EBB002}" srcOrd="14" destOrd="0" presId="urn:microsoft.com/office/officeart/2005/8/layout/radial1"/>
    <dgm:cxn modelId="{55945AB9-170E-446A-98D2-D461ACD36653}" type="presParOf" srcId="{24ABE11A-B3FD-4727-86C7-5E72EF7B9C9E}" destId="{C7C39839-5129-49FF-8102-00DF0071809D}" srcOrd="15" destOrd="0" presId="urn:microsoft.com/office/officeart/2005/8/layout/radial1"/>
    <dgm:cxn modelId="{E451FF78-3A0A-4A9B-9AD2-D3115C79636E}" type="presParOf" srcId="{C7C39839-5129-49FF-8102-00DF0071809D}" destId="{6C64FD05-EACF-4DDA-8733-508C62CA74CB}" srcOrd="0" destOrd="0" presId="urn:microsoft.com/office/officeart/2005/8/layout/radial1"/>
    <dgm:cxn modelId="{542591C9-405D-41D1-966B-AF42495F3CBA}" type="presParOf" srcId="{24ABE11A-B3FD-4727-86C7-5E72EF7B9C9E}" destId="{59DB73E1-D0F7-498F-9FAA-B8497DC02789}" srcOrd="1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9E8E6C-0DEF-4B2B-AA07-0DC7251B8930}"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876E89D1-D18C-4F57-9209-ECF8519AFD2C}">
      <dgm:prSet phldrT="[Text]"/>
      <dgm:spPr/>
      <dgm:t>
        <a:bodyPr/>
        <a:lstStyle/>
        <a:p>
          <a:r>
            <a:rPr lang="en-GB" dirty="0" smtClean="0"/>
            <a:t>Generation</a:t>
          </a:r>
          <a:endParaRPr lang="en-GB" dirty="0"/>
        </a:p>
      </dgm:t>
    </dgm:pt>
    <dgm:pt modelId="{012DF780-18AF-4D56-90A6-CA5B8D70426C}" type="parTrans" cxnId="{5A1995C5-14F8-41A4-956A-25A2CBF9F0C4}">
      <dgm:prSet/>
      <dgm:spPr/>
      <dgm:t>
        <a:bodyPr/>
        <a:lstStyle/>
        <a:p>
          <a:endParaRPr lang="en-GB"/>
        </a:p>
      </dgm:t>
    </dgm:pt>
    <dgm:pt modelId="{7090771C-254A-4501-98D9-6871D2C0AA66}" type="sibTrans" cxnId="{5A1995C5-14F8-41A4-956A-25A2CBF9F0C4}">
      <dgm:prSet/>
      <dgm:spPr/>
      <dgm:t>
        <a:bodyPr/>
        <a:lstStyle/>
        <a:p>
          <a:endParaRPr lang="en-GB"/>
        </a:p>
      </dgm:t>
    </dgm:pt>
    <dgm:pt modelId="{08FB5940-463F-48FE-8C93-D32654EFA789}">
      <dgm:prSet phldrT="[Text]"/>
      <dgm:spPr/>
      <dgm:t>
        <a:bodyPr/>
        <a:lstStyle/>
        <a:p>
          <a:r>
            <a:rPr lang="en-GB" dirty="0" smtClean="0"/>
            <a:t>Energy centre</a:t>
          </a:r>
          <a:endParaRPr lang="en-GB" dirty="0"/>
        </a:p>
      </dgm:t>
    </dgm:pt>
    <dgm:pt modelId="{5EFF454C-E7DA-4011-ABC9-A83410BC8430}" type="parTrans" cxnId="{72B3AC90-86BC-4D26-ACDF-F9A0A4A3ADF3}">
      <dgm:prSet/>
      <dgm:spPr/>
      <dgm:t>
        <a:bodyPr/>
        <a:lstStyle/>
        <a:p>
          <a:endParaRPr lang="en-GB"/>
        </a:p>
      </dgm:t>
    </dgm:pt>
    <dgm:pt modelId="{449CB5D2-AD18-4E59-A576-FE8187F0DAF3}" type="sibTrans" cxnId="{72B3AC90-86BC-4D26-ACDF-F9A0A4A3ADF3}">
      <dgm:prSet/>
      <dgm:spPr/>
      <dgm:t>
        <a:bodyPr/>
        <a:lstStyle/>
        <a:p>
          <a:endParaRPr lang="en-GB"/>
        </a:p>
      </dgm:t>
    </dgm:pt>
    <dgm:pt modelId="{75A9813C-8CBC-4BFE-AE8F-D3B70F9415B8}">
      <dgm:prSet phldrT="[Text]"/>
      <dgm:spPr/>
      <dgm:t>
        <a:bodyPr/>
        <a:lstStyle/>
        <a:p>
          <a:r>
            <a:rPr lang="en-GB" dirty="0" smtClean="0"/>
            <a:t>Waste heat recovery</a:t>
          </a:r>
          <a:endParaRPr lang="en-GB" dirty="0"/>
        </a:p>
      </dgm:t>
    </dgm:pt>
    <dgm:pt modelId="{0A89697B-BC09-4BFF-A548-E9094252EAF1}" type="parTrans" cxnId="{6023EFCA-A33C-4570-99CB-2670860B6263}">
      <dgm:prSet/>
      <dgm:spPr/>
      <dgm:t>
        <a:bodyPr/>
        <a:lstStyle/>
        <a:p>
          <a:endParaRPr lang="en-GB"/>
        </a:p>
      </dgm:t>
    </dgm:pt>
    <dgm:pt modelId="{4963733C-7142-477D-BBBC-7DAED6817F96}" type="sibTrans" cxnId="{6023EFCA-A33C-4570-99CB-2670860B6263}">
      <dgm:prSet/>
      <dgm:spPr/>
      <dgm:t>
        <a:bodyPr/>
        <a:lstStyle/>
        <a:p>
          <a:endParaRPr lang="en-GB"/>
        </a:p>
      </dgm:t>
    </dgm:pt>
    <dgm:pt modelId="{1117ECE3-3DC7-4FCD-A8FC-B70BFE9F3AF1}">
      <dgm:prSet phldrT="[Text]"/>
      <dgm:spPr/>
      <dgm:t>
        <a:bodyPr/>
        <a:lstStyle/>
        <a:p>
          <a:r>
            <a:rPr lang="en-GB" dirty="0" smtClean="0"/>
            <a:t>Distribution</a:t>
          </a:r>
          <a:endParaRPr lang="en-GB" dirty="0"/>
        </a:p>
      </dgm:t>
    </dgm:pt>
    <dgm:pt modelId="{0DB04227-69B8-4DE1-9120-6555172DBBDE}" type="parTrans" cxnId="{DC5DFC07-9816-44C6-92C9-FB2F4BC470C5}">
      <dgm:prSet/>
      <dgm:spPr/>
      <dgm:t>
        <a:bodyPr/>
        <a:lstStyle/>
        <a:p>
          <a:endParaRPr lang="en-GB"/>
        </a:p>
      </dgm:t>
    </dgm:pt>
    <dgm:pt modelId="{C5C02358-B00A-4586-96E5-F6CFA5719DAC}" type="sibTrans" cxnId="{DC5DFC07-9816-44C6-92C9-FB2F4BC470C5}">
      <dgm:prSet/>
      <dgm:spPr/>
      <dgm:t>
        <a:bodyPr/>
        <a:lstStyle/>
        <a:p>
          <a:endParaRPr lang="en-GB"/>
        </a:p>
      </dgm:t>
    </dgm:pt>
    <dgm:pt modelId="{12E3A6C9-4D88-445D-986D-D712B31CC496}">
      <dgm:prSet phldrT="[Text]"/>
      <dgm:spPr/>
      <dgm:t>
        <a:bodyPr/>
        <a:lstStyle/>
        <a:p>
          <a:r>
            <a:rPr lang="en-GB" dirty="0" smtClean="0"/>
            <a:t>Buried, pre-insulated pipework</a:t>
          </a:r>
          <a:endParaRPr lang="en-GB" dirty="0"/>
        </a:p>
      </dgm:t>
    </dgm:pt>
    <dgm:pt modelId="{A720688C-6E70-4A84-92FA-F186C5FC8EFA}" type="parTrans" cxnId="{474C38C9-A5AD-43B9-B90D-D8A6334FA18F}">
      <dgm:prSet/>
      <dgm:spPr/>
      <dgm:t>
        <a:bodyPr/>
        <a:lstStyle/>
        <a:p>
          <a:endParaRPr lang="en-GB"/>
        </a:p>
      </dgm:t>
    </dgm:pt>
    <dgm:pt modelId="{258F151D-CF9D-4F48-BE89-3C7108473D41}" type="sibTrans" cxnId="{474C38C9-A5AD-43B9-B90D-D8A6334FA18F}">
      <dgm:prSet/>
      <dgm:spPr/>
      <dgm:t>
        <a:bodyPr/>
        <a:lstStyle/>
        <a:p>
          <a:endParaRPr lang="en-GB"/>
        </a:p>
      </dgm:t>
    </dgm:pt>
    <dgm:pt modelId="{83C774D2-6F22-41DE-9251-D697B7A784D5}">
      <dgm:prSet phldrT="[Text]"/>
      <dgm:spPr/>
      <dgm:t>
        <a:bodyPr/>
        <a:lstStyle/>
        <a:p>
          <a:endParaRPr lang="en-GB" dirty="0"/>
        </a:p>
      </dgm:t>
    </dgm:pt>
    <dgm:pt modelId="{27FFD49C-A35C-4B49-A60F-F4C39AA33324}" type="parTrans" cxnId="{C7496BDF-36DB-43A4-B82F-F4FD89044A41}">
      <dgm:prSet/>
      <dgm:spPr/>
      <dgm:t>
        <a:bodyPr/>
        <a:lstStyle/>
        <a:p>
          <a:endParaRPr lang="en-GB"/>
        </a:p>
      </dgm:t>
    </dgm:pt>
    <dgm:pt modelId="{2C94A45D-B80D-4785-8244-A29174F421FF}" type="sibTrans" cxnId="{C7496BDF-36DB-43A4-B82F-F4FD89044A41}">
      <dgm:prSet/>
      <dgm:spPr/>
      <dgm:t>
        <a:bodyPr/>
        <a:lstStyle/>
        <a:p>
          <a:endParaRPr lang="en-GB"/>
        </a:p>
      </dgm:t>
    </dgm:pt>
    <dgm:pt modelId="{23644D98-0DA2-4D5D-AEBB-B19CBFCD4FE2}">
      <dgm:prSet phldrT="[Text]"/>
      <dgm:spPr/>
      <dgm:t>
        <a:bodyPr/>
        <a:lstStyle/>
        <a:p>
          <a:r>
            <a:rPr lang="en-GB" dirty="0" smtClean="0"/>
            <a:t>Supply</a:t>
          </a:r>
          <a:endParaRPr lang="en-GB" dirty="0"/>
        </a:p>
      </dgm:t>
    </dgm:pt>
    <dgm:pt modelId="{E406084D-38B3-473C-BE89-E6B917D94119}" type="parTrans" cxnId="{A2D51779-29C9-49AA-8AB5-17CEE7CCEC3D}">
      <dgm:prSet/>
      <dgm:spPr/>
      <dgm:t>
        <a:bodyPr/>
        <a:lstStyle/>
        <a:p>
          <a:endParaRPr lang="en-GB"/>
        </a:p>
      </dgm:t>
    </dgm:pt>
    <dgm:pt modelId="{7E263F89-8396-4186-8133-F9FC6187B47E}" type="sibTrans" cxnId="{A2D51779-29C9-49AA-8AB5-17CEE7CCEC3D}">
      <dgm:prSet/>
      <dgm:spPr/>
      <dgm:t>
        <a:bodyPr/>
        <a:lstStyle/>
        <a:p>
          <a:endParaRPr lang="en-GB"/>
        </a:p>
      </dgm:t>
    </dgm:pt>
    <dgm:pt modelId="{36FA6CB2-1475-4B15-B4EC-0503607CECFC}">
      <dgm:prSet phldrT="[Text]"/>
      <dgm:spPr/>
      <dgm:t>
        <a:bodyPr/>
        <a:lstStyle/>
        <a:p>
          <a:r>
            <a:rPr lang="en-GB" dirty="0" smtClean="0"/>
            <a:t>Customer interface</a:t>
          </a:r>
          <a:endParaRPr lang="en-GB" dirty="0"/>
        </a:p>
      </dgm:t>
    </dgm:pt>
    <dgm:pt modelId="{E63D7005-65BE-4F99-BE8A-AED1157E6FAF}" type="parTrans" cxnId="{7CEE1829-C15C-4D22-B169-1B7600A2EB9B}">
      <dgm:prSet/>
      <dgm:spPr/>
      <dgm:t>
        <a:bodyPr/>
        <a:lstStyle/>
        <a:p>
          <a:endParaRPr lang="en-GB"/>
        </a:p>
      </dgm:t>
    </dgm:pt>
    <dgm:pt modelId="{DC46DCBC-885A-4624-8214-A53E065DCC15}" type="sibTrans" cxnId="{7CEE1829-C15C-4D22-B169-1B7600A2EB9B}">
      <dgm:prSet/>
      <dgm:spPr/>
      <dgm:t>
        <a:bodyPr/>
        <a:lstStyle/>
        <a:p>
          <a:endParaRPr lang="en-GB"/>
        </a:p>
      </dgm:t>
    </dgm:pt>
    <dgm:pt modelId="{A37DD3A0-6C34-4892-8E49-804ED5275F38}">
      <dgm:prSet phldrT="[Text]"/>
      <dgm:spPr/>
      <dgm:t>
        <a:bodyPr/>
        <a:lstStyle/>
        <a:p>
          <a:r>
            <a:rPr lang="en-GB" dirty="0" smtClean="0"/>
            <a:t>Metering &amp; billing</a:t>
          </a:r>
          <a:endParaRPr lang="en-GB" dirty="0"/>
        </a:p>
      </dgm:t>
    </dgm:pt>
    <dgm:pt modelId="{D77ED500-095E-4548-A841-0555B1238A97}" type="parTrans" cxnId="{35427113-A2DC-4F78-97C8-16DDB3612FBE}">
      <dgm:prSet/>
      <dgm:spPr/>
      <dgm:t>
        <a:bodyPr/>
        <a:lstStyle/>
        <a:p>
          <a:endParaRPr lang="en-GB"/>
        </a:p>
      </dgm:t>
    </dgm:pt>
    <dgm:pt modelId="{FE943F54-136C-425A-A7D2-A87BA5EE3C47}" type="sibTrans" cxnId="{35427113-A2DC-4F78-97C8-16DDB3612FBE}">
      <dgm:prSet/>
      <dgm:spPr/>
      <dgm:t>
        <a:bodyPr/>
        <a:lstStyle/>
        <a:p>
          <a:endParaRPr lang="en-GB"/>
        </a:p>
      </dgm:t>
    </dgm:pt>
    <dgm:pt modelId="{844F1176-59B7-4136-9849-0ECE209CDC6E}" type="pres">
      <dgm:prSet presAssocID="{029E8E6C-0DEF-4B2B-AA07-0DC7251B8930}" presName="Name0" presStyleCnt="0">
        <dgm:presLayoutVars>
          <dgm:dir/>
          <dgm:resizeHandles val="exact"/>
        </dgm:presLayoutVars>
      </dgm:prSet>
      <dgm:spPr/>
      <dgm:t>
        <a:bodyPr/>
        <a:lstStyle/>
        <a:p>
          <a:endParaRPr lang="en-GB"/>
        </a:p>
      </dgm:t>
    </dgm:pt>
    <dgm:pt modelId="{C5328C2D-11D4-48D5-810A-EEE5247A5A7A}" type="pres">
      <dgm:prSet presAssocID="{876E89D1-D18C-4F57-9209-ECF8519AFD2C}" presName="composite" presStyleCnt="0"/>
      <dgm:spPr/>
    </dgm:pt>
    <dgm:pt modelId="{DB29CA12-601D-418A-8CE4-CFB259C861A7}" type="pres">
      <dgm:prSet presAssocID="{876E89D1-D18C-4F57-9209-ECF8519AFD2C}"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A9178F3B-797C-467A-BA54-847212B3AEB2}" type="pres">
      <dgm:prSet presAssocID="{876E89D1-D18C-4F57-9209-ECF8519AFD2C}" presName="txNode" presStyleLbl="node1" presStyleIdx="0" presStyleCnt="3">
        <dgm:presLayoutVars>
          <dgm:bulletEnabled val="1"/>
        </dgm:presLayoutVars>
      </dgm:prSet>
      <dgm:spPr/>
      <dgm:t>
        <a:bodyPr/>
        <a:lstStyle/>
        <a:p>
          <a:endParaRPr lang="en-GB"/>
        </a:p>
      </dgm:t>
    </dgm:pt>
    <dgm:pt modelId="{04BF033C-CE9D-4E3A-89B3-5F62115DD049}" type="pres">
      <dgm:prSet presAssocID="{7090771C-254A-4501-98D9-6871D2C0AA66}" presName="sibTrans" presStyleLbl="sibTrans2D1" presStyleIdx="0" presStyleCnt="2"/>
      <dgm:spPr/>
      <dgm:t>
        <a:bodyPr/>
        <a:lstStyle/>
        <a:p>
          <a:endParaRPr lang="en-GB"/>
        </a:p>
      </dgm:t>
    </dgm:pt>
    <dgm:pt modelId="{5461C92C-AD05-41B5-B40D-28F2CFB8F51E}" type="pres">
      <dgm:prSet presAssocID="{7090771C-254A-4501-98D9-6871D2C0AA66}" presName="connTx" presStyleLbl="sibTrans2D1" presStyleIdx="0" presStyleCnt="2"/>
      <dgm:spPr/>
      <dgm:t>
        <a:bodyPr/>
        <a:lstStyle/>
        <a:p>
          <a:endParaRPr lang="en-GB"/>
        </a:p>
      </dgm:t>
    </dgm:pt>
    <dgm:pt modelId="{504E996C-A04E-4323-8D37-C64296EF6233}" type="pres">
      <dgm:prSet presAssocID="{1117ECE3-3DC7-4FCD-A8FC-B70BFE9F3AF1}" presName="composite" presStyleCnt="0"/>
      <dgm:spPr/>
    </dgm:pt>
    <dgm:pt modelId="{81AD21FF-F535-4E94-B832-2DC7B7D0B0C1}" type="pres">
      <dgm:prSet presAssocID="{1117ECE3-3DC7-4FCD-A8FC-B70BFE9F3AF1}"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9C9F37A5-2605-42EF-BF5B-4C291ED7A312}" type="pres">
      <dgm:prSet presAssocID="{1117ECE3-3DC7-4FCD-A8FC-B70BFE9F3AF1}" presName="txNode" presStyleLbl="node1" presStyleIdx="1" presStyleCnt="3">
        <dgm:presLayoutVars>
          <dgm:bulletEnabled val="1"/>
        </dgm:presLayoutVars>
      </dgm:prSet>
      <dgm:spPr/>
      <dgm:t>
        <a:bodyPr/>
        <a:lstStyle/>
        <a:p>
          <a:endParaRPr lang="en-GB"/>
        </a:p>
      </dgm:t>
    </dgm:pt>
    <dgm:pt modelId="{EAA9C5AC-DE85-4061-8960-B28D14976374}" type="pres">
      <dgm:prSet presAssocID="{C5C02358-B00A-4586-96E5-F6CFA5719DAC}" presName="sibTrans" presStyleLbl="sibTrans2D1" presStyleIdx="1" presStyleCnt="2"/>
      <dgm:spPr/>
      <dgm:t>
        <a:bodyPr/>
        <a:lstStyle/>
        <a:p>
          <a:endParaRPr lang="en-GB"/>
        </a:p>
      </dgm:t>
    </dgm:pt>
    <dgm:pt modelId="{043773A6-92A7-42A5-8266-1DEC583CCF11}" type="pres">
      <dgm:prSet presAssocID="{C5C02358-B00A-4586-96E5-F6CFA5719DAC}" presName="connTx" presStyleLbl="sibTrans2D1" presStyleIdx="1" presStyleCnt="2"/>
      <dgm:spPr/>
      <dgm:t>
        <a:bodyPr/>
        <a:lstStyle/>
        <a:p>
          <a:endParaRPr lang="en-GB"/>
        </a:p>
      </dgm:t>
    </dgm:pt>
    <dgm:pt modelId="{05544F68-8473-4F4D-A8D6-4660199AA284}" type="pres">
      <dgm:prSet presAssocID="{23644D98-0DA2-4D5D-AEBB-B19CBFCD4FE2}" presName="composite" presStyleCnt="0"/>
      <dgm:spPr/>
    </dgm:pt>
    <dgm:pt modelId="{76EDFF6B-9E32-4738-8C11-EE814119CF67}" type="pres">
      <dgm:prSet presAssocID="{23644D98-0DA2-4D5D-AEBB-B19CBFCD4FE2}"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t>
        <a:bodyPr/>
        <a:lstStyle/>
        <a:p>
          <a:endParaRPr lang="en-GB"/>
        </a:p>
      </dgm:t>
    </dgm:pt>
    <dgm:pt modelId="{C403EDED-D738-40B9-8339-E713D2D7C12B}" type="pres">
      <dgm:prSet presAssocID="{23644D98-0DA2-4D5D-AEBB-B19CBFCD4FE2}" presName="txNode" presStyleLbl="node1" presStyleIdx="2" presStyleCnt="3">
        <dgm:presLayoutVars>
          <dgm:bulletEnabled val="1"/>
        </dgm:presLayoutVars>
      </dgm:prSet>
      <dgm:spPr/>
      <dgm:t>
        <a:bodyPr/>
        <a:lstStyle/>
        <a:p>
          <a:endParaRPr lang="en-GB"/>
        </a:p>
      </dgm:t>
    </dgm:pt>
  </dgm:ptLst>
  <dgm:cxnLst>
    <dgm:cxn modelId="{42AB44EF-9844-4ECC-B465-FC52461E02CA}" type="presOf" srcId="{C5C02358-B00A-4586-96E5-F6CFA5719DAC}" destId="{EAA9C5AC-DE85-4061-8960-B28D14976374}" srcOrd="0" destOrd="0" presId="urn:microsoft.com/office/officeart/2005/8/layout/hProcess10"/>
    <dgm:cxn modelId="{FD9A1EE2-0E12-40F8-9C39-8C59A366AB79}" type="presOf" srcId="{1117ECE3-3DC7-4FCD-A8FC-B70BFE9F3AF1}" destId="{9C9F37A5-2605-42EF-BF5B-4C291ED7A312}" srcOrd="0" destOrd="0" presId="urn:microsoft.com/office/officeart/2005/8/layout/hProcess10"/>
    <dgm:cxn modelId="{610ED2F3-52B6-4AE8-8CD0-E090C873E208}" type="presOf" srcId="{36FA6CB2-1475-4B15-B4EC-0503607CECFC}" destId="{C403EDED-D738-40B9-8339-E713D2D7C12B}" srcOrd="0" destOrd="1" presId="urn:microsoft.com/office/officeart/2005/8/layout/hProcess10"/>
    <dgm:cxn modelId="{DC5DFC07-9816-44C6-92C9-FB2F4BC470C5}" srcId="{029E8E6C-0DEF-4B2B-AA07-0DC7251B8930}" destId="{1117ECE3-3DC7-4FCD-A8FC-B70BFE9F3AF1}" srcOrd="1" destOrd="0" parTransId="{0DB04227-69B8-4DE1-9120-6555172DBBDE}" sibTransId="{C5C02358-B00A-4586-96E5-F6CFA5719DAC}"/>
    <dgm:cxn modelId="{9CA5544D-2863-48FF-9C10-C2D0FB6AC74D}" type="presOf" srcId="{7090771C-254A-4501-98D9-6871D2C0AA66}" destId="{04BF033C-CE9D-4E3A-89B3-5F62115DD049}" srcOrd="0" destOrd="0" presId="urn:microsoft.com/office/officeart/2005/8/layout/hProcess10"/>
    <dgm:cxn modelId="{AA28CD72-D4F2-4836-9F06-3E3CE0D5AE6A}" type="presOf" srcId="{83C774D2-6F22-41DE-9251-D697B7A784D5}" destId="{9C9F37A5-2605-42EF-BF5B-4C291ED7A312}" srcOrd="0" destOrd="2" presId="urn:microsoft.com/office/officeart/2005/8/layout/hProcess10"/>
    <dgm:cxn modelId="{5A1995C5-14F8-41A4-956A-25A2CBF9F0C4}" srcId="{029E8E6C-0DEF-4B2B-AA07-0DC7251B8930}" destId="{876E89D1-D18C-4F57-9209-ECF8519AFD2C}" srcOrd="0" destOrd="0" parTransId="{012DF780-18AF-4D56-90A6-CA5B8D70426C}" sibTransId="{7090771C-254A-4501-98D9-6871D2C0AA66}"/>
    <dgm:cxn modelId="{D708AEF1-2D15-4228-AC8E-EF57F7F494B5}" type="presOf" srcId="{08FB5940-463F-48FE-8C93-D32654EFA789}" destId="{A9178F3B-797C-467A-BA54-847212B3AEB2}" srcOrd="0" destOrd="1" presId="urn:microsoft.com/office/officeart/2005/8/layout/hProcess10"/>
    <dgm:cxn modelId="{964611C1-D58A-4019-9EE1-AB490228DBFD}" type="presOf" srcId="{A37DD3A0-6C34-4892-8E49-804ED5275F38}" destId="{C403EDED-D738-40B9-8339-E713D2D7C12B}" srcOrd="0" destOrd="2" presId="urn:microsoft.com/office/officeart/2005/8/layout/hProcess10"/>
    <dgm:cxn modelId="{A2D51779-29C9-49AA-8AB5-17CEE7CCEC3D}" srcId="{029E8E6C-0DEF-4B2B-AA07-0DC7251B8930}" destId="{23644D98-0DA2-4D5D-AEBB-B19CBFCD4FE2}" srcOrd="2" destOrd="0" parTransId="{E406084D-38B3-473C-BE89-E6B917D94119}" sibTransId="{7E263F89-8396-4186-8133-F9FC6187B47E}"/>
    <dgm:cxn modelId="{35427113-A2DC-4F78-97C8-16DDB3612FBE}" srcId="{23644D98-0DA2-4D5D-AEBB-B19CBFCD4FE2}" destId="{A37DD3A0-6C34-4892-8E49-804ED5275F38}" srcOrd="1" destOrd="0" parTransId="{D77ED500-095E-4548-A841-0555B1238A97}" sibTransId="{FE943F54-136C-425A-A7D2-A87BA5EE3C47}"/>
    <dgm:cxn modelId="{B1A2118B-C4A9-4E9E-BBDD-E3A3F4BF8573}" type="presOf" srcId="{7090771C-254A-4501-98D9-6871D2C0AA66}" destId="{5461C92C-AD05-41B5-B40D-28F2CFB8F51E}" srcOrd="1" destOrd="0" presId="urn:microsoft.com/office/officeart/2005/8/layout/hProcess10"/>
    <dgm:cxn modelId="{B75B6884-2A24-4DD2-B008-097AD40A341C}" type="presOf" srcId="{C5C02358-B00A-4586-96E5-F6CFA5719DAC}" destId="{043773A6-92A7-42A5-8266-1DEC583CCF11}" srcOrd="1" destOrd="0" presId="urn:microsoft.com/office/officeart/2005/8/layout/hProcess10"/>
    <dgm:cxn modelId="{3CC49A4C-1A75-47ED-87FF-13C59DA2468A}" type="presOf" srcId="{12E3A6C9-4D88-445D-986D-D712B31CC496}" destId="{9C9F37A5-2605-42EF-BF5B-4C291ED7A312}" srcOrd="0" destOrd="1" presId="urn:microsoft.com/office/officeart/2005/8/layout/hProcess10"/>
    <dgm:cxn modelId="{B4810236-A7C0-4787-8E4E-903B6C3E1E9C}" type="presOf" srcId="{029E8E6C-0DEF-4B2B-AA07-0DC7251B8930}" destId="{844F1176-59B7-4136-9849-0ECE209CDC6E}" srcOrd="0" destOrd="0" presId="urn:microsoft.com/office/officeart/2005/8/layout/hProcess10"/>
    <dgm:cxn modelId="{97D5B1B5-4ECD-4B43-A09C-EFC9AEC63E69}" type="presOf" srcId="{876E89D1-D18C-4F57-9209-ECF8519AFD2C}" destId="{A9178F3B-797C-467A-BA54-847212B3AEB2}" srcOrd="0" destOrd="0" presId="urn:microsoft.com/office/officeart/2005/8/layout/hProcess10"/>
    <dgm:cxn modelId="{D5518124-5140-4F83-B34D-917B165E2E94}" type="presOf" srcId="{75A9813C-8CBC-4BFE-AE8F-D3B70F9415B8}" destId="{A9178F3B-797C-467A-BA54-847212B3AEB2}" srcOrd="0" destOrd="2" presId="urn:microsoft.com/office/officeart/2005/8/layout/hProcess10"/>
    <dgm:cxn modelId="{72B3AC90-86BC-4D26-ACDF-F9A0A4A3ADF3}" srcId="{876E89D1-D18C-4F57-9209-ECF8519AFD2C}" destId="{08FB5940-463F-48FE-8C93-D32654EFA789}" srcOrd="0" destOrd="0" parTransId="{5EFF454C-E7DA-4011-ABC9-A83410BC8430}" sibTransId="{449CB5D2-AD18-4E59-A576-FE8187F0DAF3}"/>
    <dgm:cxn modelId="{7CEE1829-C15C-4D22-B169-1B7600A2EB9B}" srcId="{23644D98-0DA2-4D5D-AEBB-B19CBFCD4FE2}" destId="{36FA6CB2-1475-4B15-B4EC-0503607CECFC}" srcOrd="0" destOrd="0" parTransId="{E63D7005-65BE-4F99-BE8A-AED1157E6FAF}" sibTransId="{DC46DCBC-885A-4624-8214-A53E065DCC15}"/>
    <dgm:cxn modelId="{474C38C9-A5AD-43B9-B90D-D8A6334FA18F}" srcId="{1117ECE3-3DC7-4FCD-A8FC-B70BFE9F3AF1}" destId="{12E3A6C9-4D88-445D-986D-D712B31CC496}" srcOrd="0" destOrd="0" parTransId="{A720688C-6E70-4A84-92FA-F186C5FC8EFA}" sibTransId="{258F151D-CF9D-4F48-BE89-3C7108473D41}"/>
    <dgm:cxn modelId="{6723CE69-976B-4677-A341-8DF4B040225A}" type="presOf" srcId="{23644D98-0DA2-4D5D-AEBB-B19CBFCD4FE2}" destId="{C403EDED-D738-40B9-8339-E713D2D7C12B}" srcOrd="0" destOrd="0" presId="urn:microsoft.com/office/officeart/2005/8/layout/hProcess10"/>
    <dgm:cxn modelId="{6023EFCA-A33C-4570-99CB-2670860B6263}" srcId="{876E89D1-D18C-4F57-9209-ECF8519AFD2C}" destId="{75A9813C-8CBC-4BFE-AE8F-D3B70F9415B8}" srcOrd="1" destOrd="0" parTransId="{0A89697B-BC09-4BFF-A548-E9094252EAF1}" sibTransId="{4963733C-7142-477D-BBBC-7DAED6817F96}"/>
    <dgm:cxn modelId="{C7496BDF-36DB-43A4-B82F-F4FD89044A41}" srcId="{1117ECE3-3DC7-4FCD-A8FC-B70BFE9F3AF1}" destId="{83C774D2-6F22-41DE-9251-D697B7A784D5}" srcOrd="1" destOrd="0" parTransId="{27FFD49C-A35C-4B49-A60F-F4C39AA33324}" sibTransId="{2C94A45D-B80D-4785-8244-A29174F421FF}"/>
    <dgm:cxn modelId="{3AFF75AF-71B3-4AB2-B65D-1A0E71A7877E}" type="presParOf" srcId="{844F1176-59B7-4136-9849-0ECE209CDC6E}" destId="{C5328C2D-11D4-48D5-810A-EEE5247A5A7A}" srcOrd="0" destOrd="0" presId="urn:microsoft.com/office/officeart/2005/8/layout/hProcess10"/>
    <dgm:cxn modelId="{C3B568A2-5FAC-44A4-B976-E421847D6F26}" type="presParOf" srcId="{C5328C2D-11D4-48D5-810A-EEE5247A5A7A}" destId="{DB29CA12-601D-418A-8CE4-CFB259C861A7}" srcOrd="0" destOrd="0" presId="urn:microsoft.com/office/officeart/2005/8/layout/hProcess10"/>
    <dgm:cxn modelId="{D4EA1E63-F457-4FA1-9375-26124D2EC2DA}" type="presParOf" srcId="{C5328C2D-11D4-48D5-810A-EEE5247A5A7A}" destId="{A9178F3B-797C-467A-BA54-847212B3AEB2}" srcOrd="1" destOrd="0" presId="urn:microsoft.com/office/officeart/2005/8/layout/hProcess10"/>
    <dgm:cxn modelId="{8D74BAAB-564C-496B-ABCC-1E6E9CDCA44D}" type="presParOf" srcId="{844F1176-59B7-4136-9849-0ECE209CDC6E}" destId="{04BF033C-CE9D-4E3A-89B3-5F62115DD049}" srcOrd="1" destOrd="0" presId="urn:microsoft.com/office/officeart/2005/8/layout/hProcess10"/>
    <dgm:cxn modelId="{8A11D9FE-A8E6-43E5-A457-BA008F525AE4}" type="presParOf" srcId="{04BF033C-CE9D-4E3A-89B3-5F62115DD049}" destId="{5461C92C-AD05-41B5-B40D-28F2CFB8F51E}" srcOrd="0" destOrd="0" presId="urn:microsoft.com/office/officeart/2005/8/layout/hProcess10"/>
    <dgm:cxn modelId="{FAAEBA31-F9D0-4287-8FBD-2F4E5FD6149D}" type="presParOf" srcId="{844F1176-59B7-4136-9849-0ECE209CDC6E}" destId="{504E996C-A04E-4323-8D37-C64296EF6233}" srcOrd="2" destOrd="0" presId="urn:microsoft.com/office/officeart/2005/8/layout/hProcess10"/>
    <dgm:cxn modelId="{393A0E7F-0AC1-4ADE-B9E1-949D4D201C86}" type="presParOf" srcId="{504E996C-A04E-4323-8D37-C64296EF6233}" destId="{81AD21FF-F535-4E94-B832-2DC7B7D0B0C1}" srcOrd="0" destOrd="0" presId="urn:microsoft.com/office/officeart/2005/8/layout/hProcess10"/>
    <dgm:cxn modelId="{D00E2C77-5061-4F97-9E50-742149D0D9A9}" type="presParOf" srcId="{504E996C-A04E-4323-8D37-C64296EF6233}" destId="{9C9F37A5-2605-42EF-BF5B-4C291ED7A312}" srcOrd="1" destOrd="0" presId="urn:microsoft.com/office/officeart/2005/8/layout/hProcess10"/>
    <dgm:cxn modelId="{0BE7387A-9259-4A6E-8BB1-401F595C5193}" type="presParOf" srcId="{844F1176-59B7-4136-9849-0ECE209CDC6E}" destId="{EAA9C5AC-DE85-4061-8960-B28D14976374}" srcOrd="3" destOrd="0" presId="urn:microsoft.com/office/officeart/2005/8/layout/hProcess10"/>
    <dgm:cxn modelId="{F97EDF29-13B4-498A-A0DA-1FEDF92A69E6}" type="presParOf" srcId="{EAA9C5AC-DE85-4061-8960-B28D14976374}" destId="{043773A6-92A7-42A5-8266-1DEC583CCF11}" srcOrd="0" destOrd="0" presId="urn:microsoft.com/office/officeart/2005/8/layout/hProcess10"/>
    <dgm:cxn modelId="{B91CE152-0F6D-4E17-9A05-6A7058F53E40}" type="presParOf" srcId="{844F1176-59B7-4136-9849-0ECE209CDC6E}" destId="{05544F68-8473-4F4D-A8D6-4660199AA284}" srcOrd="4" destOrd="0" presId="urn:microsoft.com/office/officeart/2005/8/layout/hProcess10"/>
    <dgm:cxn modelId="{E96D2225-4EE8-4671-8FE3-E740F2DAFBD4}" type="presParOf" srcId="{05544F68-8473-4F4D-A8D6-4660199AA284}" destId="{76EDFF6B-9E32-4738-8C11-EE814119CF67}" srcOrd="0" destOrd="0" presId="urn:microsoft.com/office/officeart/2005/8/layout/hProcess10"/>
    <dgm:cxn modelId="{52FBBB81-6025-492E-ABBF-461210A9175C}" type="presParOf" srcId="{05544F68-8473-4F4D-A8D6-4660199AA284}" destId="{C403EDED-D738-40B9-8339-E713D2D7C12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94A8B-C218-4E79-BB85-79743BA131AC}">
      <dsp:nvSpPr>
        <dsp:cNvPr id="0" name=""/>
        <dsp:cNvSpPr/>
      </dsp:nvSpPr>
      <dsp:spPr>
        <a:xfrm>
          <a:off x="2038559" y="0"/>
          <a:ext cx="1663594" cy="92421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dirty="0" smtClean="0"/>
            <a:t>+</a:t>
          </a:r>
          <a:endParaRPr lang="en-GB" sz="4000" kern="1200" dirty="0"/>
        </a:p>
      </dsp:txBody>
      <dsp:txXfrm>
        <a:off x="2065628" y="27069"/>
        <a:ext cx="1609456" cy="870081"/>
      </dsp:txXfrm>
    </dsp:sp>
    <dsp:sp modelId="{E8B3920C-FD67-4C75-9B52-132EC05A1283}">
      <dsp:nvSpPr>
        <dsp:cNvPr id="0" name=""/>
        <dsp:cNvSpPr/>
      </dsp:nvSpPr>
      <dsp:spPr>
        <a:xfrm>
          <a:off x="4441529" y="0"/>
          <a:ext cx="1663594" cy="92421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dirty="0" smtClean="0"/>
            <a:t>-</a:t>
          </a:r>
          <a:endParaRPr lang="en-GB" sz="4000" kern="1200" dirty="0"/>
        </a:p>
      </dsp:txBody>
      <dsp:txXfrm>
        <a:off x="4468598" y="27069"/>
        <a:ext cx="1609456" cy="870081"/>
      </dsp:txXfrm>
    </dsp:sp>
    <dsp:sp modelId="{5DC3F032-B057-48A2-BEAD-65437658BE1F}">
      <dsp:nvSpPr>
        <dsp:cNvPr id="0" name=""/>
        <dsp:cNvSpPr/>
      </dsp:nvSpPr>
      <dsp:spPr>
        <a:xfrm>
          <a:off x="3725259" y="3927930"/>
          <a:ext cx="693164" cy="693164"/>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6A5267-BFF6-4281-A78F-ED726F7623D1}">
      <dsp:nvSpPr>
        <dsp:cNvPr id="0" name=""/>
        <dsp:cNvSpPr/>
      </dsp:nvSpPr>
      <dsp:spPr>
        <a:xfrm rot="21360000">
          <a:off x="1991713" y="3630902"/>
          <a:ext cx="4160255" cy="29091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982596-9A79-4D75-B5E6-7A38905438D1}">
      <dsp:nvSpPr>
        <dsp:cNvPr id="0" name=""/>
        <dsp:cNvSpPr/>
      </dsp:nvSpPr>
      <dsp:spPr>
        <a:xfrm rot="21360000">
          <a:off x="1998670" y="3106810"/>
          <a:ext cx="1650949" cy="5701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Exit strategy</a:t>
          </a:r>
          <a:endParaRPr lang="en-GB" sz="2200" kern="1200" dirty="0"/>
        </a:p>
      </dsp:txBody>
      <dsp:txXfrm>
        <a:off x="2026502" y="3134642"/>
        <a:ext cx="1595285" cy="514482"/>
      </dsp:txXfrm>
    </dsp:sp>
    <dsp:sp modelId="{B9800A4E-7481-418E-8654-03AE49A25B79}">
      <dsp:nvSpPr>
        <dsp:cNvPr id="0" name=""/>
        <dsp:cNvSpPr/>
      </dsp:nvSpPr>
      <dsp:spPr>
        <a:xfrm rot="21360000">
          <a:off x="1952459" y="2496825"/>
          <a:ext cx="1650949" cy="5701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Rewards</a:t>
          </a:r>
          <a:endParaRPr lang="en-GB" sz="2200" kern="1200" dirty="0"/>
        </a:p>
      </dsp:txBody>
      <dsp:txXfrm>
        <a:off x="1980291" y="2524657"/>
        <a:ext cx="1595285" cy="514482"/>
      </dsp:txXfrm>
    </dsp:sp>
    <dsp:sp modelId="{869385D7-48A7-4A8B-83AF-F6EFFA8D9F6F}">
      <dsp:nvSpPr>
        <dsp:cNvPr id="0" name=""/>
        <dsp:cNvSpPr/>
      </dsp:nvSpPr>
      <dsp:spPr>
        <a:xfrm rot="21360000">
          <a:off x="1906249" y="1886841"/>
          <a:ext cx="1650949" cy="5701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Flexibility</a:t>
          </a:r>
          <a:endParaRPr lang="en-GB" sz="2200" kern="1200" dirty="0"/>
        </a:p>
      </dsp:txBody>
      <dsp:txXfrm>
        <a:off x="1934081" y="1914673"/>
        <a:ext cx="1595285" cy="514482"/>
      </dsp:txXfrm>
    </dsp:sp>
    <dsp:sp modelId="{4530176B-3A4C-4FC1-969E-D58B3F94F6AC}">
      <dsp:nvSpPr>
        <dsp:cNvPr id="0" name=""/>
        <dsp:cNvSpPr/>
      </dsp:nvSpPr>
      <dsp:spPr>
        <a:xfrm rot="21360000">
          <a:off x="1860038" y="1276856"/>
          <a:ext cx="1650949" cy="5701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Control</a:t>
          </a:r>
          <a:endParaRPr lang="en-GB" sz="2200" kern="1200" dirty="0"/>
        </a:p>
      </dsp:txBody>
      <dsp:txXfrm>
        <a:off x="1887870" y="1304688"/>
        <a:ext cx="1595285" cy="514482"/>
      </dsp:txXfrm>
    </dsp:sp>
    <dsp:sp modelId="{0C08ABF6-3E6E-4EBA-91C7-D620E8FB103D}">
      <dsp:nvSpPr>
        <dsp:cNvPr id="0" name=""/>
        <dsp:cNvSpPr/>
      </dsp:nvSpPr>
      <dsp:spPr>
        <a:xfrm rot="21360000">
          <a:off x="4401640" y="2940451"/>
          <a:ext cx="1650949" cy="5701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Capacity</a:t>
          </a:r>
          <a:endParaRPr lang="en-GB" sz="2200" kern="1200" dirty="0"/>
        </a:p>
      </dsp:txBody>
      <dsp:txXfrm>
        <a:off x="4429472" y="2968283"/>
        <a:ext cx="1595285" cy="514482"/>
      </dsp:txXfrm>
    </dsp:sp>
    <dsp:sp modelId="{F4846B24-3A1F-4412-AC17-FC476C6821C2}">
      <dsp:nvSpPr>
        <dsp:cNvPr id="0" name=""/>
        <dsp:cNvSpPr/>
      </dsp:nvSpPr>
      <dsp:spPr>
        <a:xfrm rot="21360000">
          <a:off x="4355429" y="2330466"/>
          <a:ext cx="1650949" cy="5701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Affordability</a:t>
          </a:r>
          <a:endParaRPr lang="en-GB" sz="2200" kern="1200" dirty="0"/>
        </a:p>
      </dsp:txBody>
      <dsp:txXfrm>
        <a:off x="4383261" y="2358298"/>
        <a:ext cx="1595285" cy="514482"/>
      </dsp:txXfrm>
    </dsp:sp>
    <dsp:sp modelId="{570E2BA6-B268-41AE-80EE-0EF09F7CFDA6}">
      <dsp:nvSpPr>
        <dsp:cNvPr id="0" name=""/>
        <dsp:cNvSpPr/>
      </dsp:nvSpPr>
      <dsp:spPr>
        <a:xfrm rot="21360000">
          <a:off x="4309218" y="1720481"/>
          <a:ext cx="1650949" cy="5701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Risk</a:t>
          </a:r>
          <a:endParaRPr lang="en-GB" sz="2200" kern="1200" dirty="0"/>
        </a:p>
      </dsp:txBody>
      <dsp:txXfrm>
        <a:off x="4337050" y="1748313"/>
        <a:ext cx="1595285" cy="514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94A8B-C218-4E79-BB85-79743BA131AC}">
      <dsp:nvSpPr>
        <dsp:cNvPr id="0" name=""/>
        <dsp:cNvSpPr/>
      </dsp:nvSpPr>
      <dsp:spPr>
        <a:xfrm>
          <a:off x="2065685" y="0"/>
          <a:ext cx="1679059" cy="93281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dirty="0" smtClean="0"/>
            <a:t>+</a:t>
          </a:r>
          <a:endParaRPr lang="en-GB" sz="4000" kern="1200" dirty="0"/>
        </a:p>
      </dsp:txBody>
      <dsp:txXfrm>
        <a:off x="2093006" y="27321"/>
        <a:ext cx="1624417" cy="878168"/>
      </dsp:txXfrm>
    </dsp:sp>
    <dsp:sp modelId="{E8B3920C-FD67-4C75-9B52-132EC05A1283}">
      <dsp:nvSpPr>
        <dsp:cNvPr id="0" name=""/>
        <dsp:cNvSpPr/>
      </dsp:nvSpPr>
      <dsp:spPr>
        <a:xfrm>
          <a:off x="4490993" y="0"/>
          <a:ext cx="1679059" cy="93281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dirty="0" smtClean="0"/>
            <a:t>-</a:t>
          </a:r>
          <a:endParaRPr lang="en-GB" sz="4000" kern="1200" dirty="0"/>
        </a:p>
      </dsp:txBody>
      <dsp:txXfrm>
        <a:off x="4518314" y="27321"/>
        <a:ext cx="1624417" cy="878168"/>
      </dsp:txXfrm>
    </dsp:sp>
    <dsp:sp modelId="{5DC3F032-B057-48A2-BEAD-65437658BE1F}">
      <dsp:nvSpPr>
        <dsp:cNvPr id="0" name=""/>
        <dsp:cNvSpPr/>
      </dsp:nvSpPr>
      <dsp:spPr>
        <a:xfrm>
          <a:off x="3768065" y="3964445"/>
          <a:ext cx="699607" cy="699607"/>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20B23-EE58-4FD6-BB73-8E0D2888BD45}">
      <dsp:nvSpPr>
        <dsp:cNvPr id="0" name=""/>
        <dsp:cNvSpPr/>
      </dsp:nvSpPr>
      <dsp:spPr>
        <a:xfrm rot="240000">
          <a:off x="2018404" y="3664655"/>
          <a:ext cx="4198929" cy="29361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863828-99CD-4062-A5D0-69F4E430FB36}">
      <dsp:nvSpPr>
        <dsp:cNvPr id="0" name=""/>
        <dsp:cNvSpPr/>
      </dsp:nvSpPr>
      <dsp:spPr>
        <a:xfrm rot="240000">
          <a:off x="4544014" y="3135691"/>
          <a:ext cx="1666297" cy="5754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smtClean="0"/>
            <a:t>Exit strategy</a:t>
          </a:r>
          <a:endParaRPr lang="en-GB" sz="1900" kern="1200" dirty="0"/>
        </a:p>
      </dsp:txBody>
      <dsp:txXfrm>
        <a:off x="4572105" y="3163782"/>
        <a:ext cx="1610115" cy="519264"/>
      </dsp:txXfrm>
    </dsp:sp>
    <dsp:sp modelId="{EEEB33F3-C8B9-476C-AA3E-EC4146B326ED}">
      <dsp:nvSpPr>
        <dsp:cNvPr id="0" name=""/>
        <dsp:cNvSpPr/>
      </dsp:nvSpPr>
      <dsp:spPr>
        <a:xfrm rot="240000">
          <a:off x="4590655" y="2520036"/>
          <a:ext cx="1666297" cy="5754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smtClean="0"/>
            <a:t>No  rewards</a:t>
          </a:r>
          <a:endParaRPr lang="en-GB" sz="1900" kern="1200" dirty="0"/>
        </a:p>
      </dsp:txBody>
      <dsp:txXfrm>
        <a:off x="4618746" y="2548127"/>
        <a:ext cx="1610115" cy="519264"/>
      </dsp:txXfrm>
    </dsp:sp>
    <dsp:sp modelId="{8A12F55C-B391-49EB-B9DE-3BBB2D603DD5}">
      <dsp:nvSpPr>
        <dsp:cNvPr id="0" name=""/>
        <dsp:cNvSpPr/>
      </dsp:nvSpPr>
      <dsp:spPr>
        <a:xfrm rot="240000">
          <a:off x="4637295" y="1904381"/>
          <a:ext cx="1666297" cy="5754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smtClean="0"/>
            <a:t>Inflexible</a:t>
          </a:r>
          <a:endParaRPr lang="en-GB" sz="1900" kern="1200" dirty="0"/>
        </a:p>
      </dsp:txBody>
      <dsp:txXfrm>
        <a:off x="4665386" y="1932472"/>
        <a:ext cx="1610115" cy="519264"/>
      </dsp:txXfrm>
    </dsp:sp>
    <dsp:sp modelId="{FFEA68C8-A9E6-4B4C-86F0-E6AB82867E89}">
      <dsp:nvSpPr>
        <dsp:cNvPr id="0" name=""/>
        <dsp:cNvSpPr/>
      </dsp:nvSpPr>
      <dsp:spPr>
        <a:xfrm rot="240000">
          <a:off x="4683936" y="1288726"/>
          <a:ext cx="1666297" cy="5754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smtClean="0"/>
            <a:t>Loss of control</a:t>
          </a:r>
          <a:endParaRPr lang="en-GB" sz="1900" kern="1200" dirty="0"/>
        </a:p>
      </dsp:txBody>
      <dsp:txXfrm>
        <a:off x="4712027" y="1316817"/>
        <a:ext cx="1610115" cy="519264"/>
      </dsp:txXfrm>
    </dsp:sp>
    <dsp:sp modelId="{D0B4A6C4-0202-4F07-BB31-223EA699B4BF}">
      <dsp:nvSpPr>
        <dsp:cNvPr id="0" name=""/>
        <dsp:cNvSpPr/>
      </dsp:nvSpPr>
      <dsp:spPr>
        <a:xfrm rot="240000">
          <a:off x="2118707" y="2967785"/>
          <a:ext cx="1666297" cy="5754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smtClean="0"/>
            <a:t>Expertise</a:t>
          </a:r>
          <a:endParaRPr lang="en-GB" sz="1900" kern="1200" dirty="0"/>
        </a:p>
      </dsp:txBody>
      <dsp:txXfrm>
        <a:off x="2146798" y="2995876"/>
        <a:ext cx="1610115" cy="519264"/>
      </dsp:txXfrm>
    </dsp:sp>
    <dsp:sp modelId="{80C29A57-4A55-4F25-86D5-1424E902EAFC}">
      <dsp:nvSpPr>
        <dsp:cNvPr id="0" name=""/>
        <dsp:cNvSpPr/>
      </dsp:nvSpPr>
      <dsp:spPr>
        <a:xfrm rot="240000">
          <a:off x="2165347" y="2352130"/>
          <a:ext cx="1666297" cy="5754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smtClean="0"/>
            <a:t>Affordability</a:t>
          </a:r>
          <a:endParaRPr lang="en-GB" sz="1900" kern="1200" dirty="0"/>
        </a:p>
      </dsp:txBody>
      <dsp:txXfrm>
        <a:off x="2193438" y="2380221"/>
        <a:ext cx="1610115" cy="519264"/>
      </dsp:txXfrm>
    </dsp:sp>
    <dsp:sp modelId="{E5A21879-2F0D-42E1-AFC6-970FC22DE6C5}">
      <dsp:nvSpPr>
        <dsp:cNvPr id="0" name=""/>
        <dsp:cNvSpPr/>
      </dsp:nvSpPr>
      <dsp:spPr>
        <a:xfrm rot="240000">
          <a:off x="2211988" y="1736475"/>
          <a:ext cx="1666297" cy="5754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smtClean="0"/>
            <a:t>Risk transfer</a:t>
          </a:r>
          <a:endParaRPr lang="en-GB" sz="1900" kern="1200" dirty="0"/>
        </a:p>
      </dsp:txBody>
      <dsp:txXfrm>
        <a:off x="2240079" y="1764566"/>
        <a:ext cx="1610115" cy="519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091F0-CA00-479D-9193-DB845F1BDEDA}">
      <dsp:nvSpPr>
        <dsp:cNvPr id="0" name=""/>
        <dsp:cNvSpPr/>
      </dsp:nvSpPr>
      <dsp:spPr>
        <a:xfrm>
          <a:off x="3745692" y="1916443"/>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Objectives</a:t>
          </a:r>
          <a:endParaRPr lang="en-GB" sz="1300" b="1" kern="1200" dirty="0"/>
        </a:p>
      </dsp:txBody>
      <dsp:txXfrm>
        <a:off x="3909038" y="2079789"/>
        <a:ext cx="788701" cy="788701"/>
      </dsp:txXfrm>
    </dsp:sp>
    <dsp:sp modelId="{1E1EBD42-AED5-406E-A733-98820B8C8357}">
      <dsp:nvSpPr>
        <dsp:cNvPr id="0" name=""/>
        <dsp:cNvSpPr/>
      </dsp:nvSpPr>
      <dsp:spPr>
        <a:xfrm rot="16200000">
          <a:off x="3912176" y="1513566"/>
          <a:ext cx="782426" cy="23327"/>
        </a:xfrm>
        <a:custGeom>
          <a:avLst/>
          <a:gdLst/>
          <a:ahLst/>
          <a:cxnLst/>
          <a:rect l="0" t="0" r="0" b="0"/>
          <a:pathLst>
            <a:path>
              <a:moveTo>
                <a:pt x="0" y="11663"/>
              </a:moveTo>
              <a:lnTo>
                <a:pt x="782426" y="11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283828" y="1505669"/>
        <a:ext cx="39121" cy="39121"/>
      </dsp:txXfrm>
    </dsp:sp>
    <dsp:sp modelId="{43C72775-A96B-41C3-95C4-B3A0382B1F9D}">
      <dsp:nvSpPr>
        <dsp:cNvPr id="0" name=""/>
        <dsp:cNvSpPr/>
      </dsp:nvSpPr>
      <dsp:spPr>
        <a:xfrm>
          <a:off x="3745692" y="18623"/>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Control</a:t>
          </a:r>
          <a:endParaRPr lang="en-GB" sz="1300" b="1" kern="1200" dirty="0"/>
        </a:p>
      </dsp:txBody>
      <dsp:txXfrm>
        <a:off x="3909038" y="181969"/>
        <a:ext cx="788701" cy="788701"/>
      </dsp:txXfrm>
    </dsp:sp>
    <dsp:sp modelId="{225EC658-6DB0-45CE-98DF-83E4D430AF82}">
      <dsp:nvSpPr>
        <dsp:cNvPr id="0" name=""/>
        <dsp:cNvSpPr/>
      </dsp:nvSpPr>
      <dsp:spPr>
        <a:xfrm rot="18900000">
          <a:off x="4583157" y="1791496"/>
          <a:ext cx="782426" cy="23327"/>
        </a:xfrm>
        <a:custGeom>
          <a:avLst/>
          <a:gdLst/>
          <a:ahLst/>
          <a:cxnLst/>
          <a:rect l="0" t="0" r="0" b="0"/>
          <a:pathLst>
            <a:path>
              <a:moveTo>
                <a:pt x="0" y="11663"/>
              </a:moveTo>
              <a:lnTo>
                <a:pt x="782426" y="11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954809" y="1783599"/>
        <a:ext cx="39121" cy="39121"/>
      </dsp:txXfrm>
    </dsp:sp>
    <dsp:sp modelId="{3C9D02A3-52D7-49D6-91FF-A37DCFA65D61}">
      <dsp:nvSpPr>
        <dsp:cNvPr id="0" name=""/>
        <dsp:cNvSpPr/>
      </dsp:nvSpPr>
      <dsp:spPr>
        <a:xfrm>
          <a:off x="5087654" y="574482"/>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Risk</a:t>
          </a:r>
          <a:endParaRPr lang="en-GB" sz="1300" b="1" kern="1200" dirty="0"/>
        </a:p>
      </dsp:txBody>
      <dsp:txXfrm>
        <a:off x="5251000" y="737828"/>
        <a:ext cx="788701" cy="788701"/>
      </dsp:txXfrm>
    </dsp:sp>
    <dsp:sp modelId="{CB72F2F2-CBF2-495A-9D84-C8F557BEDAC7}">
      <dsp:nvSpPr>
        <dsp:cNvPr id="0" name=""/>
        <dsp:cNvSpPr/>
      </dsp:nvSpPr>
      <dsp:spPr>
        <a:xfrm>
          <a:off x="4861086" y="2462476"/>
          <a:ext cx="782426" cy="23327"/>
        </a:xfrm>
        <a:custGeom>
          <a:avLst/>
          <a:gdLst/>
          <a:ahLst/>
          <a:cxnLst/>
          <a:rect l="0" t="0" r="0" b="0"/>
          <a:pathLst>
            <a:path>
              <a:moveTo>
                <a:pt x="0" y="11663"/>
              </a:moveTo>
              <a:lnTo>
                <a:pt x="782426" y="11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232738" y="2454579"/>
        <a:ext cx="39121" cy="39121"/>
      </dsp:txXfrm>
    </dsp:sp>
    <dsp:sp modelId="{3B576753-827A-4AC8-86F2-2D4BDF265534}">
      <dsp:nvSpPr>
        <dsp:cNvPr id="0" name=""/>
        <dsp:cNvSpPr/>
      </dsp:nvSpPr>
      <dsp:spPr>
        <a:xfrm>
          <a:off x="5643512" y="1916443"/>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Financial</a:t>
          </a:r>
          <a:r>
            <a:rPr lang="en-GB" sz="1300" kern="1200" dirty="0" smtClean="0"/>
            <a:t> </a:t>
          </a:r>
          <a:r>
            <a:rPr lang="en-GB" sz="1300" b="1" kern="1200" dirty="0" smtClean="0"/>
            <a:t>viability</a:t>
          </a:r>
          <a:endParaRPr lang="en-GB" sz="1300" b="1" kern="1200" dirty="0"/>
        </a:p>
      </dsp:txBody>
      <dsp:txXfrm>
        <a:off x="5806858" y="2079789"/>
        <a:ext cx="788701" cy="788701"/>
      </dsp:txXfrm>
    </dsp:sp>
    <dsp:sp modelId="{6CA94123-9BB7-4837-AFC1-0543F68EF526}">
      <dsp:nvSpPr>
        <dsp:cNvPr id="0" name=""/>
        <dsp:cNvSpPr/>
      </dsp:nvSpPr>
      <dsp:spPr>
        <a:xfrm rot="2700000">
          <a:off x="4583157" y="3133457"/>
          <a:ext cx="782426" cy="23327"/>
        </a:xfrm>
        <a:custGeom>
          <a:avLst/>
          <a:gdLst/>
          <a:ahLst/>
          <a:cxnLst/>
          <a:rect l="0" t="0" r="0" b="0"/>
          <a:pathLst>
            <a:path>
              <a:moveTo>
                <a:pt x="0" y="11663"/>
              </a:moveTo>
              <a:lnTo>
                <a:pt x="782426" y="11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954809" y="3125560"/>
        <a:ext cx="39121" cy="39121"/>
      </dsp:txXfrm>
    </dsp:sp>
    <dsp:sp modelId="{B455DE93-870F-41AC-B033-7C862777A59A}">
      <dsp:nvSpPr>
        <dsp:cNvPr id="0" name=""/>
        <dsp:cNvSpPr/>
      </dsp:nvSpPr>
      <dsp:spPr>
        <a:xfrm>
          <a:off x="5087654" y="3258405"/>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Market</a:t>
          </a:r>
          <a:r>
            <a:rPr lang="en-GB" sz="1300" kern="1200" dirty="0" smtClean="0"/>
            <a:t> </a:t>
          </a:r>
          <a:r>
            <a:rPr lang="en-GB" sz="1300" b="1" kern="1200" dirty="0" smtClean="0"/>
            <a:t>appetite</a:t>
          </a:r>
          <a:endParaRPr lang="en-GB" sz="1300" b="1" kern="1200" dirty="0"/>
        </a:p>
      </dsp:txBody>
      <dsp:txXfrm>
        <a:off x="5251000" y="3421751"/>
        <a:ext cx="788701" cy="788701"/>
      </dsp:txXfrm>
    </dsp:sp>
    <dsp:sp modelId="{E7434A63-48C8-421D-B7B1-2276565FE82C}">
      <dsp:nvSpPr>
        <dsp:cNvPr id="0" name=""/>
        <dsp:cNvSpPr/>
      </dsp:nvSpPr>
      <dsp:spPr>
        <a:xfrm rot="5400000">
          <a:off x="3912176" y="3411387"/>
          <a:ext cx="782426" cy="23327"/>
        </a:xfrm>
        <a:custGeom>
          <a:avLst/>
          <a:gdLst/>
          <a:ahLst/>
          <a:cxnLst/>
          <a:rect l="0" t="0" r="0" b="0"/>
          <a:pathLst>
            <a:path>
              <a:moveTo>
                <a:pt x="0" y="11663"/>
              </a:moveTo>
              <a:lnTo>
                <a:pt x="782426" y="11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283828" y="3403489"/>
        <a:ext cx="39121" cy="39121"/>
      </dsp:txXfrm>
    </dsp:sp>
    <dsp:sp modelId="{9878AECF-7DDC-4CEA-BBA5-E8E40166B17B}">
      <dsp:nvSpPr>
        <dsp:cNvPr id="0" name=""/>
        <dsp:cNvSpPr/>
      </dsp:nvSpPr>
      <dsp:spPr>
        <a:xfrm>
          <a:off x="3745692" y="3814263"/>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Funding</a:t>
          </a:r>
          <a:r>
            <a:rPr lang="en-GB" sz="1300" kern="1200" dirty="0" smtClean="0"/>
            <a:t> </a:t>
          </a:r>
          <a:r>
            <a:rPr lang="en-GB" sz="1300" b="1" kern="1200" dirty="0" smtClean="0"/>
            <a:t>availability</a:t>
          </a:r>
          <a:endParaRPr lang="en-GB" sz="1300" b="1" kern="1200" dirty="0"/>
        </a:p>
      </dsp:txBody>
      <dsp:txXfrm>
        <a:off x="3909038" y="3977609"/>
        <a:ext cx="788701" cy="788701"/>
      </dsp:txXfrm>
    </dsp:sp>
    <dsp:sp modelId="{B49D84CC-6EC9-4547-8D14-1DD115D03407}">
      <dsp:nvSpPr>
        <dsp:cNvPr id="0" name=""/>
        <dsp:cNvSpPr/>
      </dsp:nvSpPr>
      <dsp:spPr>
        <a:xfrm rot="8100000">
          <a:off x="3241195" y="3133457"/>
          <a:ext cx="782426" cy="23327"/>
        </a:xfrm>
        <a:custGeom>
          <a:avLst/>
          <a:gdLst/>
          <a:ahLst/>
          <a:cxnLst/>
          <a:rect l="0" t="0" r="0" b="0"/>
          <a:pathLst>
            <a:path>
              <a:moveTo>
                <a:pt x="0" y="11663"/>
              </a:moveTo>
              <a:lnTo>
                <a:pt x="782426" y="11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612848" y="3125560"/>
        <a:ext cx="39121" cy="39121"/>
      </dsp:txXfrm>
    </dsp:sp>
    <dsp:sp modelId="{607D8FFC-B6A6-4B98-BC80-66B4E6D6F493}">
      <dsp:nvSpPr>
        <dsp:cNvPr id="0" name=""/>
        <dsp:cNvSpPr/>
      </dsp:nvSpPr>
      <dsp:spPr>
        <a:xfrm>
          <a:off x="2403731" y="3258405"/>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Capacity &amp; capability</a:t>
          </a:r>
          <a:endParaRPr lang="en-GB" sz="1300" b="1" kern="1200" dirty="0"/>
        </a:p>
      </dsp:txBody>
      <dsp:txXfrm>
        <a:off x="2567077" y="3421751"/>
        <a:ext cx="788701" cy="788701"/>
      </dsp:txXfrm>
    </dsp:sp>
    <dsp:sp modelId="{F3855404-648F-4220-BBBC-5272F99D0125}">
      <dsp:nvSpPr>
        <dsp:cNvPr id="0" name=""/>
        <dsp:cNvSpPr/>
      </dsp:nvSpPr>
      <dsp:spPr>
        <a:xfrm rot="10800000">
          <a:off x="2963266" y="2462476"/>
          <a:ext cx="782426" cy="23327"/>
        </a:xfrm>
        <a:custGeom>
          <a:avLst/>
          <a:gdLst/>
          <a:ahLst/>
          <a:cxnLst/>
          <a:rect l="0" t="0" r="0" b="0"/>
          <a:pathLst>
            <a:path>
              <a:moveTo>
                <a:pt x="0" y="11663"/>
              </a:moveTo>
              <a:lnTo>
                <a:pt x="782426" y="11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334918" y="2454579"/>
        <a:ext cx="39121" cy="39121"/>
      </dsp:txXfrm>
    </dsp:sp>
    <dsp:sp modelId="{E92ACA78-7B6A-40DC-8267-68E443EBB002}">
      <dsp:nvSpPr>
        <dsp:cNvPr id="0" name=""/>
        <dsp:cNvSpPr/>
      </dsp:nvSpPr>
      <dsp:spPr>
        <a:xfrm>
          <a:off x="1847872" y="1916443"/>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Phasing / exit strategy</a:t>
          </a:r>
          <a:endParaRPr lang="en-GB" sz="1300" b="1" kern="1200" dirty="0"/>
        </a:p>
      </dsp:txBody>
      <dsp:txXfrm>
        <a:off x="2011218" y="2079789"/>
        <a:ext cx="788701" cy="788701"/>
      </dsp:txXfrm>
    </dsp:sp>
    <dsp:sp modelId="{C7C39839-5129-49FF-8102-00DF0071809D}">
      <dsp:nvSpPr>
        <dsp:cNvPr id="0" name=""/>
        <dsp:cNvSpPr/>
      </dsp:nvSpPr>
      <dsp:spPr>
        <a:xfrm rot="13500000">
          <a:off x="3241195" y="1791496"/>
          <a:ext cx="782426" cy="23327"/>
        </a:xfrm>
        <a:custGeom>
          <a:avLst/>
          <a:gdLst/>
          <a:ahLst/>
          <a:cxnLst/>
          <a:rect l="0" t="0" r="0" b="0"/>
          <a:pathLst>
            <a:path>
              <a:moveTo>
                <a:pt x="0" y="11663"/>
              </a:moveTo>
              <a:lnTo>
                <a:pt x="782426" y="11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612848" y="1783599"/>
        <a:ext cx="39121" cy="39121"/>
      </dsp:txXfrm>
    </dsp:sp>
    <dsp:sp modelId="{59DB73E1-D0F7-498F-9FAA-B8497DC02789}">
      <dsp:nvSpPr>
        <dsp:cNvPr id="0" name=""/>
        <dsp:cNvSpPr/>
      </dsp:nvSpPr>
      <dsp:spPr>
        <a:xfrm>
          <a:off x="2403731" y="574482"/>
          <a:ext cx="1115393" cy="11153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b="1" kern="1200" dirty="0" smtClean="0"/>
            <a:t>Statutory power</a:t>
          </a:r>
          <a:r>
            <a:rPr lang="en-GB" sz="1300" kern="1200" dirty="0" smtClean="0"/>
            <a:t>s</a:t>
          </a:r>
          <a:endParaRPr lang="en-GB" sz="1300" kern="1200" dirty="0"/>
        </a:p>
      </dsp:txBody>
      <dsp:txXfrm>
        <a:off x="2567077" y="737828"/>
        <a:ext cx="788701" cy="788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9CA12-601D-418A-8CE4-CFB259C861A7}">
      <dsp:nvSpPr>
        <dsp:cNvPr id="0" name=""/>
        <dsp:cNvSpPr/>
      </dsp:nvSpPr>
      <dsp:spPr>
        <a:xfrm>
          <a:off x="3813" y="951613"/>
          <a:ext cx="1796791" cy="179679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178F3B-797C-467A-BA54-847212B3AEB2}">
      <dsp:nvSpPr>
        <dsp:cNvPr id="0" name=""/>
        <dsp:cNvSpPr/>
      </dsp:nvSpPr>
      <dsp:spPr>
        <a:xfrm>
          <a:off x="296314" y="2029688"/>
          <a:ext cx="1796791" cy="1796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dirty="0" smtClean="0"/>
            <a:t>Generation</a:t>
          </a:r>
          <a:endParaRPr lang="en-GB" sz="2300" kern="1200" dirty="0"/>
        </a:p>
        <a:p>
          <a:pPr marL="171450" lvl="1" indent="-171450" algn="l" defTabSz="800100">
            <a:lnSpc>
              <a:spcPct val="90000"/>
            </a:lnSpc>
            <a:spcBef>
              <a:spcPct val="0"/>
            </a:spcBef>
            <a:spcAft>
              <a:spcPct val="15000"/>
            </a:spcAft>
            <a:buChar char="••"/>
          </a:pPr>
          <a:r>
            <a:rPr lang="en-GB" sz="1800" kern="1200" dirty="0" smtClean="0"/>
            <a:t>Energy centre</a:t>
          </a:r>
          <a:endParaRPr lang="en-GB" sz="1800" kern="1200" dirty="0"/>
        </a:p>
        <a:p>
          <a:pPr marL="171450" lvl="1" indent="-171450" algn="l" defTabSz="800100">
            <a:lnSpc>
              <a:spcPct val="90000"/>
            </a:lnSpc>
            <a:spcBef>
              <a:spcPct val="0"/>
            </a:spcBef>
            <a:spcAft>
              <a:spcPct val="15000"/>
            </a:spcAft>
            <a:buChar char="••"/>
          </a:pPr>
          <a:r>
            <a:rPr lang="en-GB" sz="1800" kern="1200" dirty="0" smtClean="0"/>
            <a:t>Waste heat recovery</a:t>
          </a:r>
          <a:endParaRPr lang="en-GB" sz="1800" kern="1200" dirty="0"/>
        </a:p>
      </dsp:txBody>
      <dsp:txXfrm>
        <a:off x="348940" y="2082314"/>
        <a:ext cx="1691539" cy="1691539"/>
      </dsp:txXfrm>
    </dsp:sp>
    <dsp:sp modelId="{04BF033C-CE9D-4E3A-89B3-5F62115DD049}">
      <dsp:nvSpPr>
        <dsp:cNvPr id="0" name=""/>
        <dsp:cNvSpPr/>
      </dsp:nvSpPr>
      <dsp:spPr>
        <a:xfrm>
          <a:off x="2146707" y="1634137"/>
          <a:ext cx="346101" cy="4317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p>
      </dsp:txBody>
      <dsp:txXfrm>
        <a:off x="2146707" y="1720486"/>
        <a:ext cx="242271" cy="259045"/>
      </dsp:txXfrm>
    </dsp:sp>
    <dsp:sp modelId="{81AD21FF-F535-4E94-B832-2DC7B7D0B0C1}">
      <dsp:nvSpPr>
        <dsp:cNvPr id="0" name=""/>
        <dsp:cNvSpPr/>
      </dsp:nvSpPr>
      <dsp:spPr>
        <a:xfrm>
          <a:off x="2789467" y="951613"/>
          <a:ext cx="1796791" cy="179679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9F37A5-2605-42EF-BF5B-4C291ED7A312}">
      <dsp:nvSpPr>
        <dsp:cNvPr id="0" name=""/>
        <dsp:cNvSpPr/>
      </dsp:nvSpPr>
      <dsp:spPr>
        <a:xfrm>
          <a:off x="3081968" y="2029688"/>
          <a:ext cx="1796791" cy="1796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dirty="0" smtClean="0"/>
            <a:t>Distribution</a:t>
          </a:r>
          <a:endParaRPr lang="en-GB" sz="2300" kern="1200" dirty="0"/>
        </a:p>
        <a:p>
          <a:pPr marL="171450" lvl="1" indent="-171450" algn="l" defTabSz="800100">
            <a:lnSpc>
              <a:spcPct val="90000"/>
            </a:lnSpc>
            <a:spcBef>
              <a:spcPct val="0"/>
            </a:spcBef>
            <a:spcAft>
              <a:spcPct val="15000"/>
            </a:spcAft>
            <a:buChar char="••"/>
          </a:pPr>
          <a:r>
            <a:rPr lang="en-GB" sz="1800" kern="1200" dirty="0" smtClean="0"/>
            <a:t>Buried, pre-insulated pipework</a:t>
          </a:r>
          <a:endParaRPr lang="en-GB" sz="1800" kern="1200" dirty="0"/>
        </a:p>
        <a:p>
          <a:pPr marL="171450" lvl="1" indent="-171450" algn="l" defTabSz="800100">
            <a:lnSpc>
              <a:spcPct val="90000"/>
            </a:lnSpc>
            <a:spcBef>
              <a:spcPct val="0"/>
            </a:spcBef>
            <a:spcAft>
              <a:spcPct val="15000"/>
            </a:spcAft>
            <a:buChar char="••"/>
          </a:pPr>
          <a:endParaRPr lang="en-GB" sz="1800" kern="1200" dirty="0"/>
        </a:p>
      </dsp:txBody>
      <dsp:txXfrm>
        <a:off x="3134594" y="2082314"/>
        <a:ext cx="1691539" cy="1691539"/>
      </dsp:txXfrm>
    </dsp:sp>
    <dsp:sp modelId="{EAA9C5AC-DE85-4061-8960-B28D14976374}">
      <dsp:nvSpPr>
        <dsp:cNvPr id="0" name=""/>
        <dsp:cNvSpPr/>
      </dsp:nvSpPr>
      <dsp:spPr>
        <a:xfrm>
          <a:off x="4932361" y="1634137"/>
          <a:ext cx="346101" cy="4317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p>
      </dsp:txBody>
      <dsp:txXfrm>
        <a:off x="4932361" y="1720486"/>
        <a:ext cx="242271" cy="259045"/>
      </dsp:txXfrm>
    </dsp:sp>
    <dsp:sp modelId="{76EDFF6B-9E32-4738-8C11-EE814119CF67}">
      <dsp:nvSpPr>
        <dsp:cNvPr id="0" name=""/>
        <dsp:cNvSpPr/>
      </dsp:nvSpPr>
      <dsp:spPr>
        <a:xfrm>
          <a:off x="5575121" y="951613"/>
          <a:ext cx="1796791" cy="179679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03EDED-D738-40B9-8339-E713D2D7C12B}">
      <dsp:nvSpPr>
        <dsp:cNvPr id="0" name=""/>
        <dsp:cNvSpPr/>
      </dsp:nvSpPr>
      <dsp:spPr>
        <a:xfrm>
          <a:off x="5867622" y="2029688"/>
          <a:ext cx="1796791" cy="1796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dirty="0" smtClean="0"/>
            <a:t>Supply</a:t>
          </a:r>
          <a:endParaRPr lang="en-GB" sz="2300" kern="1200" dirty="0"/>
        </a:p>
        <a:p>
          <a:pPr marL="171450" lvl="1" indent="-171450" algn="l" defTabSz="800100">
            <a:lnSpc>
              <a:spcPct val="90000"/>
            </a:lnSpc>
            <a:spcBef>
              <a:spcPct val="0"/>
            </a:spcBef>
            <a:spcAft>
              <a:spcPct val="15000"/>
            </a:spcAft>
            <a:buChar char="••"/>
          </a:pPr>
          <a:r>
            <a:rPr lang="en-GB" sz="1800" kern="1200" dirty="0" smtClean="0"/>
            <a:t>Customer interface</a:t>
          </a:r>
          <a:endParaRPr lang="en-GB" sz="1800" kern="1200" dirty="0"/>
        </a:p>
        <a:p>
          <a:pPr marL="171450" lvl="1" indent="-171450" algn="l" defTabSz="800100">
            <a:lnSpc>
              <a:spcPct val="90000"/>
            </a:lnSpc>
            <a:spcBef>
              <a:spcPct val="0"/>
            </a:spcBef>
            <a:spcAft>
              <a:spcPct val="15000"/>
            </a:spcAft>
            <a:buChar char="••"/>
          </a:pPr>
          <a:r>
            <a:rPr lang="en-GB" sz="1800" kern="1200" dirty="0" smtClean="0"/>
            <a:t>Metering &amp; billing</a:t>
          </a:r>
          <a:endParaRPr lang="en-GB" sz="1800" kern="1200" dirty="0"/>
        </a:p>
      </dsp:txBody>
      <dsp:txXfrm>
        <a:off x="5920248" y="2082314"/>
        <a:ext cx="1691539" cy="1691539"/>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02BE1076-7449-463A-B9CD-DCAB36E1C37C}" type="datetimeFigureOut">
              <a:rPr lang="en-GB" smtClean="0"/>
              <a:t>02/09/2015</a:t>
            </a:fld>
            <a:endParaRPr lang="en-GB"/>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7AE33541-77C6-4404-8340-3C7CF96986FD}" type="slidenum">
              <a:rPr lang="en-GB" smtClean="0"/>
              <a:t>‹#›</a:t>
            </a:fld>
            <a:endParaRPr lang="en-GB"/>
          </a:p>
        </p:txBody>
      </p:sp>
    </p:spTree>
    <p:extLst>
      <p:ext uri="{BB962C8B-B14F-4D97-AF65-F5344CB8AC3E}">
        <p14:creationId xmlns:p14="http://schemas.microsoft.com/office/powerpoint/2010/main" val="2057731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AE33541-77C6-4404-8340-3C7CF96986FD}" type="slidenum">
              <a:rPr lang="en-GB" smtClean="0"/>
              <a:t>1</a:t>
            </a:fld>
            <a:endParaRPr lang="en-GB"/>
          </a:p>
        </p:txBody>
      </p:sp>
    </p:spTree>
    <p:extLst>
      <p:ext uri="{BB962C8B-B14F-4D97-AF65-F5344CB8AC3E}">
        <p14:creationId xmlns:p14="http://schemas.microsoft.com/office/powerpoint/2010/main" val="3925877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10</a:t>
            </a:fld>
            <a:endParaRPr lang="en-GB"/>
          </a:p>
        </p:txBody>
      </p:sp>
    </p:spTree>
    <p:extLst>
      <p:ext uri="{BB962C8B-B14F-4D97-AF65-F5344CB8AC3E}">
        <p14:creationId xmlns:p14="http://schemas.microsoft.com/office/powerpoint/2010/main" val="1464246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11</a:t>
            </a:fld>
            <a:endParaRPr lang="en-GB"/>
          </a:p>
        </p:txBody>
      </p:sp>
    </p:spTree>
    <p:extLst>
      <p:ext uri="{BB962C8B-B14F-4D97-AF65-F5344CB8AC3E}">
        <p14:creationId xmlns:p14="http://schemas.microsoft.com/office/powerpoint/2010/main" val="2360342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12</a:t>
            </a:fld>
            <a:endParaRPr lang="en-GB"/>
          </a:p>
        </p:txBody>
      </p:sp>
    </p:spTree>
    <p:extLst>
      <p:ext uri="{BB962C8B-B14F-4D97-AF65-F5344CB8AC3E}">
        <p14:creationId xmlns:p14="http://schemas.microsoft.com/office/powerpoint/2010/main" val="388943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AE33541-77C6-4404-8340-3C7CF96986FD}" type="slidenum">
              <a:rPr lang="en-GB" smtClean="0"/>
              <a:t>13</a:t>
            </a:fld>
            <a:endParaRPr lang="en-GB"/>
          </a:p>
        </p:txBody>
      </p:sp>
    </p:spTree>
    <p:extLst>
      <p:ext uri="{BB962C8B-B14F-4D97-AF65-F5344CB8AC3E}">
        <p14:creationId xmlns:p14="http://schemas.microsoft.com/office/powerpoint/2010/main" val="247767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14</a:t>
            </a:fld>
            <a:endParaRPr lang="en-GB"/>
          </a:p>
        </p:txBody>
      </p:sp>
    </p:spTree>
    <p:extLst>
      <p:ext uri="{BB962C8B-B14F-4D97-AF65-F5344CB8AC3E}">
        <p14:creationId xmlns:p14="http://schemas.microsoft.com/office/powerpoint/2010/main" val="2407969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15</a:t>
            </a:fld>
            <a:endParaRPr lang="en-GB"/>
          </a:p>
        </p:txBody>
      </p:sp>
    </p:spTree>
    <p:extLst>
      <p:ext uri="{BB962C8B-B14F-4D97-AF65-F5344CB8AC3E}">
        <p14:creationId xmlns:p14="http://schemas.microsoft.com/office/powerpoint/2010/main" val="1947017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16</a:t>
            </a:fld>
            <a:endParaRPr lang="en-GB"/>
          </a:p>
        </p:txBody>
      </p:sp>
    </p:spTree>
    <p:extLst>
      <p:ext uri="{BB962C8B-B14F-4D97-AF65-F5344CB8AC3E}">
        <p14:creationId xmlns:p14="http://schemas.microsoft.com/office/powerpoint/2010/main" val="3549585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17</a:t>
            </a:fld>
            <a:endParaRPr lang="en-GB"/>
          </a:p>
        </p:txBody>
      </p:sp>
    </p:spTree>
    <p:extLst>
      <p:ext uri="{BB962C8B-B14F-4D97-AF65-F5344CB8AC3E}">
        <p14:creationId xmlns:p14="http://schemas.microsoft.com/office/powerpoint/2010/main" val="282593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AE33541-77C6-4404-8340-3C7CF96986FD}" type="slidenum">
              <a:rPr lang="en-GB" smtClean="0"/>
              <a:t>18</a:t>
            </a:fld>
            <a:endParaRPr lang="en-GB"/>
          </a:p>
        </p:txBody>
      </p:sp>
    </p:spTree>
    <p:extLst>
      <p:ext uri="{BB962C8B-B14F-4D97-AF65-F5344CB8AC3E}">
        <p14:creationId xmlns:p14="http://schemas.microsoft.com/office/powerpoint/2010/main" val="121109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2</a:t>
            </a:fld>
            <a:endParaRPr lang="en-GB"/>
          </a:p>
        </p:txBody>
      </p:sp>
    </p:spTree>
    <p:extLst>
      <p:ext uri="{BB962C8B-B14F-4D97-AF65-F5344CB8AC3E}">
        <p14:creationId xmlns:p14="http://schemas.microsoft.com/office/powerpoint/2010/main" val="2445135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3</a:t>
            </a:fld>
            <a:endParaRPr lang="en-GB"/>
          </a:p>
        </p:txBody>
      </p:sp>
    </p:spTree>
    <p:extLst>
      <p:ext uri="{BB962C8B-B14F-4D97-AF65-F5344CB8AC3E}">
        <p14:creationId xmlns:p14="http://schemas.microsoft.com/office/powerpoint/2010/main" val="821275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4</a:t>
            </a:fld>
            <a:endParaRPr lang="en-GB"/>
          </a:p>
        </p:txBody>
      </p:sp>
    </p:spTree>
    <p:extLst>
      <p:ext uri="{BB962C8B-B14F-4D97-AF65-F5344CB8AC3E}">
        <p14:creationId xmlns:p14="http://schemas.microsoft.com/office/powerpoint/2010/main" val="3547048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5</a:t>
            </a:fld>
            <a:endParaRPr lang="en-GB"/>
          </a:p>
        </p:txBody>
      </p:sp>
    </p:spTree>
    <p:extLst>
      <p:ext uri="{BB962C8B-B14F-4D97-AF65-F5344CB8AC3E}">
        <p14:creationId xmlns:p14="http://schemas.microsoft.com/office/powerpoint/2010/main" val="351344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6</a:t>
            </a:fld>
            <a:endParaRPr lang="en-GB"/>
          </a:p>
        </p:txBody>
      </p:sp>
    </p:spTree>
    <p:extLst>
      <p:ext uri="{BB962C8B-B14F-4D97-AF65-F5344CB8AC3E}">
        <p14:creationId xmlns:p14="http://schemas.microsoft.com/office/powerpoint/2010/main" val="2696867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7</a:t>
            </a:fld>
            <a:endParaRPr lang="en-GB"/>
          </a:p>
        </p:txBody>
      </p:sp>
    </p:spTree>
    <p:extLst>
      <p:ext uri="{BB962C8B-B14F-4D97-AF65-F5344CB8AC3E}">
        <p14:creationId xmlns:p14="http://schemas.microsoft.com/office/powerpoint/2010/main" val="177001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8</a:t>
            </a:fld>
            <a:endParaRPr lang="en-GB"/>
          </a:p>
        </p:txBody>
      </p:sp>
    </p:spTree>
    <p:extLst>
      <p:ext uri="{BB962C8B-B14F-4D97-AF65-F5344CB8AC3E}">
        <p14:creationId xmlns:p14="http://schemas.microsoft.com/office/powerpoint/2010/main" val="585712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GB" sz="1200" dirty="0" smtClean="0">
              <a:solidFill>
                <a:srgbClr val="CD401A"/>
              </a:solidFill>
            </a:endParaRPr>
          </a:p>
        </p:txBody>
      </p:sp>
      <p:sp>
        <p:nvSpPr>
          <p:cNvPr id="4" name="Slide Number Placeholder 3"/>
          <p:cNvSpPr>
            <a:spLocks noGrp="1"/>
          </p:cNvSpPr>
          <p:nvPr>
            <p:ph type="sldNum" sz="quarter" idx="10"/>
          </p:nvPr>
        </p:nvSpPr>
        <p:spPr/>
        <p:txBody>
          <a:bodyPr/>
          <a:lstStyle/>
          <a:p>
            <a:fld id="{7AE33541-77C6-4404-8340-3C7CF96986FD}" type="slidenum">
              <a:rPr lang="en-GB" smtClean="0"/>
              <a:t>9</a:t>
            </a:fld>
            <a:endParaRPr lang="en-GB"/>
          </a:p>
        </p:txBody>
      </p:sp>
    </p:spTree>
    <p:extLst>
      <p:ext uri="{BB962C8B-B14F-4D97-AF65-F5344CB8AC3E}">
        <p14:creationId xmlns:p14="http://schemas.microsoft.com/office/powerpoint/2010/main" val="2781268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EC80B46-30F4-3541-ABA5-4C15AB98FB29}"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2327728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EC80B46-30F4-3541-ABA5-4C15AB98FB29}"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723810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EC80B46-30F4-3541-ABA5-4C15AB98FB29}"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771121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EC80B46-30F4-3541-ABA5-4C15AB98FB29}"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19474351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EC80B46-30F4-3541-ABA5-4C15AB98FB29}"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258241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EC80B46-30F4-3541-ABA5-4C15AB98FB29}" type="datetimeFigureOut">
              <a:rPr lang="en-US" smtClean="0"/>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3942900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EC80B46-30F4-3541-ABA5-4C15AB98FB29}" type="datetimeFigureOut">
              <a:rPr lang="en-US" smtClean="0"/>
              <a:t>9/2/2015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3979001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EC80B46-30F4-3541-ABA5-4C15AB98FB29}" type="datetimeFigureOut">
              <a:rPr lang="en-US" smtClean="0"/>
              <a:t>9/2/2015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1022503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80B46-30F4-3541-ABA5-4C15AB98FB29}" type="datetimeFigureOut">
              <a:rPr lang="en-US" smtClean="0"/>
              <a:t>9/2/2015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4117860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EC80B46-30F4-3541-ABA5-4C15AB98FB29}" type="datetimeFigureOut">
              <a:rPr lang="en-US" smtClean="0"/>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837062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EC80B46-30F4-3541-ABA5-4C15AB98FB29}" type="datetimeFigureOut">
              <a:rPr lang="en-US" smtClean="0"/>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0D8C-5A50-3D47-9F5B-EDC10AB27A39}" type="slidenum">
              <a:rPr lang="en-US" smtClean="0"/>
              <a:t>‹#›</a:t>
            </a:fld>
            <a:endParaRPr lang="en-US"/>
          </a:p>
        </p:txBody>
      </p:sp>
    </p:spTree>
    <p:extLst>
      <p:ext uri="{BB962C8B-B14F-4D97-AF65-F5344CB8AC3E}">
        <p14:creationId xmlns:p14="http://schemas.microsoft.com/office/powerpoint/2010/main" val="226818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80B46-30F4-3541-ABA5-4C15AB98FB29}" type="datetimeFigureOut">
              <a:rPr lang="en-US" smtClean="0"/>
              <a:t>9/2/2015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0D8C-5A50-3D47-9F5B-EDC10AB27A39}" type="slidenum">
              <a:rPr lang="en-US" smtClean="0"/>
              <a:t>‹#›</a:t>
            </a:fld>
            <a:endParaRPr lang="en-US"/>
          </a:p>
        </p:txBody>
      </p:sp>
    </p:spTree>
    <p:extLst>
      <p:ext uri="{BB962C8B-B14F-4D97-AF65-F5344CB8AC3E}">
        <p14:creationId xmlns:p14="http://schemas.microsoft.com/office/powerpoint/2010/main" val="3566035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emf"/><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emf"/><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emf"/><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emf"/><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alSGstacked_Pos_CMYK.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776" y="5876789"/>
            <a:ext cx="619247" cy="655320"/>
          </a:xfrm>
          <a:prstGeom prst="rect">
            <a:avLst/>
          </a:prstGeom>
        </p:spPr>
      </p:pic>
      <p:pic>
        <p:nvPicPr>
          <p:cNvPr id="7" name="Picture 6" descr="SE logo (cmyk).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0040" y="5923873"/>
            <a:ext cx="897914" cy="655320"/>
          </a:xfrm>
          <a:prstGeom prst="rect">
            <a:avLst/>
          </a:prstGeom>
        </p:spPr>
      </p:pic>
      <p:pic>
        <p:nvPicPr>
          <p:cNvPr id="8" name="Picture 7" descr="Energy_Saving_Trust_Logo_Black_24mm.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79794" y="5895638"/>
            <a:ext cx="862584" cy="655320"/>
          </a:xfrm>
          <a:prstGeom prst="rect">
            <a:avLst/>
          </a:prstGeom>
        </p:spPr>
      </p:pic>
      <p:pic>
        <p:nvPicPr>
          <p:cNvPr id="9" name="Picture 8" descr="RES_CMYK_hr_icon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65424" y="5924341"/>
            <a:ext cx="652009" cy="655320"/>
          </a:xfrm>
          <a:prstGeom prst="rect">
            <a:avLst/>
          </a:prstGeom>
        </p:spPr>
      </p:pic>
      <p:sp>
        <p:nvSpPr>
          <p:cNvPr id="10" name="TextBox 9"/>
          <p:cNvSpPr txBox="1"/>
          <p:nvPr/>
        </p:nvSpPr>
        <p:spPr>
          <a:xfrm>
            <a:off x="400466" y="5312022"/>
            <a:ext cx="8402696" cy="1610697"/>
          </a:xfrm>
          <a:prstGeom prst="rect">
            <a:avLst/>
          </a:prstGeom>
          <a:noFill/>
        </p:spPr>
        <p:txBody>
          <a:bodyPr wrap="square" rtlCol="0">
            <a:spAutoFit/>
          </a:bodyPr>
          <a:lstStyle/>
          <a:p>
            <a:pPr algn="ctr"/>
            <a:r>
              <a:rPr lang="en-GB" sz="2800" baseline="30000" dirty="0">
                <a:solidFill>
                  <a:srgbClr val="CD401A"/>
                </a:solidFill>
              </a:rPr>
              <a:t>Working together</a:t>
            </a:r>
            <a:r>
              <a:rPr lang="en-GB" sz="2800" b="1" baseline="30000" dirty="0">
                <a:solidFill>
                  <a:srgbClr val="CD401A"/>
                </a:solidFill>
              </a:rPr>
              <a:t> for a decarbonised heat sector</a:t>
            </a:r>
          </a:p>
          <a:p>
            <a:pPr algn="ctr"/>
            <a:endParaRPr lang="en-US" sz="8000" dirty="0"/>
          </a:p>
        </p:txBody>
      </p:sp>
      <p:pic>
        <p:nvPicPr>
          <p:cNvPr id="2" name="Picture 1" descr="sft.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1492" y="5895638"/>
            <a:ext cx="655983" cy="655983"/>
          </a:xfrm>
          <a:prstGeom prst="rect">
            <a:avLst/>
          </a:prstGeom>
        </p:spPr>
      </p:pic>
      <p:sp>
        <p:nvSpPr>
          <p:cNvPr id="12" name="Rectangle 11"/>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6" name="Picture 15" descr="HNP_Logo_Final_White_Version.eps"/>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3" name="Rectangle 2"/>
          <p:cNvSpPr/>
          <p:nvPr/>
        </p:nvSpPr>
        <p:spPr>
          <a:xfrm>
            <a:off x="539555" y="1302446"/>
            <a:ext cx="6411578" cy="1651734"/>
          </a:xfrm>
          <a:prstGeom prst="rect">
            <a:avLst/>
          </a:prstGeom>
        </p:spPr>
        <p:txBody>
          <a:bodyPr wrap="square">
            <a:spAutoFit/>
          </a:bodyPr>
          <a:lstStyle/>
          <a:p>
            <a:r>
              <a:rPr lang="en-GB" sz="4000" b="1" dirty="0" smtClean="0">
                <a:solidFill>
                  <a:srgbClr val="CD401A"/>
                </a:solidFill>
              </a:rPr>
              <a:t>District Heating </a:t>
            </a:r>
          </a:p>
          <a:p>
            <a:r>
              <a:rPr lang="en-GB" sz="4000" b="1" dirty="0" smtClean="0">
                <a:solidFill>
                  <a:srgbClr val="CD401A"/>
                </a:solidFill>
              </a:rPr>
              <a:t>Strategy Support Programme</a:t>
            </a:r>
            <a:endParaRPr lang="en-GB" sz="4000" b="1" dirty="0">
              <a:solidFill>
                <a:srgbClr val="CD401A"/>
              </a:solidFill>
            </a:endParaRPr>
          </a:p>
          <a:p>
            <a:endParaRPr lang="en-GB" sz="3200" b="1" baseline="30000" dirty="0">
              <a:solidFill>
                <a:srgbClr val="CD401A"/>
              </a:solidFill>
            </a:endParaRPr>
          </a:p>
        </p:txBody>
      </p:sp>
      <p:sp>
        <p:nvSpPr>
          <p:cNvPr id="13" name="Rectangle 12"/>
          <p:cNvSpPr/>
          <p:nvPr/>
        </p:nvSpPr>
        <p:spPr>
          <a:xfrm>
            <a:off x="563069" y="2788127"/>
            <a:ext cx="8114033" cy="1384995"/>
          </a:xfrm>
          <a:prstGeom prst="rect">
            <a:avLst/>
          </a:prstGeom>
        </p:spPr>
        <p:txBody>
          <a:bodyPr wrap="square">
            <a:spAutoFit/>
          </a:bodyPr>
          <a:lstStyle/>
          <a:p>
            <a:r>
              <a:rPr lang="en-GB" sz="2400" b="1" dirty="0" smtClean="0">
                <a:solidFill>
                  <a:srgbClr val="CD401A"/>
                </a:solidFill>
              </a:rPr>
              <a:t>Module 4: Commercial &amp; financial strategies (Part 1)</a:t>
            </a:r>
          </a:p>
          <a:p>
            <a:endParaRPr lang="en-GB" sz="2400" b="1" dirty="0" smtClean="0">
              <a:solidFill>
                <a:srgbClr val="CD401A"/>
              </a:solidFill>
            </a:endParaRPr>
          </a:p>
          <a:p>
            <a:r>
              <a:rPr lang="en-GB" b="1" dirty="0" smtClean="0">
                <a:solidFill>
                  <a:srgbClr val="CD401A"/>
                </a:solidFill>
              </a:rPr>
              <a:t> </a:t>
            </a:r>
            <a:endParaRPr lang="en-GB" b="1" dirty="0">
              <a:solidFill>
                <a:srgbClr val="CD401A"/>
              </a:solidFill>
            </a:endParaRPr>
          </a:p>
          <a:p>
            <a:r>
              <a:rPr lang="en-GB" dirty="0">
                <a:solidFill>
                  <a:srgbClr val="CD401A"/>
                </a:solidFill>
              </a:rPr>
              <a:t>Paul </a:t>
            </a:r>
            <a:r>
              <a:rPr lang="en-GB" dirty="0" smtClean="0">
                <a:solidFill>
                  <a:srgbClr val="CD401A"/>
                </a:solidFill>
              </a:rPr>
              <a:t>Moseley, Associate Director, Scottish Futures Trust</a:t>
            </a:r>
            <a:endParaRPr lang="en-GB" dirty="0">
              <a:solidFill>
                <a:srgbClr val="CD401A"/>
              </a:solidFill>
            </a:endParaRPr>
          </a:p>
        </p:txBody>
      </p:sp>
    </p:spTree>
    <p:extLst>
      <p:ext uri="{BB962C8B-B14F-4D97-AF65-F5344CB8AC3E}">
        <p14:creationId xmlns:p14="http://schemas.microsoft.com/office/powerpoint/2010/main" val="2461390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774" y="865147"/>
            <a:ext cx="7814313" cy="707886"/>
          </a:xfrm>
          <a:prstGeom prst="rect">
            <a:avLst/>
          </a:prstGeom>
          <a:noFill/>
        </p:spPr>
        <p:txBody>
          <a:bodyPr wrap="square" rtlCol="0">
            <a:spAutoFit/>
          </a:bodyPr>
          <a:lstStyle/>
          <a:p>
            <a:r>
              <a:rPr lang="en-US" sz="4000" dirty="0" smtClean="0">
                <a:solidFill>
                  <a:srgbClr val="CD401A"/>
                </a:solidFill>
              </a:rPr>
              <a:t>Factors influencing approach</a:t>
            </a:r>
            <a:endParaRPr lang="en-US" sz="4000" dirty="0">
              <a:solidFill>
                <a:srgbClr val="CD401A"/>
              </a:solidFill>
            </a:endParaRPr>
          </a:p>
        </p:txBody>
      </p:sp>
      <p:sp>
        <p:nvSpPr>
          <p:cNvPr id="8" name="TextBox 7"/>
          <p:cNvSpPr txBox="1"/>
          <p:nvPr/>
        </p:nvSpPr>
        <p:spPr>
          <a:xfrm>
            <a:off x="452582" y="1985818"/>
            <a:ext cx="8343118" cy="1323439"/>
          </a:xfrm>
          <a:prstGeom prst="rect">
            <a:avLst/>
          </a:prstGeom>
          <a:noFill/>
        </p:spPr>
        <p:txBody>
          <a:bodyPr wrap="square" rtlCol="0">
            <a:spAutoFit/>
          </a:bodyPr>
          <a:lstStyle/>
          <a:p>
            <a:pPr marL="342900" indent="-342900">
              <a:buFont typeface="Arial"/>
              <a:buChar char="•"/>
            </a:pPr>
            <a:r>
              <a:rPr lang="en-GB" sz="2000" dirty="0" smtClean="0">
                <a:solidFill>
                  <a:srgbClr val="CD401A"/>
                </a:solidFill>
              </a:rPr>
              <a:t>Text</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 </a:t>
            </a:r>
            <a:endParaRPr lang="en-GB" sz="2000" dirty="0">
              <a:solidFill>
                <a:srgbClr val="CD401A"/>
              </a:solidFill>
            </a:endParaRPr>
          </a:p>
          <a:p>
            <a:endParaRPr lang="en-US" sz="2000" dirty="0">
              <a:solidFill>
                <a:srgbClr val="D63D25"/>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342837431"/>
              </p:ext>
            </p:extLst>
          </p:nvPr>
        </p:nvGraphicFramePr>
        <p:xfrm>
          <a:off x="107504" y="1804088"/>
          <a:ext cx="8928992" cy="4862932"/>
        </p:xfrm>
        <a:graphic>
          <a:graphicData uri="http://schemas.openxmlformats.org/drawingml/2006/table">
            <a:tbl>
              <a:tblPr firstRow="1" bandRow="1">
                <a:tableStyleId>{5C22544A-7EE6-4342-B048-85BDC9FD1C3A}</a:tableStyleId>
              </a:tblPr>
              <a:tblGrid>
                <a:gridCol w="1584176"/>
                <a:gridCol w="7344816"/>
              </a:tblGrid>
              <a:tr h="402032">
                <a:tc>
                  <a:txBody>
                    <a:bodyPr/>
                    <a:lstStyle/>
                    <a:p>
                      <a:r>
                        <a:rPr lang="en-GB" sz="1050" baseline="0" dirty="0" smtClean="0">
                          <a:latin typeface="Calibri" panose="020F0502020204030204" pitchFamily="34" charset="0"/>
                        </a:rPr>
                        <a:t>Factor</a:t>
                      </a:r>
                      <a:endParaRPr lang="en-GB" sz="1050" baseline="0" dirty="0">
                        <a:latin typeface="Calibri" panose="020F0502020204030204" pitchFamily="34" charset="0"/>
                      </a:endParaRPr>
                    </a:p>
                  </a:txBody>
                  <a:tcPr/>
                </a:tc>
                <a:tc>
                  <a:txBody>
                    <a:bodyPr/>
                    <a:lstStyle/>
                    <a:p>
                      <a:r>
                        <a:rPr lang="en-GB" sz="1050" baseline="0" dirty="0" smtClean="0">
                          <a:latin typeface="Calibri" panose="020F0502020204030204" pitchFamily="34" charset="0"/>
                        </a:rPr>
                        <a:t>Explanation</a:t>
                      </a:r>
                      <a:endParaRPr lang="en-GB" sz="1050" baseline="0" dirty="0">
                        <a:latin typeface="Calibri" panose="020F0502020204030204" pitchFamily="34" charset="0"/>
                      </a:endParaRPr>
                    </a:p>
                  </a:txBody>
                  <a:tcPr/>
                </a:tc>
              </a:tr>
              <a:tr h="446090">
                <a:tc>
                  <a:txBody>
                    <a:bodyPr/>
                    <a:lstStyle/>
                    <a:p>
                      <a:r>
                        <a:rPr lang="en-GB" sz="1050" baseline="0" dirty="0" smtClean="0"/>
                        <a:t>Objectives</a:t>
                      </a:r>
                      <a:endParaRPr lang="en-GB" sz="1050" baseline="0" dirty="0"/>
                    </a:p>
                  </a:txBody>
                  <a:tcPr/>
                </a:tc>
                <a:tc>
                  <a:txBody>
                    <a:bodyPr/>
                    <a:lstStyle/>
                    <a:p>
                      <a:r>
                        <a:rPr lang="en-GB" sz="1050" baseline="0" dirty="0" smtClean="0"/>
                        <a:t>Establishing the key objectives to be realised from a district energy network for each key stakeholder is fundamental. This can significantly influence the desired level of public/private participation, and how the scheme is procured, financed and delivered. </a:t>
                      </a:r>
                      <a:endParaRPr lang="en-GB" sz="1050" baseline="0" dirty="0"/>
                    </a:p>
                  </a:txBody>
                  <a:tcPr/>
                </a:tc>
              </a:tr>
              <a:tr h="446090">
                <a:tc>
                  <a:txBody>
                    <a:bodyPr/>
                    <a:lstStyle/>
                    <a:p>
                      <a:r>
                        <a:rPr lang="en-GB" sz="1050" baseline="0" dirty="0" smtClean="0"/>
                        <a:t>Statutory Powers</a:t>
                      </a:r>
                      <a:endParaRPr lang="en-GB" sz="1050" baseline="0" dirty="0"/>
                    </a:p>
                  </a:txBody>
                  <a:tcPr/>
                </a:tc>
                <a:tc>
                  <a:txBody>
                    <a:bodyPr/>
                    <a:lstStyle/>
                    <a:p>
                      <a:r>
                        <a:rPr lang="en-GB" sz="1050" baseline="0" dirty="0" smtClean="0"/>
                        <a:t>All public sector bodies are constrained by their statutory functions and powers. These differ between different types of public body (e.g. local authorities, NHS Boards, universities), and may limit delivery options for some (especially NHS Boards).</a:t>
                      </a:r>
                      <a:endParaRPr lang="en-GB" sz="1050" baseline="0" dirty="0"/>
                    </a:p>
                  </a:txBody>
                  <a:tcPr/>
                </a:tc>
              </a:tr>
              <a:tr h="446090">
                <a:tc>
                  <a:txBody>
                    <a:bodyPr/>
                    <a:lstStyle/>
                    <a:p>
                      <a:r>
                        <a:rPr lang="en-GB" sz="1050" baseline="0" dirty="0" smtClean="0"/>
                        <a:t>Control</a:t>
                      </a:r>
                      <a:endParaRPr lang="en-GB" sz="1050" baseline="0" dirty="0"/>
                    </a:p>
                  </a:txBody>
                  <a:tcPr/>
                </a:tc>
                <a:tc>
                  <a:txBody>
                    <a:bodyPr/>
                    <a:lstStyle/>
                    <a:p>
                      <a:r>
                        <a:rPr lang="en-GB" sz="1050" baseline="0" dirty="0" smtClean="0"/>
                        <a:t>In order to achieve its objectives from the district energy scheme, the public sector may wish to retain a degree of control over certain elements. This can be the case where control over end-user tariffs, or expansion/ inter-connection is required. </a:t>
                      </a:r>
                      <a:endParaRPr lang="en-GB" sz="1050" baseline="0" dirty="0"/>
                    </a:p>
                  </a:txBody>
                  <a:tcPr/>
                </a:tc>
              </a:tr>
              <a:tr h="446090">
                <a:tc>
                  <a:txBody>
                    <a:bodyPr/>
                    <a:lstStyle/>
                    <a:p>
                      <a:r>
                        <a:rPr lang="en-GB" sz="1050" baseline="0" dirty="0" smtClean="0"/>
                        <a:t>Risk appetite</a:t>
                      </a:r>
                      <a:endParaRPr lang="en-GB" sz="1050" baseline="0" dirty="0"/>
                    </a:p>
                  </a:txBody>
                  <a:tcPr/>
                </a:tc>
                <a:tc>
                  <a:txBody>
                    <a:bodyPr/>
                    <a:lstStyle/>
                    <a:p>
                      <a:r>
                        <a:rPr lang="en-GB" sz="1050" baseline="0" dirty="0" smtClean="0"/>
                        <a:t>Operating district energy networks is a specialised area and involves key risks (e.g. design, construction, commissioning, operation, maintenance/lifecycle replacement, metering, billing). The public body’s risk appetite will influence the choice of delivery structure.</a:t>
                      </a:r>
                      <a:endParaRPr lang="en-GB" sz="1050" baseline="0" dirty="0"/>
                    </a:p>
                  </a:txBody>
                  <a:tcPr/>
                </a:tc>
              </a:tr>
              <a:tr h="446090">
                <a:tc>
                  <a:txBody>
                    <a:bodyPr/>
                    <a:lstStyle/>
                    <a:p>
                      <a:r>
                        <a:rPr lang="en-GB" sz="1050" baseline="0" dirty="0" smtClean="0"/>
                        <a:t>Financial viability</a:t>
                      </a:r>
                      <a:endParaRPr lang="en-GB" sz="1050" baseline="0" dirty="0"/>
                    </a:p>
                  </a:txBody>
                  <a:tcPr/>
                </a:tc>
                <a:tc>
                  <a:txBody>
                    <a:bodyPr/>
                    <a:lstStyle/>
                    <a:p>
                      <a:r>
                        <a:rPr lang="en-GB" sz="1050" baseline="0" dirty="0" smtClean="0"/>
                        <a:t>The internal rate of return (IRR) can constrain the delivery structure: for a private sector led scheme, the IRR will typically be 12-15%. Lower project IRRs may be unattractive to the private sector, but can still be taken forward as public sector led schemes.  </a:t>
                      </a:r>
                      <a:endParaRPr lang="en-GB" sz="1050" baseline="0" dirty="0"/>
                    </a:p>
                  </a:txBody>
                  <a:tcPr/>
                </a:tc>
              </a:tr>
              <a:tr h="446090">
                <a:tc>
                  <a:txBody>
                    <a:bodyPr/>
                    <a:lstStyle/>
                    <a:p>
                      <a:r>
                        <a:rPr lang="en-GB" sz="1050" baseline="0" dirty="0" smtClean="0"/>
                        <a:t>Market capacity / appetite</a:t>
                      </a:r>
                      <a:endParaRPr lang="en-GB" sz="1050" baseline="0" dirty="0"/>
                    </a:p>
                  </a:txBody>
                  <a:tcPr/>
                </a:tc>
                <a:tc>
                  <a:txBody>
                    <a:bodyPr/>
                    <a:lstStyle/>
                    <a:p>
                      <a:r>
                        <a:rPr lang="en-GB" sz="1050" baseline="0" dirty="0" smtClean="0"/>
                        <a:t>There is a limited market of specialised contractors for district energy schemes, and an increasing project pipeline in the UK. Soft market testing should be conducted at a relatively early stage to establish the market’s interest and preferred contracting approach. </a:t>
                      </a:r>
                      <a:endParaRPr lang="en-GB" sz="1050" baseline="0" dirty="0"/>
                    </a:p>
                  </a:txBody>
                  <a:tcPr/>
                </a:tc>
              </a:tr>
              <a:tr h="446090">
                <a:tc>
                  <a:txBody>
                    <a:bodyPr/>
                    <a:lstStyle/>
                    <a:p>
                      <a:r>
                        <a:rPr lang="en-GB" sz="1050" baseline="0" dirty="0" smtClean="0"/>
                        <a:t>Funding availability</a:t>
                      </a:r>
                      <a:endParaRPr lang="en-GB" sz="1050" baseline="0" dirty="0"/>
                    </a:p>
                  </a:txBody>
                  <a:tcPr/>
                </a:tc>
                <a:tc>
                  <a:txBody>
                    <a:bodyPr/>
                    <a:lstStyle/>
                    <a:p>
                      <a:r>
                        <a:rPr lang="en-GB" sz="1050" baseline="0" dirty="0" smtClean="0"/>
                        <a:t>Availability of capital within public bodies may be limited, in which case private sector finance could be sought. The particular type of finance (e.g. project finance, commercial lending, equity investment) will influence the delivery structure. </a:t>
                      </a:r>
                      <a:endParaRPr lang="en-GB" sz="1050" baseline="0" dirty="0"/>
                    </a:p>
                  </a:txBody>
                  <a:tcPr/>
                </a:tc>
              </a:tr>
              <a:tr h="446090">
                <a:tc>
                  <a:txBody>
                    <a:bodyPr/>
                    <a:lstStyle/>
                    <a:p>
                      <a:r>
                        <a:rPr lang="en-GB" sz="1050" baseline="0" dirty="0" smtClean="0"/>
                        <a:t>Resources</a:t>
                      </a:r>
                      <a:endParaRPr lang="en-GB" sz="1050" baseline="0" dirty="0"/>
                    </a:p>
                  </a:txBody>
                  <a:tcPr/>
                </a:tc>
                <a:tc>
                  <a:txBody>
                    <a:bodyPr/>
                    <a:lstStyle/>
                    <a:p>
                      <a:r>
                        <a:rPr lang="en-GB" sz="1050" baseline="0" dirty="0" smtClean="0"/>
                        <a:t>The public sector resource needs to be matched to its role in the project. For example, a public led scheme will require more specialist in-house resource than a private led scheme. </a:t>
                      </a:r>
                      <a:endParaRPr lang="en-GB" sz="1050" baseline="0" dirty="0"/>
                    </a:p>
                  </a:txBody>
                  <a:tcPr/>
                </a:tc>
              </a:tr>
              <a:tr h="446090">
                <a:tc>
                  <a:txBody>
                    <a:bodyPr/>
                    <a:lstStyle/>
                    <a:p>
                      <a:r>
                        <a:rPr lang="en-GB" sz="1050" baseline="0" dirty="0" smtClean="0"/>
                        <a:t>Phasing</a:t>
                      </a:r>
                      <a:endParaRPr lang="en-GB" sz="1050" baseline="0" dirty="0"/>
                    </a:p>
                  </a:txBody>
                  <a:tcPr/>
                </a:tc>
                <a:tc>
                  <a:txBody>
                    <a:bodyPr/>
                    <a:lstStyle/>
                    <a:p>
                      <a:r>
                        <a:rPr lang="en-GB" sz="1050" baseline="0" dirty="0" smtClean="0"/>
                        <a:t>Many projects start with an initial phase and subsequently expand through future phases. The delivery structure needs to be flexible enough to accommodate future change (e.g. to allow additional investors to come in) as the project is built out over time.</a:t>
                      </a:r>
                      <a:endParaRPr lang="en-GB" sz="1050" baseline="0" dirty="0"/>
                    </a:p>
                  </a:txBody>
                  <a:tcPr/>
                </a:tc>
              </a:tr>
              <a:tr h="446090">
                <a:tc>
                  <a:txBody>
                    <a:bodyPr/>
                    <a:lstStyle/>
                    <a:p>
                      <a:r>
                        <a:rPr lang="en-GB" sz="1050" baseline="0" dirty="0" smtClean="0"/>
                        <a:t>Exit strategy</a:t>
                      </a:r>
                      <a:endParaRPr lang="en-GB" sz="1050" baseline="0" dirty="0"/>
                    </a:p>
                  </a:txBody>
                  <a:tcPr/>
                </a:tc>
                <a:tc>
                  <a:txBody>
                    <a:bodyPr/>
                    <a:lstStyle/>
                    <a:p>
                      <a:r>
                        <a:rPr lang="en-GB" sz="1050" baseline="0" dirty="0" smtClean="0"/>
                        <a:t>The investors in a district energy scheme may not wish to retain a long-term interest in the scheme, and may wish to exit after the project reaches a particular stage. The delivery structure should be flexible enough to cater for this scenario. </a:t>
                      </a:r>
                      <a:endParaRPr lang="en-GB" sz="1050" baseline="0" dirty="0"/>
                    </a:p>
                  </a:txBody>
                  <a:tcPr/>
                </a:tc>
              </a:tr>
            </a:tbl>
          </a:graphicData>
        </a:graphic>
      </p:graphicFrame>
    </p:spTree>
    <p:extLst>
      <p:ext uri="{BB962C8B-B14F-4D97-AF65-F5344CB8AC3E}">
        <p14:creationId xmlns:p14="http://schemas.microsoft.com/office/powerpoint/2010/main" val="2108046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774" y="865147"/>
            <a:ext cx="7814313" cy="707886"/>
          </a:xfrm>
          <a:prstGeom prst="rect">
            <a:avLst/>
          </a:prstGeom>
          <a:noFill/>
        </p:spPr>
        <p:txBody>
          <a:bodyPr wrap="square" rtlCol="0">
            <a:spAutoFit/>
          </a:bodyPr>
          <a:lstStyle/>
          <a:p>
            <a:r>
              <a:rPr lang="en-US" sz="4000" dirty="0" smtClean="0">
                <a:solidFill>
                  <a:srgbClr val="CD401A"/>
                </a:solidFill>
              </a:rPr>
              <a:t>Business operations</a:t>
            </a:r>
            <a:endParaRPr lang="en-US" sz="4000" dirty="0">
              <a:solidFill>
                <a:srgbClr val="CD401A"/>
              </a:solidFill>
            </a:endParaRPr>
          </a:p>
        </p:txBody>
      </p:sp>
      <p:sp>
        <p:nvSpPr>
          <p:cNvPr id="8" name="TextBox 7"/>
          <p:cNvSpPr txBox="1"/>
          <p:nvPr/>
        </p:nvSpPr>
        <p:spPr>
          <a:xfrm>
            <a:off x="327667" y="5325115"/>
            <a:ext cx="8343118" cy="1323439"/>
          </a:xfrm>
          <a:prstGeom prst="rect">
            <a:avLst/>
          </a:prstGeom>
          <a:noFill/>
        </p:spPr>
        <p:txBody>
          <a:bodyPr wrap="square" rtlCol="0">
            <a:spAutoFit/>
          </a:bodyPr>
          <a:lstStyle/>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Can all be under common ownership</a:t>
            </a:r>
          </a:p>
          <a:p>
            <a:pPr marL="342900" indent="-342900">
              <a:buFont typeface="Arial"/>
              <a:buChar char="•"/>
            </a:pPr>
            <a:r>
              <a:rPr lang="en-GB" sz="2000" dirty="0" smtClean="0">
                <a:solidFill>
                  <a:srgbClr val="CD401A"/>
                </a:solidFill>
              </a:rPr>
              <a:t>Larger networks may separate into different businesses </a:t>
            </a:r>
            <a:endParaRPr lang="en-GB" sz="2000" dirty="0">
              <a:solidFill>
                <a:srgbClr val="CD401A"/>
              </a:solidFill>
            </a:endParaRPr>
          </a:p>
          <a:p>
            <a:pPr marL="342900" indent="-342900">
              <a:buFont typeface="Arial" panose="020B0604020202020204" pitchFamily="34" charset="0"/>
              <a:buChar char="•"/>
            </a:pPr>
            <a:endParaRPr lang="en-US" sz="2000" dirty="0">
              <a:solidFill>
                <a:srgbClr val="D63D25"/>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graphicFrame>
        <p:nvGraphicFramePr>
          <p:cNvPr id="2" name="Diagram 1"/>
          <p:cNvGraphicFramePr/>
          <p:nvPr>
            <p:extLst>
              <p:ext uri="{D42A27DB-BD31-4B8C-83A1-F6EECF244321}">
                <p14:modId xmlns:p14="http://schemas.microsoft.com/office/powerpoint/2010/main" val="3454124333"/>
              </p:ext>
            </p:extLst>
          </p:nvPr>
        </p:nvGraphicFramePr>
        <p:xfrm>
          <a:off x="497711" y="1397000"/>
          <a:ext cx="7668228" cy="47780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2888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774" y="865147"/>
            <a:ext cx="7814313" cy="707886"/>
          </a:xfrm>
          <a:prstGeom prst="rect">
            <a:avLst/>
          </a:prstGeom>
          <a:noFill/>
        </p:spPr>
        <p:txBody>
          <a:bodyPr wrap="square" rtlCol="0">
            <a:spAutoFit/>
          </a:bodyPr>
          <a:lstStyle/>
          <a:p>
            <a:r>
              <a:rPr lang="en-US" sz="4000" dirty="0" smtClean="0">
                <a:solidFill>
                  <a:srgbClr val="CD401A"/>
                </a:solidFill>
              </a:rPr>
              <a:t>Risk profile</a:t>
            </a:r>
            <a:endParaRPr lang="en-US" sz="4000" dirty="0">
              <a:solidFill>
                <a:srgbClr val="CD401A"/>
              </a:solidFill>
            </a:endParaRPr>
          </a:p>
        </p:txBody>
      </p:sp>
      <p:sp>
        <p:nvSpPr>
          <p:cNvPr id="8" name="TextBox 7"/>
          <p:cNvSpPr txBox="1"/>
          <p:nvPr/>
        </p:nvSpPr>
        <p:spPr>
          <a:xfrm>
            <a:off x="452582" y="1863789"/>
            <a:ext cx="5247950" cy="5016758"/>
          </a:xfrm>
          <a:prstGeom prst="rect">
            <a:avLst/>
          </a:prstGeom>
          <a:noFill/>
        </p:spPr>
        <p:txBody>
          <a:bodyPr wrap="square" rtlCol="0">
            <a:spAutoFit/>
          </a:bodyPr>
          <a:lstStyle/>
          <a:p>
            <a:pPr marL="342900" indent="-342900">
              <a:buFont typeface="Arial"/>
              <a:buChar char="•"/>
            </a:pPr>
            <a:r>
              <a:rPr lang="en-GB" sz="2000" dirty="0" smtClean="0">
                <a:solidFill>
                  <a:srgbClr val="CD401A"/>
                </a:solidFill>
              </a:rPr>
              <a:t>Demand risk</a:t>
            </a:r>
          </a:p>
          <a:p>
            <a:pPr marL="800100" lvl="1" indent="-342900">
              <a:buFont typeface="Arial"/>
              <a:buChar char="•"/>
            </a:pPr>
            <a:r>
              <a:rPr lang="en-GB" sz="2000" dirty="0" smtClean="0">
                <a:solidFill>
                  <a:srgbClr val="CD401A"/>
                </a:solidFill>
              </a:rPr>
              <a:t>Fundamental for investment</a:t>
            </a:r>
          </a:p>
          <a:p>
            <a:pPr marL="800100" lvl="1" indent="-342900">
              <a:buFont typeface="Arial"/>
              <a:buChar char="•"/>
            </a:pPr>
            <a:r>
              <a:rPr lang="en-GB" sz="2000" dirty="0" smtClean="0">
                <a:solidFill>
                  <a:srgbClr val="CD401A"/>
                </a:solidFill>
              </a:rPr>
              <a:t>Long-term heat off-take contracts</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Technology risk</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Design risk</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Construction risk</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Operational risks</a:t>
            </a:r>
          </a:p>
          <a:p>
            <a:pPr marL="800100" lvl="1" indent="-342900">
              <a:buFont typeface="Arial"/>
              <a:buChar char="•"/>
            </a:pPr>
            <a:r>
              <a:rPr lang="en-GB" sz="2000" dirty="0" smtClean="0">
                <a:solidFill>
                  <a:srgbClr val="CD401A"/>
                </a:solidFill>
              </a:rPr>
              <a:t>Bad debt risk </a:t>
            </a:r>
          </a:p>
          <a:p>
            <a:pPr marL="800100" lvl="1"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Management of interfaces</a:t>
            </a:r>
          </a:p>
          <a:p>
            <a:pPr marL="342900" indent="-342900">
              <a:buFont typeface="Arial"/>
              <a:buChar char="•"/>
            </a:pPr>
            <a:r>
              <a:rPr lang="en-GB" sz="2000" dirty="0" smtClean="0">
                <a:solidFill>
                  <a:srgbClr val="CD401A"/>
                </a:solidFill>
              </a:rPr>
              <a:t> </a:t>
            </a:r>
            <a:r>
              <a:rPr lang="en-GB" sz="2000" b="1" dirty="0" smtClean="0">
                <a:solidFill>
                  <a:srgbClr val="CD401A"/>
                </a:solidFill>
              </a:rPr>
              <a:t>Risk v Control</a:t>
            </a:r>
            <a:endParaRPr lang="en-GB" sz="2000" b="1" dirty="0">
              <a:solidFill>
                <a:srgbClr val="CD401A"/>
              </a:solidFill>
            </a:endParaRPr>
          </a:p>
          <a:p>
            <a:endParaRPr lang="en-US" sz="2000" dirty="0">
              <a:solidFill>
                <a:srgbClr val="D63D25"/>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058" y="2146138"/>
            <a:ext cx="3038328" cy="3976869"/>
          </a:xfrm>
          <a:prstGeom prst="rect">
            <a:avLst/>
          </a:prstGeom>
        </p:spPr>
      </p:pic>
    </p:spTree>
    <p:extLst>
      <p:ext uri="{BB962C8B-B14F-4D97-AF65-F5344CB8AC3E}">
        <p14:creationId xmlns:p14="http://schemas.microsoft.com/office/powerpoint/2010/main" val="1442636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alSGstacked_Pos_CMYK.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776" y="5876789"/>
            <a:ext cx="619247" cy="655320"/>
          </a:xfrm>
          <a:prstGeom prst="rect">
            <a:avLst/>
          </a:prstGeom>
        </p:spPr>
      </p:pic>
      <p:pic>
        <p:nvPicPr>
          <p:cNvPr id="7" name="Picture 6" descr="SE logo (cmyk).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0040" y="5923873"/>
            <a:ext cx="897914" cy="655320"/>
          </a:xfrm>
          <a:prstGeom prst="rect">
            <a:avLst/>
          </a:prstGeom>
        </p:spPr>
      </p:pic>
      <p:pic>
        <p:nvPicPr>
          <p:cNvPr id="8" name="Picture 7" descr="Energy_Saving_Trust_Logo_Black_24mm.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79794" y="5895638"/>
            <a:ext cx="862584" cy="655320"/>
          </a:xfrm>
          <a:prstGeom prst="rect">
            <a:avLst/>
          </a:prstGeom>
        </p:spPr>
      </p:pic>
      <p:pic>
        <p:nvPicPr>
          <p:cNvPr id="9" name="Picture 8" descr="RES_CMYK_hr_icon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65424" y="5924341"/>
            <a:ext cx="652009" cy="655320"/>
          </a:xfrm>
          <a:prstGeom prst="rect">
            <a:avLst/>
          </a:prstGeom>
        </p:spPr>
      </p:pic>
      <p:sp>
        <p:nvSpPr>
          <p:cNvPr id="10" name="TextBox 9"/>
          <p:cNvSpPr txBox="1"/>
          <p:nvPr/>
        </p:nvSpPr>
        <p:spPr>
          <a:xfrm>
            <a:off x="400466" y="5312022"/>
            <a:ext cx="8402696" cy="1610697"/>
          </a:xfrm>
          <a:prstGeom prst="rect">
            <a:avLst/>
          </a:prstGeom>
          <a:noFill/>
        </p:spPr>
        <p:txBody>
          <a:bodyPr wrap="square" rtlCol="0">
            <a:spAutoFit/>
          </a:bodyPr>
          <a:lstStyle/>
          <a:p>
            <a:pPr algn="ctr"/>
            <a:r>
              <a:rPr lang="en-GB" sz="2800" baseline="30000" dirty="0">
                <a:solidFill>
                  <a:srgbClr val="CD401A"/>
                </a:solidFill>
              </a:rPr>
              <a:t>Working together</a:t>
            </a:r>
            <a:r>
              <a:rPr lang="en-GB" sz="2800" b="1" baseline="30000" dirty="0">
                <a:solidFill>
                  <a:srgbClr val="CD401A"/>
                </a:solidFill>
              </a:rPr>
              <a:t> for a decarbonised heat sector</a:t>
            </a:r>
          </a:p>
          <a:p>
            <a:pPr algn="ctr"/>
            <a:endParaRPr lang="en-US" sz="8000" dirty="0"/>
          </a:p>
        </p:txBody>
      </p:sp>
      <p:pic>
        <p:nvPicPr>
          <p:cNvPr id="2" name="Picture 1" descr="sft.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1492" y="5895638"/>
            <a:ext cx="655983" cy="655983"/>
          </a:xfrm>
          <a:prstGeom prst="rect">
            <a:avLst/>
          </a:prstGeom>
        </p:spPr>
      </p:pic>
      <p:sp>
        <p:nvSpPr>
          <p:cNvPr id="12" name="Rectangle 11"/>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6" name="Picture 15" descr="HNP_Logo_Final_White_Version.eps"/>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3" name="Rectangle 2"/>
          <p:cNvSpPr/>
          <p:nvPr/>
        </p:nvSpPr>
        <p:spPr>
          <a:xfrm>
            <a:off x="539555" y="1302446"/>
            <a:ext cx="6411578" cy="1651734"/>
          </a:xfrm>
          <a:prstGeom prst="rect">
            <a:avLst/>
          </a:prstGeom>
        </p:spPr>
        <p:txBody>
          <a:bodyPr wrap="square">
            <a:spAutoFit/>
          </a:bodyPr>
          <a:lstStyle/>
          <a:p>
            <a:r>
              <a:rPr lang="en-GB" sz="4000" b="1" dirty="0" smtClean="0">
                <a:solidFill>
                  <a:srgbClr val="CD401A"/>
                </a:solidFill>
              </a:rPr>
              <a:t>District Heating </a:t>
            </a:r>
          </a:p>
          <a:p>
            <a:r>
              <a:rPr lang="en-GB" sz="4000" b="1" dirty="0" smtClean="0">
                <a:solidFill>
                  <a:srgbClr val="CD401A"/>
                </a:solidFill>
              </a:rPr>
              <a:t>Strategy Support Programme</a:t>
            </a:r>
            <a:endParaRPr lang="en-GB" sz="4000" b="1" dirty="0">
              <a:solidFill>
                <a:srgbClr val="CD401A"/>
              </a:solidFill>
            </a:endParaRPr>
          </a:p>
          <a:p>
            <a:endParaRPr lang="en-GB" sz="3200" b="1" baseline="30000" dirty="0">
              <a:solidFill>
                <a:srgbClr val="CD401A"/>
              </a:solidFill>
            </a:endParaRPr>
          </a:p>
        </p:txBody>
      </p:sp>
      <p:sp>
        <p:nvSpPr>
          <p:cNvPr id="13" name="Rectangle 12"/>
          <p:cNvSpPr/>
          <p:nvPr/>
        </p:nvSpPr>
        <p:spPr>
          <a:xfrm>
            <a:off x="563069" y="2788127"/>
            <a:ext cx="8114033" cy="1477328"/>
          </a:xfrm>
          <a:prstGeom prst="rect">
            <a:avLst/>
          </a:prstGeom>
        </p:spPr>
        <p:txBody>
          <a:bodyPr wrap="square">
            <a:spAutoFit/>
          </a:bodyPr>
          <a:lstStyle/>
          <a:p>
            <a:endParaRPr lang="en-GB" sz="2400" b="1" dirty="0" smtClean="0">
              <a:solidFill>
                <a:srgbClr val="CD401A"/>
              </a:solidFill>
            </a:endParaRPr>
          </a:p>
          <a:p>
            <a:r>
              <a:rPr lang="en-GB" sz="2400" b="1" dirty="0" smtClean="0">
                <a:solidFill>
                  <a:srgbClr val="CD401A"/>
                </a:solidFill>
              </a:rPr>
              <a:t>Group activity: risk</a:t>
            </a:r>
          </a:p>
          <a:p>
            <a:endParaRPr lang="en-GB" sz="2400" b="1" dirty="0" smtClean="0">
              <a:solidFill>
                <a:srgbClr val="CD401A"/>
              </a:solidFill>
            </a:endParaRPr>
          </a:p>
          <a:p>
            <a:r>
              <a:rPr lang="en-GB" b="1" dirty="0" smtClean="0">
                <a:solidFill>
                  <a:srgbClr val="CD401A"/>
                </a:solidFill>
              </a:rPr>
              <a:t> </a:t>
            </a:r>
            <a:endParaRPr lang="en-GB" b="1" dirty="0">
              <a:solidFill>
                <a:srgbClr val="CD401A"/>
              </a:solidFill>
            </a:endParaRPr>
          </a:p>
        </p:txBody>
      </p:sp>
    </p:spTree>
    <p:extLst>
      <p:ext uri="{BB962C8B-B14F-4D97-AF65-F5344CB8AC3E}">
        <p14:creationId xmlns:p14="http://schemas.microsoft.com/office/powerpoint/2010/main" val="2438767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774" y="865147"/>
            <a:ext cx="7814313" cy="707886"/>
          </a:xfrm>
          <a:prstGeom prst="rect">
            <a:avLst/>
          </a:prstGeom>
          <a:noFill/>
        </p:spPr>
        <p:txBody>
          <a:bodyPr wrap="square" rtlCol="0">
            <a:spAutoFit/>
          </a:bodyPr>
          <a:lstStyle/>
          <a:p>
            <a:r>
              <a:rPr lang="en-US" sz="4000" dirty="0" smtClean="0">
                <a:solidFill>
                  <a:srgbClr val="CD401A"/>
                </a:solidFill>
              </a:rPr>
              <a:t>Group activity: risk</a:t>
            </a:r>
            <a:endParaRPr lang="en-US" sz="4000" dirty="0">
              <a:solidFill>
                <a:srgbClr val="CD401A"/>
              </a:solidFill>
            </a:endParaRPr>
          </a:p>
        </p:txBody>
      </p:sp>
      <p:sp>
        <p:nvSpPr>
          <p:cNvPr id="8" name="TextBox 7"/>
          <p:cNvSpPr txBox="1"/>
          <p:nvPr/>
        </p:nvSpPr>
        <p:spPr>
          <a:xfrm>
            <a:off x="452582" y="1985818"/>
            <a:ext cx="4495936" cy="5016758"/>
          </a:xfrm>
          <a:prstGeom prst="rect">
            <a:avLst/>
          </a:prstGeom>
          <a:noFill/>
        </p:spPr>
        <p:txBody>
          <a:bodyPr wrap="square" rtlCol="0">
            <a:spAutoFit/>
          </a:bodyPr>
          <a:lstStyle/>
          <a:p>
            <a:r>
              <a:rPr lang="en-GB" sz="2000" b="1" dirty="0" smtClean="0">
                <a:solidFill>
                  <a:srgbClr val="CD401A"/>
                </a:solidFill>
              </a:rPr>
              <a:t>Scenario 1: dense urban environment</a:t>
            </a:r>
          </a:p>
          <a:p>
            <a:pPr marL="342900" indent="-342900">
              <a:buFont typeface="Arial"/>
              <a:buChar char="•"/>
            </a:pPr>
            <a:r>
              <a:rPr lang="en-GB" sz="2000" dirty="0" smtClean="0">
                <a:solidFill>
                  <a:srgbClr val="CD401A"/>
                </a:solidFill>
              </a:rPr>
              <a:t>Multiple public sector stakeholders</a:t>
            </a:r>
          </a:p>
          <a:p>
            <a:pPr marL="342900" indent="-342900">
              <a:buFont typeface="Arial"/>
              <a:buChar char="•"/>
            </a:pPr>
            <a:r>
              <a:rPr lang="en-GB" sz="2000" dirty="0" smtClean="0">
                <a:solidFill>
                  <a:srgbClr val="CD401A"/>
                </a:solidFill>
              </a:rPr>
              <a:t>Mixed public / commercial heat loads</a:t>
            </a:r>
          </a:p>
          <a:p>
            <a:pPr marL="342900" indent="-342900">
              <a:buFont typeface="Arial"/>
              <a:buChar char="•"/>
            </a:pPr>
            <a:endParaRPr lang="en-GB" sz="2000" dirty="0" smtClean="0">
              <a:solidFill>
                <a:srgbClr val="CD401A"/>
              </a:solidFill>
            </a:endParaRPr>
          </a:p>
          <a:p>
            <a:r>
              <a:rPr lang="en-GB" sz="2000" b="1" dirty="0" smtClean="0">
                <a:solidFill>
                  <a:srgbClr val="CD401A"/>
                </a:solidFill>
              </a:rPr>
              <a:t>Scenario 2: small town in rural area</a:t>
            </a:r>
          </a:p>
          <a:p>
            <a:pPr marL="342900" indent="-342900">
              <a:buFont typeface="Arial" panose="020B0604020202020204" pitchFamily="34" charset="0"/>
              <a:buChar char="•"/>
            </a:pPr>
            <a:r>
              <a:rPr lang="en-GB" sz="2000" dirty="0" smtClean="0">
                <a:solidFill>
                  <a:srgbClr val="CD401A"/>
                </a:solidFill>
              </a:rPr>
              <a:t>Surplus industrial heat</a:t>
            </a:r>
          </a:p>
          <a:p>
            <a:pPr marL="342900" indent="-342900">
              <a:buFont typeface="Arial" panose="020B0604020202020204" pitchFamily="34" charset="0"/>
              <a:buChar char="•"/>
            </a:pPr>
            <a:r>
              <a:rPr lang="en-GB" sz="2000" dirty="0" smtClean="0">
                <a:solidFill>
                  <a:srgbClr val="CD401A"/>
                </a:solidFill>
              </a:rPr>
              <a:t>Industrial &amp; Council heat loads</a:t>
            </a:r>
          </a:p>
          <a:p>
            <a:endParaRPr lang="en-GB" sz="2000" dirty="0" smtClean="0">
              <a:solidFill>
                <a:srgbClr val="CD401A"/>
              </a:solidFill>
            </a:endParaRPr>
          </a:p>
          <a:p>
            <a:r>
              <a:rPr lang="en-GB" sz="2000" b="1" dirty="0" smtClean="0">
                <a:solidFill>
                  <a:srgbClr val="CD401A"/>
                </a:solidFill>
              </a:rPr>
              <a:t>Task (20 minutes):</a:t>
            </a:r>
          </a:p>
          <a:p>
            <a:pPr marL="342900" indent="-342900">
              <a:buFont typeface="Arial" panose="020B0604020202020204" pitchFamily="34" charset="0"/>
              <a:buChar char="•"/>
            </a:pPr>
            <a:r>
              <a:rPr lang="en-GB" sz="2000" dirty="0" smtClean="0">
                <a:solidFill>
                  <a:srgbClr val="CD401A"/>
                </a:solidFill>
              </a:rPr>
              <a:t>Consider information in the scenario</a:t>
            </a:r>
          </a:p>
          <a:p>
            <a:pPr marL="342900" indent="-342900">
              <a:buFont typeface="Arial" panose="020B0604020202020204" pitchFamily="34" charset="0"/>
              <a:buChar char="•"/>
            </a:pPr>
            <a:r>
              <a:rPr lang="en-GB" sz="2000" dirty="0" smtClean="0">
                <a:solidFill>
                  <a:srgbClr val="CD401A"/>
                </a:solidFill>
              </a:rPr>
              <a:t>Identify significant risks</a:t>
            </a:r>
          </a:p>
          <a:p>
            <a:pPr marL="342900" indent="-342900">
              <a:buFont typeface="Arial"/>
              <a:buChar char="•"/>
            </a:pPr>
            <a:r>
              <a:rPr lang="en-GB" sz="2000" dirty="0" smtClean="0">
                <a:solidFill>
                  <a:srgbClr val="CD401A"/>
                </a:solidFill>
              </a:rPr>
              <a:t>Assess probability &amp; impact (L,M,H)</a:t>
            </a:r>
          </a:p>
          <a:p>
            <a:pPr marL="342900" indent="-342900">
              <a:buFont typeface="Arial" panose="020B0604020202020204" pitchFamily="34" charset="0"/>
              <a:buChar char="•"/>
            </a:pPr>
            <a:r>
              <a:rPr lang="en-GB" sz="2000" dirty="0" smtClean="0">
                <a:solidFill>
                  <a:srgbClr val="CD401A"/>
                </a:solidFill>
              </a:rPr>
              <a:t>How could these risks be managed?</a:t>
            </a:r>
          </a:p>
          <a:p>
            <a:pPr marL="342900" indent="-342900">
              <a:buFont typeface="Arial" panose="020B0604020202020204" pitchFamily="34" charset="0"/>
              <a:buChar char="•"/>
            </a:pPr>
            <a:r>
              <a:rPr lang="en-GB" sz="2000" dirty="0" smtClean="0">
                <a:solidFill>
                  <a:srgbClr val="CD401A"/>
                </a:solidFill>
              </a:rPr>
              <a:t>Report back</a:t>
            </a:r>
          </a:p>
          <a:p>
            <a:pPr marL="342900" indent="-342900">
              <a:buFont typeface="Arial"/>
              <a:buChar char="•"/>
            </a:pPr>
            <a:endParaRPr lang="en-GB" sz="2000" dirty="0">
              <a:solidFill>
                <a:srgbClr val="CD401A"/>
              </a:solidFill>
            </a:endParaRPr>
          </a:p>
          <a:p>
            <a:endParaRPr lang="en-US" sz="2000" dirty="0">
              <a:solidFill>
                <a:srgbClr val="D63D25"/>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pic>
        <p:nvPicPr>
          <p:cNvPr id="13" name="Picture 12"/>
          <p:cNvPicPr>
            <a:picLocks noChangeAspect="1"/>
          </p:cNvPicPr>
          <p:nvPr/>
        </p:nvPicPr>
        <p:blipFill>
          <a:blip r:embed="rId4"/>
          <a:stretch>
            <a:fillRect/>
          </a:stretch>
        </p:blipFill>
        <p:spPr>
          <a:xfrm>
            <a:off x="5219681" y="4275772"/>
            <a:ext cx="3729113" cy="2420988"/>
          </a:xfrm>
          <a:prstGeom prst="rect">
            <a:avLst/>
          </a:prstGeom>
        </p:spPr>
      </p:pic>
      <p:pic>
        <p:nvPicPr>
          <p:cNvPr id="14" name="Picture 13"/>
          <p:cNvPicPr>
            <a:picLocks noChangeAspect="1"/>
          </p:cNvPicPr>
          <p:nvPr/>
        </p:nvPicPr>
        <p:blipFill>
          <a:blip r:embed="rId5"/>
          <a:stretch>
            <a:fillRect/>
          </a:stretch>
        </p:blipFill>
        <p:spPr>
          <a:xfrm>
            <a:off x="5219681" y="1532226"/>
            <a:ext cx="3671047" cy="2643187"/>
          </a:xfrm>
          <a:prstGeom prst="rect">
            <a:avLst/>
          </a:prstGeom>
        </p:spPr>
      </p:pic>
    </p:spTree>
    <p:extLst>
      <p:ext uri="{BB962C8B-B14F-4D97-AF65-F5344CB8AC3E}">
        <p14:creationId xmlns:p14="http://schemas.microsoft.com/office/powerpoint/2010/main" val="908228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774" y="865147"/>
            <a:ext cx="7814313" cy="707886"/>
          </a:xfrm>
          <a:prstGeom prst="rect">
            <a:avLst/>
          </a:prstGeom>
          <a:noFill/>
        </p:spPr>
        <p:txBody>
          <a:bodyPr wrap="square" rtlCol="0">
            <a:spAutoFit/>
          </a:bodyPr>
          <a:lstStyle/>
          <a:p>
            <a:r>
              <a:rPr lang="en-US" sz="4000" dirty="0" smtClean="0">
                <a:solidFill>
                  <a:srgbClr val="CD401A"/>
                </a:solidFill>
              </a:rPr>
              <a:t>Risk – urban area</a:t>
            </a:r>
            <a:endParaRPr lang="en-US" sz="4000" dirty="0">
              <a:solidFill>
                <a:srgbClr val="CD401A"/>
              </a:solidFill>
            </a:endParaRPr>
          </a:p>
        </p:txBody>
      </p:sp>
      <p:sp>
        <p:nvSpPr>
          <p:cNvPr id="8" name="TextBox 7"/>
          <p:cNvSpPr txBox="1"/>
          <p:nvPr/>
        </p:nvSpPr>
        <p:spPr>
          <a:xfrm>
            <a:off x="452581" y="1985818"/>
            <a:ext cx="4805219" cy="4708981"/>
          </a:xfrm>
          <a:prstGeom prst="rect">
            <a:avLst/>
          </a:prstGeom>
          <a:noFill/>
        </p:spPr>
        <p:txBody>
          <a:bodyPr wrap="square" rtlCol="0">
            <a:spAutoFit/>
          </a:bodyPr>
          <a:lstStyle/>
          <a:p>
            <a:r>
              <a:rPr lang="en-GB" sz="2000" b="1" dirty="0" smtClean="0">
                <a:solidFill>
                  <a:srgbClr val="CD401A"/>
                </a:solidFill>
              </a:rPr>
              <a:t>Heat loads</a:t>
            </a:r>
          </a:p>
          <a:p>
            <a:pPr marL="342900" indent="-342900">
              <a:buFont typeface="Arial"/>
              <a:buChar char="•"/>
            </a:pPr>
            <a:r>
              <a:rPr lang="en-GB" sz="2000" dirty="0" smtClean="0">
                <a:solidFill>
                  <a:srgbClr val="CD401A"/>
                </a:solidFill>
              </a:rPr>
              <a:t>Reliance on heat loads under third party ownership</a:t>
            </a:r>
          </a:p>
          <a:p>
            <a:pPr marL="342900" indent="-342900">
              <a:buFont typeface="Arial"/>
              <a:buChar char="•"/>
            </a:pPr>
            <a:r>
              <a:rPr lang="en-GB" sz="2000" dirty="0" smtClean="0">
                <a:solidFill>
                  <a:srgbClr val="CD401A"/>
                </a:solidFill>
              </a:rPr>
              <a:t>Reliance on future development taking place</a:t>
            </a:r>
          </a:p>
          <a:p>
            <a:pPr marL="342900" indent="-342900">
              <a:buFont typeface="Arial"/>
              <a:buChar char="•"/>
            </a:pPr>
            <a:endParaRPr lang="en-GB" sz="2000" dirty="0" smtClean="0">
              <a:solidFill>
                <a:srgbClr val="CD401A"/>
              </a:solidFill>
            </a:endParaRPr>
          </a:p>
          <a:p>
            <a:r>
              <a:rPr lang="en-GB" sz="2000" b="1" dirty="0" smtClean="0">
                <a:solidFill>
                  <a:srgbClr val="CD401A"/>
                </a:solidFill>
              </a:rPr>
              <a:t>Generation</a:t>
            </a:r>
          </a:p>
          <a:p>
            <a:pPr marL="342900" indent="-342900">
              <a:buFont typeface="Arial"/>
              <a:buChar char="•"/>
            </a:pPr>
            <a:r>
              <a:rPr lang="en-GB" sz="2000" dirty="0" smtClean="0">
                <a:solidFill>
                  <a:srgbClr val="CD401A"/>
                </a:solidFill>
              </a:rPr>
              <a:t>Third party ownership (public)</a:t>
            </a:r>
          </a:p>
          <a:p>
            <a:pPr marL="342900" indent="-342900">
              <a:buFont typeface="Arial"/>
              <a:buChar char="•"/>
            </a:pPr>
            <a:r>
              <a:rPr lang="en-GB" sz="2000" dirty="0" smtClean="0">
                <a:solidFill>
                  <a:srgbClr val="CD401A"/>
                </a:solidFill>
              </a:rPr>
              <a:t>Restrictions on fuel source?</a:t>
            </a:r>
          </a:p>
          <a:p>
            <a:pPr marL="342900" indent="-342900">
              <a:buFont typeface="Arial"/>
              <a:buChar char="•"/>
            </a:pPr>
            <a:endParaRPr lang="en-GB" sz="2000" dirty="0" smtClean="0">
              <a:solidFill>
                <a:srgbClr val="CD401A"/>
              </a:solidFill>
            </a:endParaRPr>
          </a:p>
          <a:p>
            <a:r>
              <a:rPr lang="en-GB" sz="2000" b="1" dirty="0" smtClean="0">
                <a:solidFill>
                  <a:srgbClr val="CD401A"/>
                </a:solidFill>
              </a:rPr>
              <a:t>Distribution network</a:t>
            </a:r>
          </a:p>
          <a:p>
            <a:pPr marL="342900" indent="-342900">
              <a:buFont typeface="Arial"/>
              <a:buChar char="•"/>
            </a:pPr>
            <a:r>
              <a:rPr lang="en-GB" sz="2000" dirty="0" smtClean="0">
                <a:solidFill>
                  <a:srgbClr val="CD401A"/>
                </a:solidFill>
              </a:rPr>
              <a:t>Dense city environment</a:t>
            </a:r>
          </a:p>
          <a:p>
            <a:pPr marL="342900" indent="-342900">
              <a:buFont typeface="Arial"/>
              <a:buChar char="•"/>
            </a:pPr>
            <a:r>
              <a:rPr lang="en-GB" sz="2000" dirty="0" smtClean="0">
                <a:solidFill>
                  <a:srgbClr val="CD401A"/>
                </a:solidFill>
              </a:rPr>
              <a:t>Existing utilities / obstacles</a:t>
            </a:r>
          </a:p>
          <a:p>
            <a:pPr marL="342900" indent="-342900">
              <a:buFont typeface="Arial"/>
              <a:buChar char="•"/>
            </a:pPr>
            <a:r>
              <a:rPr lang="en-GB" sz="2000" dirty="0" smtClean="0">
                <a:solidFill>
                  <a:srgbClr val="CD401A"/>
                </a:solidFill>
              </a:rPr>
              <a:t>Traffic management</a:t>
            </a:r>
            <a:endParaRPr lang="en-GB" sz="2000" dirty="0">
              <a:solidFill>
                <a:srgbClr val="CD401A"/>
              </a:solidFill>
            </a:endParaRPr>
          </a:p>
          <a:p>
            <a:pPr marL="342900" indent="-342900">
              <a:buFont typeface="Arial"/>
              <a:buChar char="•"/>
            </a:pPr>
            <a:endParaRPr lang="en-GB" sz="2000" dirty="0" smtClean="0">
              <a:solidFill>
                <a:srgbClr val="CD401A"/>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287" y="4209208"/>
            <a:ext cx="3671047" cy="2580759"/>
          </a:xfrm>
          <a:prstGeom prst="rect">
            <a:avLst/>
          </a:prstGeom>
        </p:spPr>
      </p:pic>
      <p:pic>
        <p:nvPicPr>
          <p:cNvPr id="13" name="Picture 12"/>
          <p:cNvPicPr>
            <a:picLocks noChangeAspect="1"/>
          </p:cNvPicPr>
          <p:nvPr/>
        </p:nvPicPr>
        <p:blipFill>
          <a:blip r:embed="rId5"/>
          <a:stretch>
            <a:fillRect/>
          </a:stretch>
        </p:blipFill>
        <p:spPr>
          <a:xfrm>
            <a:off x="5197288" y="1614415"/>
            <a:ext cx="3671046" cy="2527003"/>
          </a:xfrm>
          <a:prstGeom prst="rect">
            <a:avLst/>
          </a:prstGeom>
        </p:spPr>
      </p:pic>
    </p:spTree>
    <p:extLst>
      <p:ext uri="{BB962C8B-B14F-4D97-AF65-F5344CB8AC3E}">
        <p14:creationId xmlns:p14="http://schemas.microsoft.com/office/powerpoint/2010/main" val="20860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774" y="865147"/>
            <a:ext cx="7814313" cy="707886"/>
          </a:xfrm>
          <a:prstGeom prst="rect">
            <a:avLst/>
          </a:prstGeom>
          <a:noFill/>
        </p:spPr>
        <p:txBody>
          <a:bodyPr wrap="square" rtlCol="0">
            <a:spAutoFit/>
          </a:bodyPr>
          <a:lstStyle/>
          <a:p>
            <a:r>
              <a:rPr lang="en-US" sz="4000" dirty="0" smtClean="0">
                <a:solidFill>
                  <a:srgbClr val="CD401A"/>
                </a:solidFill>
              </a:rPr>
              <a:t>Risk – rural, small town</a:t>
            </a:r>
            <a:endParaRPr lang="en-US" sz="4000" dirty="0">
              <a:solidFill>
                <a:srgbClr val="CD401A"/>
              </a:solidFill>
            </a:endParaRPr>
          </a:p>
        </p:txBody>
      </p:sp>
      <p:sp>
        <p:nvSpPr>
          <p:cNvPr id="8" name="TextBox 7"/>
          <p:cNvSpPr txBox="1"/>
          <p:nvPr/>
        </p:nvSpPr>
        <p:spPr>
          <a:xfrm>
            <a:off x="452581" y="1985818"/>
            <a:ext cx="4744707" cy="4401205"/>
          </a:xfrm>
          <a:prstGeom prst="rect">
            <a:avLst/>
          </a:prstGeom>
          <a:noFill/>
        </p:spPr>
        <p:txBody>
          <a:bodyPr wrap="square" rtlCol="0">
            <a:spAutoFit/>
          </a:bodyPr>
          <a:lstStyle/>
          <a:p>
            <a:r>
              <a:rPr lang="en-GB" sz="2000" b="1" dirty="0">
                <a:solidFill>
                  <a:srgbClr val="CD401A"/>
                </a:solidFill>
              </a:rPr>
              <a:t>Generation</a:t>
            </a:r>
          </a:p>
          <a:p>
            <a:pPr marL="342900" indent="-342900">
              <a:buFont typeface="Arial"/>
              <a:buChar char="•"/>
            </a:pPr>
            <a:r>
              <a:rPr lang="en-GB" sz="2000" dirty="0">
                <a:solidFill>
                  <a:srgbClr val="CD401A"/>
                </a:solidFill>
              </a:rPr>
              <a:t>Third party </a:t>
            </a:r>
            <a:r>
              <a:rPr lang="en-GB" sz="2000" dirty="0" smtClean="0">
                <a:solidFill>
                  <a:srgbClr val="CD401A"/>
                </a:solidFill>
              </a:rPr>
              <a:t>ownership</a:t>
            </a:r>
            <a:endParaRPr lang="en-GB" sz="2000" dirty="0">
              <a:solidFill>
                <a:srgbClr val="CD401A"/>
              </a:solidFill>
            </a:endParaRPr>
          </a:p>
          <a:p>
            <a:pPr marL="342900" indent="-342900">
              <a:buFont typeface="Arial"/>
              <a:buChar char="•"/>
            </a:pPr>
            <a:r>
              <a:rPr lang="en-GB" sz="2000" dirty="0" smtClean="0">
                <a:solidFill>
                  <a:srgbClr val="CD401A"/>
                </a:solidFill>
              </a:rPr>
              <a:t>Security of supply</a:t>
            </a:r>
            <a:endParaRPr lang="en-GB" sz="2000" dirty="0">
              <a:solidFill>
                <a:srgbClr val="CD401A"/>
              </a:solidFill>
            </a:endParaRPr>
          </a:p>
          <a:p>
            <a:endParaRPr lang="en-GB" sz="2000" dirty="0" smtClean="0">
              <a:solidFill>
                <a:srgbClr val="CD401A"/>
              </a:solidFill>
            </a:endParaRPr>
          </a:p>
          <a:p>
            <a:r>
              <a:rPr lang="en-GB" sz="2000" b="1" dirty="0" smtClean="0">
                <a:solidFill>
                  <a:srgbClr val="CD401A"/>
                </a:solidFill>
              </a:rPr>
              <a:t>Heat loads</a:t>
            </a:r>
          </a:p>
          <a:p>
            <a:pPr marL="342900" indent="-342900">
              <a:buFont typeface="Arial"/>
              <a:buChar char="•"/>
            </a:pPr>
            <a:r>
              <a:rPr lang="en-GB" sz="2000" dirty="0" smtClean="0">
                <a:solidFill>
                  <a:srgbClr val="CD401A"/>
                </a:solidFill>
              </a:rPr>
              <a:t>Most are under Council ownership</a:t>
            </a:r>
          </a:p>
          <a:p>
            <a:pPr marL="342900" indent="-342900">
              <a:buFont typeface="Arial"/>
              <a:buChar char="•"/>
            </a:pPr>
            <a:r>
              <a:rPr lang="en-GB" sz="2000" dirty="0" smtClean="0">
                <a:solidFill>
                  <a:srgbClr val="CD401A"/>
                </a:solidFill>
              </a:rPr>
              <a:t>Anchor load is under private</a:t>
            </a:r>
            <a:r>
              <a:rPr lang="en-GB" sz="2000" dirty="0">
                <a:solidFill>
                  <a:srgbClr val="CD401A"/>
                </a:solidFill>
              </a:rPr>
              <a:t> </a:t>
            </a:r>
            <a:r>
              <a:rPr lang="en-GB" sz="2000" dirty="0" smtClean="0">
                <a:solidFill>
                  <a:srgbClr val="CD401A"/>
                </a:solidFill>
              </a:rPr>
              <a:t>ownership</a:t>
            </a:r>
          </a:p>
          <a:p>
            <a:pPr marL="342900" indent="-342900">
              <a:buFont typeface="Arial"/>
              <a:buChar char="•"/>
            </a:pPr>
            <a:r>
              <a:rPr lang="en-GB" sz="2000" dirty="0" smtClean="0">
                <a:solidFill>
                  <a:srgbClr val="CD401A"/>
                </a:solidFill>
              </a:rPr>
              <a:t>Impact of school PPP contract?</a:t>
            </a:r>
          </a:p>
          <a:p>
            <a:pPr marL="342900" indent="-342900">
              <a:buFont typeface="Arial"/>
              <a:buChar char="•"/>
            </a:pPr>
            <a:endParaRPr lang="en-GB" sz="2000" dirty="0" smtClean="0">
              <a:solidFill>
                <a:srgbClr val="CD401A"/>
              </a:solidFill>
            </a:endParaRPr>
          </a:p>
          <a:p>
            <a:r>
              <a:rPr lang="en-GB" sz="2000" b="1" dirty="0" smtClean="0">
                <a:solidFill>
                  <a:srgbClr val="CD401A"/>
                </a:solidFill>
              </a:rPr>
              <a:t>Distribution network</a:t>
            </a:r>
          </a:p>
          <a:p>
            <a:pPr marL="342900" indent="-342900">
              <a:buFont typeface="Arial"/>
              <a:buChar char="•"/>
            </a:pPr>
            <a:r>
              <a:rPr lang="en-GB" sz="2000" dirty="0" smtClean="0">
                <a:solidFill>
                  <a:srgbClr val="CD401A"/>
                </a:solidFill>
              </a:rPr>
              <a:t>Mainly quiet roads / soft dig</a:t>
            </a:r>
          </a:p>
          <a:p>
            <a:pPr marL="342900" indent="-342900">
              <a:buFont typeface="Arial"/>
              <a:buChar char="•"/>
            </a:pPr>
            <a:endParaRPr lang="en-GB" sz="2000" dirty="0" smtClean="0">
              <a:solidFill>
                <a:srgbClr val="CD401A"/>
              </a:solidFill>
            </a:endParaRPr>
          </a:p>
          <a:p>
            <a:r>
              <a:rPr lang="en-GB" sz="2000" b="1" dirty="0" smtClean="0">
                <a:solidFill>
                  <a:srgbClr val="CD401A"/>
                </a:solidFill>
              </a:rPr>
              <a:t>Commercial</a:t>
            </a:r>
            <a:endParaRPr lang="en-GB" sz="2000" b="1" dirty="0">
              <a:solidFill>
                <a:srgbClr val="CD401A"/>
              </a:solidFill>
            </a:endParaRPr>
          </a:p>
          <a:p>
            <a:pPr marL="342900" indent="-342900">
              <a:buFont typeface="Arial"/>
              <a:buChar char="•"/>
            </a:pPr>
            <a:r>
              <a:rPr lang="en-GB" sz="2000" dirty="0" smtClean="0">
                <a:solidFill>
                  <a:srgbClr val="CD401A"/>
                </a:solidFill>
              </a:rPr>
              <a:t>Who will be the ‘meat in the sandwich’?</a:t>
            </a: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pic>
        <p:nvPicPr>
          <p:cNvPr id="9" name="Picture 8"/>
          <p:cNvPicPr>
            <a:picLocks noChangeAspect="1"/>
          </p:cNvPicPr>
          <p:nvPr/>
        </p:nvPicPr>
        <p:blipFill>
          <a:blip r:embed="rId4"/>
          <a:stretch>
            <a:fillRect/>
          </a:stretch>
        </p:blipFill>
        <p:spPr>
          <a:xfrm>
            <a:off x="5197288" y="1673765"/>
            <a:ext cx="3729113" cy="242098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080" y="4336650"/>
            <a:ext cx="2079514" cy="2426100"/>
          </a:xfrm>
          <a:prstGeom prst="rect">
            <a:avLst/>
          </a:prstGeom>
        </p:spPr>
      </p:pic>
    </p:spTree>
    <p:extLst>
      <p:ext uri="{BB962C8B-B14F-4D97-AF65-F5344CB8AC3E}">
        <p14:creationId xmlns:p14="http://schemas.microsoft.com/office/powerpoint/2010/main" val="4128830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774" y="865147"/>
            <a:ext cx="7814313" cy="707886"/>
          </a:xfrm>
          <a:prstGeom prst="rect">
            <a:avLst/>
          </a:prstGeom>
          <a:noFill/>
        </p:spPr>
        <p:txBody>
          <a:bodyPr wrap="square" rtlCol="0">
            <a:spAutoFit/>
          </a:bodyPr>
          <a:lstStyle/>
          <a:p>
            <a:r>
              <a:rPr lang="en-US" sz="4000" dirty="0" smtClean="0">
                <a:solidFill>
                  <a:srgbClr val="CD401A"/>
                </a:solidFill>
              </a:rPr>
              <a:t>Risk management</a:t>
            </a:r>
            <a:endParaRPr lang="en-US" sz="4000" dirty="0">
              <a:solidFill>
                <a:srgbClr val="CD401A"/>
              </a:solidFill>
            </a:endParaRPr>
          </a:p>
        </p:txBody>
      </p:sp>
      <p:sp>
        <p:nvSpPr>
          <p:cNvPr id="8" name="TextBox 7"/>
          <p:cNvSpPr txBox="1"/>
          <p:nvPr/>
        </p:nvSpPr>
        <p:spPr>
          <a:xfrm>
            <a:off x="452582" y="1985818"/>
            <a:ext cx="4321124" cy="4093428"/>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solidFill>
                  <a:srgbClr val="CD401A"/>
                </a:solidFill>
              </a:rPr>
              <a:t>Start early – project planning </a:t>
            </a:r>
          </a:p>
          <a:p>
            <a:pPr marL="342900" indent="-342900">
              <a:buFont typeface="Arial" panose="020B0604020202020204" pitchFamily="34" charset="0"/>
              <a:buChar char="•"/>
            </a:pPr>
            <a:endParaRPr lang="en-GB" sz="2000" dirty="0" smtClean="0">
              <a:solidFill>
                <a:srgbClr val="CD401A"/>
              </a:solidFill>
            </a:endParaRPr>
          </a:p>
          <a:p>
            <a:pPr marL="342900" indent="-342900">
              <a:buFont typeface="Arial" panose="020B0604020202020204" pitchFamily="34" charset="0"/>
              <a:buChar char="•"/>
            </a:pPr>
            <a:r>
              <a:rPr lang="en-GB" sz="2000" dirty="0" smtClean="0">
                <a:solidFill>
                  <a:srgbClr val="CD401A"/>
                </a:solidFill>
              </a:rPr>
              <a:t>Workshop approach</a:t>
            </a:r>
          </a:p>
          <a:p>
            <a:pPr marL="800100" lvl="1" indent="-342900">
              <a:buFont typeface="Arial" panose="020B0604020202020204" pitchFamily="34" charset="0"/>
              <a:buChar char="•"/>
            </a:pPr>
            <a:r>
              <a:rPr lang="en-GB" sz="2000" dirty="0" smtClean="0">
                <a:solidFill>
                  <a:srgbClr val="CD401A"/>
                </a:solidFill>
              </a:rPr>
              <a:t>Involve key stakeholders</a:t>
            </a:r>
          </a:p>
          <a:p>
            <a:pPr marL="800100" lvl="1" indent="-342900">
              <a:buFont typeface="Arial" panose="020B0604020202020204" pitchFamily="34" charset="0"/>
              <a:buChar char="•"/>
            </a:pPr>
            <a:r>
              <a:rPr lang="en-GB" sz="2000" dirty="0" smtClean="0">
                <a:solidFill>
                  <a:srgbClr val="CD401A"/>
                </a:solidFill>
              </a:rPr>
              <a:t>Establish risk appetite</a:t>
            </a:r>
          </a:p>
          <a:p>
            <a:pPr marL="800100" lvl="1" indent="-342900">
              <a:buFont typeface="Arial" panose="020B0604020202020204" pitchFamily="34" charset="0"/>
              <a:buChar char="•"/>
            </a:pPr>
            <a:r>
              <a:rPr lang="en-GB" sz="2000" dirty="0" smtClean="0">
                <a:solidFill>
                  <a:srgbClr val="CD401A"/>
                </a:solidFill>
              </a:rPr>
              <a:t>Assign risk owners</a:t>
            </a:r>
          </a:p>
          <a:p>
            <a:pPr marL="800100" lvl="1" indent="-342900">
              <a:buFont typeface="Arial" panose="020B0604020202020204" pitchFamily="34" charset="0"/>
              <a:buChar char="•"/>
            </a:pPr>
            <a:r>
              <a:rPr lang="en-GB" sz="2000" dirty="0" smtClean="0">
                <a:solidFill>
                  <a:srgbClr val="CD401A"/>
                </a:solidFill>
              </a:rPr>
              <a:t>Agree mitigation actions</a:t>
            </a:r>
            <a:endParaRPr lang="en-GB" sz="2000" dirty="0">
              <a:solidFill>
                <a:srgbClr val="CD401A"/>
              </a:solidFill>
            </a:endParaRPr>
          </a:p>
          <a:p>
            <a:pPr marL="342900" indent="-342900">
              <a:buFont typeface="Arial" panose="020B0604020202020204" pitchFamily="34" charset="0"/>
              <a:buChar char="•"/>
            </a:pPr>
            <a:endParaRPr lang="en-GB" sz="2000" dirty="0" smtClean="0">
              <a:solidFill>
                <a:srgbClr val="CD401A"/>
              </a:solidFill>
            </a:endParaRPr>
          </a:p>
          <a:p>
            <a:pPr marL="342900" indent="-342900">
              <a:buFont typeface="Arial" panose="020B0604020202020204" pitchFamily="34" charset="0"/>
              <a:buChar char="•"/>
            </a:pPr>
            <a:r>
              <a:rPr lang="en-GB" sz="2000" dirty="0" smtClean="0">
                <a:solidFill>
                  <a:srgbClr val="CD401A"/>
                </a:solidFill>
              </a:rPr>
              <a:t>Dynamic document: keep up-to-date</a:t>
            </a:r>
          </a:p>
          <a:p>
            <a:pPr marL="342900" indent="-342900">
              <a:buFont typeface="Arial"/>
              <a:buChar char="•"/>
            </a:pPr>
            <a:r>
              <a:rPr lang="en-GB" sz="2000" dirty="0" smtClean="0">
                <a:solidFill>
                  <a:srgbClr val="CD401A"/>
                </a:solidFill>
              </a:rPr>
              <a:t>Actively monitor &amp; manage risks</a:t>
            </a:r>
          </a:p>
          <a:p>
            <a:pPr marL="342900" indent="-342900">
              <a:buFont typeface="Arial"/>
              <a:buChar char="•"/>
            </a:pPr>
            <a:r>
              <a:rPr lang="en-GB" sz="2000" dirty="0">
                <a:solidFill>
                  <a:srgbClr val="CD401A"/>
                </a:solidFill>
              </a:rPr>
              <a:t>I</a:t>
            </a:r>
            <a:r>
              <a:rPr lang="en-GB" sz="2000" dirty="0" smtClean="0">
                <a:solidFill>
                  <a:srgbClr val="CD401A"/>
                </a:solidFill>
              </a:rPr>
              <a:t>ssue management / escalation / governance</a:t>
            </a:r>
            <a:endParaRPr lang="en-GB" sz="2000" dirty="0">
              <a:solidFill>
                <a:srgbClr val="CD401A"/>
              </a:solidFill>
            </a:endParaRPr>
          </a:p>
          <a:p>
            <a:endParaRPr lang="en-US" sz="2000" dirty="0">
              <a:solidFill>
                <a:srgbClr val="D63D25"/>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482" y="1985818"/>
            <a:ext cx="3482787" cy="3341100"/>
          </a:xfrm>
          <a:prstGeom prst="rect">
            <a:avLst/>
          </a:prstGeom>
        </p:spPr>
      </p:pic>
    </p:spTree>
    <p:extLst>
      <p:ext uri="{BB962C8B-B14F-4D97-AF65-F5344CB8AC3E}">
        <p14:creationId xmlns:p14="http://schemas.microsoft.com/office/powerpoint/2010/main" val="971467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6" y="2402625"/>
            <a:ext cx="3154865" cy="3990836"/>
          </a:xfrm>
          <a:prstGeom prst="rect">
            <a:avLst/>
          </a:prstGeom>
          <a:noFill/>
        </p:spPr>
        <p:txBody>
          <a:bodyPr wrap="square" rtlCol="0">
            <a:spAutoFit/>
          </a:bodyPr>
          <a:lstStyle/>
          <a:p>
            <a:endParaRPr lang="en-GB" sz="4000" b="1" dirty="0" smtClean="0">
              <a:solidFill>
                <a:srgbClr val="CD401A"/>
              </a:solidFill>
            </a:endParaRPr>
          </a:p>
          <a:p>
            <a:endParaRPr lang="en-GB" sz="4000" b="1" dirty="0" smtClean="0">
              <a:solidFill>
                <a:srgbClr val="CD401A"/>
              </a:solidFill>
            </a:endParaRPr>
          </a:p>
          <a:p>
            <a:r>
              <a:rPr lang="en-GB" sz="4000" dirty="0" smtClean="0">
                <a:solidFill>
                  <a:srgbClr val="CD401A"/>
                </a:solidFill>
              </a:rPr>
              <a:t>Questions?</a:t>
            </a:r>
          </a:p>
          <a:p>
            <a:endParaRPr lang="en-GB" sz="4000" b="1" baseline="30000" dirty="0">
              <a:solidFill>
                <a:srgbClr val="CD401A"/>
              </a:solidFill>
            </a:endParaRPr>
          </a:p>
          <a:p>
            <a:endParaRPr lang="en-GB" sz="4000" b="1" baseline="30000" dirty="0" smtClean="0">
              <a:solidFill>
                <a:srgbClr val="CD401A"/>
              </a:solidFill>
            </a:endParaRPr>
          </a:p>
          <a:p>
            <a:endParaRPr lang="en-US" sz="8000" dirty="0"/>
          </a:p>
        </p:txBody>
      </p:sp>
      <p:sp>
        <p:nvSpPr>
          <p:cNvPr id="5" name="Rectangle 4"/>
          <p:cNvSpPr/>
          <p:nvPr/>
        </p:nvSpPr>
        <p:spPr>
          <a:xfrm>
            <a:off x="1" y="-56628"/>
            <a:ext cx="9144000"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9" name="Picture 8"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pic>
        <p:nvPicPr>
          <p:cNvPr id="2050" name="Picture 2" descr="https://inception-app-prod.s3.amazonaws.com/Y2FhMmE4YmQtMTVkNC00MTcxLTgyMWYtMzUwZTM2ZWE4NWNh%2Fmedia%2F2015%2F01%2Ffrequently-asked-questions-regarding-commercial-equipment-financ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487" y="2496209"/>
            <a:ext cx="4776789" cy="318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602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048" y="874345"/>
            <a:ext cx="7814313" cy="707886"/>
          </a:xfrm>
          <a:prstGeom prst="rect">
            <a:avLst/>
          </a:prstGeom>
          <a:noFill/>
        </p:spPr>
        <p:txBody>
          <a:bodyPr wrap="square" rtlCol="0">
            <a:spAutoFit/>
          </a:bodyPr>
          <a:lstStyle/>
          <a:p>
            <a:r>
              <a:rPr lang="en-US" sz="4000" dirty="0" smtClean="0">
                <a:solidFill>
                  <a:srgbClr val="CD401A"/>
                </a:solidFill>
              </a:rPr>
              <a:t>Agenda: Module 4</a:t>
            </a:r>
            <a:endParaRPr lang="en-US" sz="4000" dirty="0">
              <a:solidFill>
                <a:srgbClr val="CD401A"/>
              </a:solidFill>
            </a:endParaRPr>
          </a:p>
        </p:txBody>
      </p:sp>
      <p:sp>
        <p:nvSpPr>
          <p:cNvPr id="8" name="TextBox 7"/>
          <p:cNvSpPr txBox="1"/>
          <p:nvPr/>
        </p:nvSpPr>
        <p:spPr>
          <a:xfrm>
            <a:off x="452582" y="1985818"/>
            <a:ext cx="3806151" cy="4093428"/>
          </a:xfrm>
          <a:prstGeom prst="rect">
            <a:avLst/>
          </a:prstGeom>
          <a:noFill/>
        </p:spPr>
        <p:txBody>
          <a:bodyPr wrap="square" rtlCol="0">
            <a:spAutoFit/>
          </a:bodyPr>
          <a:lstStyle/>
          <a:p>
            <a:endParaRPr lang="en-GB" sz="2000" dirty="0" smtClean="0">
              <a:solidFill>
                <a:srgbClr val="CD401A"/>
              </a:solidFill>
            </a:endParaRPr>
          </a:p>
          <a:p>
            <a:pPr marL="342900" indent="-342900">
              <a:buFont typeface="Arial"/>
              <a:buChar char="•"/>
            </a:pPr>
            <a:r>
              <a:rPr lang="en-GB" sz="2000" dirty="0" smtClean="0">
                <a:solidFill>
                  <a:srgbClr val="CD401A"/>
                </a:solidFill>
              </a:rPr>
              <a:t>9:30 – Introduction</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9:35 - Delivering heat networks</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9:55 - Group activity: risk</a:t>
            </a:r>
            <a:endParaRPr lang="en-GB" sz="2000" dirty="0">
              <a:solidFill>
                <a:srgbClr val="CD401A"/>
              </a:solidFill>
            </a:endParaRP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10:15 - Feedback &amp; discussion on risk</a:t>
            </a:r>
            <a:endParaRPr lang="en-GB" sz="2000" dirty="0">
              <a:solidFill>
                <a:srgbClr val="CD401A"/>
              </a:solidFill>
            </a:endParaRPr>
          </a:p>
          <a:p>
            <a:pPr marL="342900" indent="-342900">
              <a:buFont typeface="Arial"/>
              <a:buChar char="•"/>
            </a:pPr>
            <a:endParaRPr lang="en-GB" sz="2000" dirty="0" smtClean="0">
              <a:solidFill>
                <a:srgbClr val="CD401A"/>
              </a:solidFill>
            </a:endParaRPr>
          </a:p>
          <a:p>
            <a:pPr marL="342900" indent="-342900">
              <a:buFont typeface="Arial"/>
              <a:buChar char="•"/>
            </a:pPr>
            <a:r>
              <a:rPr lang="en-GB" sz="2000" b="1" dirty="0" smtClean="0">
                <a:solidFill>
                  <a:srgbClr val="CD401A"/>
                </a:solidFill>
              </a:rPr>
              <a:t>10:30 - Break</a:t>
            </a:r>
            <a:endParaRPr lang="en-GB" sz="2000" b="1" dirty="0">
              <a:solidFill>
                <a:srgbClr val="CD401A"/>
              </a:solidFill>
            </a:endParaRPr>
          </a:p>
          <a:p>
            <a:endParaRPr lang="en-GB" sz="2000" dirty="0">
              <a:solidFill>
                <a:srgbClr val="CD401A"/>
              </a:solidFill>
            </a:endParaRPr>
          </a:p>
          <a:p>
            <a:endParaRPr lang="en-US" sz="2000" dirty="0">
              <a:solidFill>
                <a:srgbClr val="D63D25"/>
              </a:solidFill>
            </a:endParaRPr>
          </a:p>
        </p:txBody>
      </p:sp>
      <p:sp>
        <p:nvSpPr>
          <p:cNvPr id="9" name="Rectangle 8"/>
          <p:cNvSpPr/>
          <p:nvPr/>
        </p:nvSpPr>
        <p:spPr>
          <a:xfrm>
            <a:off x="7344675" y="4238"/>
            <a:ext cx="1799325"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TextBox 6"/>
          <p:cNvSpPr txBox="1"/>
          <p:nvPr/>
        </p:nvSpPr>
        <p:spPr>
          <a:xfrm>
            <a:off x="4657835" y="1985818"/>
            <a:ext cx="4342232" cy="4708981"/>
          </a:xfrm>
          <a:prstGeom prst="rect">
            <a:avLst/>
          </a:prstGeom>
          <a:noFill/>
        </p:spPr>
        <p:txBody>
          <a:bodyPr wrap="square" rtlCol="0">
            <a:spAutoFit/>
          </a:bodyPr>
          <a:lstStyle/>
          <a:p>
            <a:endParaRPr lang="en-GB" sz="2000" dirty="0" smtClean="0">
              <a:solidFill>
                <a:srgbClr val="CD401A"/>
              </a:solidFill>
            </a:endParaRPr>
          </a:p>
          <a:p>
            <a:pPr marL="342900" indent="-342900">
              <a:buFont typeface="Arial"/>
              <a:buChar char="•"/>
            </a:pPr>
            <a:r>
              <a:rPr lang="en-GB" sz="2000" dirty="0" smtClean="0">
                <a:solidFill>
                  <a:srgbClr val="CD401A"/>
                </a:solidFill>
              </a:rPr>
              <a:t>10:50 - Commercial strategies</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11:10 - Group activity: delivery structures</a:t>
            </a:r>
            <a:endParaRPr lang="en-GB" sz="2000" dirty="0">
              <a:solidFill>
                <a:srgbClr val="CD401A"/>
              </a:solidFill>
            </a:endParaRP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11:35 - Feedback &amp; discussion of delivery options</a:t>
            </a:r>
            <a:endParaRPr lang="en-GB" sz="2000" dirty="0">
              <a:solidFill>
                <a:srgbClr val="CD401A"/>
              </a:solidFill>
            </a:endParaRP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11:55 – Financing structures &amp; sources of finance</a:t>
            </a:r>
            <a:endParaRPr lang="en-GB" sz="2000" dirty="0">
              <a:solidFill>
                <a:srgbClr val="CD401A"/>
              </a:solidFill>
            </a:endParaRP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12:15 – Building a business case</a:t>
            </a:r>
            <a:endParaRPr lang="en-GB" sz="2000" dirty="0">
              <a:solidFill>
                <a:srgbClr val="CD401A"/>
              </a:solidFill>
            </a:endParaRPr>
          </a:p>
          <a:p>
            <a:endParaRPr lang="en-GB" sz="2000" dirty="0">
              <a:solidFill>
                <a:srgbClr val="CD401A"/>
              </a:solidFill>
            </a:endParaRPr>
          </a:p>
          <a:p>
            <a:endParaRPr lang="en-US" sz="2000" dirty="0">
              <a:solidFill>
                <a:srgbClr val="D63D25"/>
              </a:solidFill>
            </a:endParaRPr>
          </a:p>
        </p:txBody>
      </p:sp>
    </p:spTree>
    <p:extLst>
      <p:ext uri="{BB962C8B-B14F-4D97-AF65-F5344CB8AC3E}">
        <p14:creationId xmlns:p14="http://schemas.microsoft.com/office/powerpoint/2010/main" val="925209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815"/>
            <a:ext cx="9144000" cy="4781968"/>
          </a:xfrm>
          <a:prstGeom prst="rect">
            <a:avLst/>
          </a:prstGeom>
        </p:spPr>
      </p:pic>
      <p:sp>
        <p:nvSpPr>
          <p:cNvPr id="6" name="Oval 5"/>
          <p:cNvSpPr/>
          <p:nvPr/>
        </p:nvSpPr>
        <p:spPr>
          <a:xfrm>
            <a:off x="7010400" y="2364827"/>
            <a:ext cx="2028497" cy="2249214"/>
          </a:xfrm>
          <a:prstGeom prst="ellipse">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3091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679" y="869711"/>
            <a:ext cx="7814313" cy="707886"/>
          </a:xfrm>
          <a:prstGeom prst="rect">
            <a:avLst/>
          </a:prstGeom>
          <a:noFill/>
        </p:spPr>
        <p:txBody>
          <a:bodyPr wrap="square" rtlCol="0">
            <a:spAutoFit/>
          </a:bodyPr>
          <a:lstStyle/>
          <a:p>
            <a:r>
              <a:rPr lang="en-US" sz="4000" dirty="0" smtClean="0">
                <a:solidFill>
                  <a:srgbClr val="CD401A"/>
                </a:solidFill>
              </a:rPr>
              <a:t>Local authority role(s)</a:t>
            </a:r>
            <a:endParaRPr lang="en-US" sz="4000" dirty="0">
              <a:solidFill>
                <a:srgbClr val="CD401A"/>
              </a:solidFill>
            </a:endParaRPr>
          </a:p>
        </p:txBody>
      </p:sp>
      <p:sp>
        <p:nvSpPr>
          <p:cNvPr id="8" name="TextBox 7"/>
          <p:cNvSpPr txBox="1"/>
          <p:nvPr/>
        </p:nvSpPr>
        <p:spPr>
          <a:xfrm>
            <a:off x="147919" y="2093365"/>
            <a:ext cx="1164222" cy="1015663"/>
          </a:xfrm>
          <a:prstGeom prst="rect">
            <a:avLst/>
          </a:prstGeom>
          <a:noFill/>
        </p:spPr>
        <p:txBody>
          <a:bodyPr wrap="square" rtlCol="0">
            <a:spAutoFit/>
          </a:bodyPr>
          <a:lstStyle/>
          <a:p>
            <a:r>
              <a:rPr lang="en-GB" sz="2000" dirty="0" smtClean="0">
                <a:solidFill>
                  <a:srgbClr val="CD401A"/>
                </a:solidFill>
              </a:rPr>
              <a:t>Passive / low risk / control</a:t>
            </a:r>
            <a:endParaRPr lang="en-US" sz="2000" dirty="0">
              <a:solidFill>
                <a:srgbClr val="D63D25"/>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sp>
        <p:nvSpPr>
          <p:cNvPr id="4" name="Down Arrow 3"/>
          <p:cNvSpPr/>
          <p:nvPr/>
        </p:nvSpPr>
        <p:spPr>
          <a:xfrm>
            <a:off x="1312140" y="2151216"/>
            <a:ext cx="484632" cy="42563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1882452" y="2137456"/>
            <a:ext cx="7151730" cy="5324535"/>
          </a:xfrm>
          <a:prstGeom prst="rect">
            <a:avLst/>
          </a:prstGeom>
          <a:noFill/>
        </p:spPr>
        <p:txBody>
          <a:bodyPr wrap="square" rtlCol="0">
            <a:spAutoFit/>
          </a:bodyPr>
          <a:lstStyle/>
          <a:p>
            <a:r>
              <a:rPr lang="en-GB" sz="2000" b="1" dirty="0" smtClean="0">
                <a:solidFill>
                  <a:srgbClr val="CD401A"/>
                </a:solidFill>
              </a:rPr>
              <a:t>Facilitator</a:t>
            </a:r>
          </a:p>
          <a:p>
            <a:pPr marL="342900" indent="-342900">
              <a:buFont typeface="Arial"/>
              <a:buChar char="•"/>
            </a:pPr>
            <a:r>
              <a:rPr lang="en-GB" sz="2000" dirty="0" smtClean="0">
                <a:solidFill>
                  <a:srgbClr val="CD401A"/>
                </a:solidFill>
              </a:rPr>
              <a:t>Use of planning system to encourage development of, and investment in, heat networks</a:t>
            </a:r>
          </a:p>
          <a:p>
            <a:pPr marL="342900" indent="-342900">
              <a:buFont typeface="Arial"/>
              <a:buChar char="•"/>
            </a:pPr>
            <a:r>
              <a:rPr lang="en-GB" sz="2000" dirty="0" smtClean="0">
                <a:solidFill>
                  <a:srgbClr val="CD401A"/>
                </a:solidFill>
              </a:rPr>
              <a:t>Make land / consents available for energy centre, pipework</a:t>
            </a:r>
          </a:p>
          <a:p>
            <a:r>
              <a:rPr lang="en-GB" sz="2000" b="1" dirty="0" smtClean="0">
                <a:solidFill>
                  <a:srgbClr val="CD401A"/>
                </a:solidFill>
              </a:rPr>
              <a:t>Customer</a:t>
            </a:r>
          </a:p>
          <a:p>
            <a:pPr marL="342900" indent="-342900">
              <a:buFont typeface="Arial"/>
              <a:buChar char="•"/>
            </a:pPr>
            <a:r>
              <a:rPr lang="en-GB" sz="2000" dirty="0" smtClean="0">
                <a:solidFill>
                  <a:srgbClr val="CD401A"/>
                </a:solidFill>
              </a:rPr>
              <a:t>Procure a partner to develop and operate a heat network</a:t>
            </a:r>
          </a:p>
          <a:p>
            <a:pPr marL="342900" indent="-342900">
              <a:buFont typeface="Arial"/>
              <a:buChar char="•"/>
            </a:pPr>
            <a:r>
              <a:rPr lang="en-GB" sz="2000" dirty="0" smtClean="0">
                <a:solidFill>
                  <a:srgbClr val="CD401A"/>
                </a:solidFill>
              </a:rPr>
              <a:t>Offer up anchor loads for exclusive supply by a heat network</a:t>
            </a:r>
          </a:p>
          <a:p>
            <a:pPr marL="342900" indent="-342900">
              <a:buFont typeface="Arial"/>
              <a:buChar char="•"/>
            </a:pPr>
            <a:r>
              <a:rPr lang="en-GB" sz="2000" dirty="0" smtClean="0">
                <a:solidFill>
                  <a:srgbClr val="CD401A"/>
                </a:solidFill>
              </a:rPr>
              <a:t>Guarantee a minimum heat demand</a:t>
            </a:r>
          </a:p>
          <a:p>
            <a:pPr marL="342900" indent="-342900">
              <a:buFont typeface="Arial"/>
              <a:buChar char="•"/>
            </a:pPr>
            <a:r>
              <a:rPr lang="en-GB" sz="2000" dirty="0" smtClean="0">
                <a:solidFill>
                  <a:srgbClr val="CD401A"/>
                </a:solidFill>
              </a:rPr>
              <a:t>Financial contribution</a:t>
            </a:r>
          </a:p>
          <a:p>
            <a:r>
              <a:rPr lang="en-GB" sz="2000" b="1" dirty="0" smtClean="0">
                <a:solidFill>
                  <a:srgbClr val="CD401A"/>
                </a:solidFill>
              </a:rPr>
              <a:t>Network operator (‘</a:t>
            </a:r>
            <a:r>
              <a:rPr lang="en-GB" sz="2000" b="1" dirty="0" err="1" smtClean="0">
                <a:solidFill>
                  <a:srgbClr val="CD401A"/>
                </a:solidFill>
              </a:rPr>
              <a:t>PipeCo</a:t>
            </a:r>
            <a:r>
              <a:rPr lang="en-GB" sz="2000" b="1" smtClean="0">
                <a:solidFill>
                  <a:srgbClr val="CD401A"/>
                </a:solidFill>
              </a:rPr>
              <a:t>’)</a:t>
            </a:r>
            <a:endParaRPr lang="en-GB" sz="2000" b="1" dirty="0" smtClean="0">
              <a:solidFill>
                <a:srgbClr val="CD401A"/>
              </a:solidFill>
            </a:endParaRPr>
          </a:p>
          <a:p>
            <a:pPr marL="342900" indent="-342900">
              <a:buFont typeface="Arial" panose="020B0604020202020204" pitchFamily="34" charset="0"/>
              <a:buChar char="•"/>
            </a:pPr>
            <a:r>
              <a:rPr lang="en-GB" sz="2000" dirty="0" smtClean="0">
                <a:solidFill>
                  <a:srgbClr val="CD401A"/>
                </a:solidFill>
              </a:rPr>
              <a:t>Develop, own and operate network</a:t>
            </a:r>
          </a:p>
          <a:p>
            <a:pPr marL="342900" indent="-342900">
              <a:buFont typeface="Arial"/>
              <a:buChar char="•"/>
            </a:pPr>
            <a:r>
              <a:rPr lang="en-GB" sz="2000" dirty="0" smtClean="0">
                <a:solidFill>
                  <a:srgbClr val="CD401A"/>
                </a:solidFill>
              </a:rPr>
              <a:t>Charge suppliers to access network</a:t>
            </a:r>
          </a:p>
          <a:p>
            <a:r>
              <a:rPr lang="en-GB" sz="2000" b="1" dirty="0" smtClean="0">
                <a:solidFill>
                  <a:srgbClr val="CD401A"/>
                </a:solidFill>
              </a:rPr>
              <a:t>Supplier</a:t>
            </a:r>
          </a:p>
          <a:p>
            <a:pPr marL="342900" indent="-342900">
              <a:buFont typeface="Arial"/>
              <a:buChar char="•"/>
            </a:pPr>
            <a:r>
              <a:rPr lang="en-GB" sz="2000" dirty="0" smtClean="0">
                <a:solidFill>
                  <a:srgbClr val="CD401A"/>
                </a:solidFill>
              </a:rPr>
              <a:t>Develop, own and operate network</a:t>
            </a:r>
          </a:p>
          <a:p>
            <a:pPr marL="342900" indent="-342900">
              <a:buFont typeface="Arial"/>
              <a:buChar char="•"/>
            </a:pPr>
            <a:r>
              <a:rPr lang="en-GB" sz="2000" dirty="0" smtClean="0">
                <a:solidFill>
                  <a:srgbClr val="CD401A"/>
                </a:solidFill>
              </a:rPr>
              <a:t>Responsibility for heat supply to customers 		</a:t>
            </a:r>
          </a:p>
          <a:p>
            <a:endParaRPr lang="en-US" sz="2000" dirty="0" smtClean="0">
              <a:solidFill>
                <a:srgbClr val="D63D25"/>
              </a:solidFill>
            </a:endParaRPr>
          </a:p>
          <a:p>
            <a:pPr marL="800100" lvl="1" indent="-342900">
              <a:buFont typeface="Arial" panose="020B0604020202020204" pitchFamily="34" charset="0"/>
              <a:buChar char="•"/>
            </a:pPr>
            <a:endParaRPr lang="en-US" sz="2000" dirty="0">
              <a:solidFill>
                <a:srgbClr val="D63D25"/>
              </a:solidFill>
            </a:endParaRPr>
          </a:p>
        </p:txBody>
      </p:sp>
      <p:sp>
        <p:nvSpPr>
          <p:cNvPr id="13" name="TextBox 12"/>
          <p:cNvSpPr txBox="1"/>
          <p:nvPr/>
        </p:nvSpPr>
        <p:spPr>
          <a:xfrm>
            <a:off x="242679" y="5210325"/>
            <a:ext cx="1164222" cy="1323439"/>
          </a:xfrm>
          <a:prstGeom prst="rect">
            <a:avLst/>
          </a:prstGeom>
          <a:noFill/>
        </p:spPr>
        <p:txBody>
          <a:bodyPr wrap="square" rtlCol="0">
            <a:spAutoFit/>
          </a:bodyPr>
          <a:lstStyle/>
          <a:p>
            <a:r>
              <a:rPr lang="en-GB" sz="2000" dirty="0" smtClean="0">
                <a:solidFill>
                  <a:srgbClr val="CD401A"/>
                </a:solidFill>
              </a:rPr>
              <a:t>Active / higher risk / control</a:t>
            </a:r>
            <a:endParaRPr lang="en-US" sz="2000" dirty="0">
              <a:solidFill>
                <a:srgbClr val="D63D25"/>
              </a:solidFill>
            </a:endParaRPr>
          </a:p>
        </p:txBody>
      </p:sp>
    </p:spTree>
    <p:extLst>
      <p:ext uri="{BB962C8B-B14F-4D97-AF65-F5344CB8AC3E}">
        <p14:creationId xmlns:p14="http://schemas.microsoft.com/office/powerpoint/2010/main" val="1162819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679" y="869711"/>
            <a:ext cx="7814313" cy="707886"/>
          </a:xfrm>
          <a:prstGeom prst="rect">
            <a:avLst/>
          </a:prstGeom>
          <a:noFill/>
        </p:spPr>
        <p:txBody>
          <a:bodyPr wrap="square" rtlCol="0">
            <a:spAutoFit/>
          </a:bodyPr>
          <a:lstStyle/>
          <a:p>
            <a:r>
              <a:rPr lang="en-US" sz="4000" dirty="0" smtClean="0">
                <a:solidFill>
                  <a:srgbClr val="CD401A"/>
                </a:solidFill>
              </a:rPr>
              <a:t>Delivering heat networks</a:t>
            </a:r>
            <a:endParaRPr lang="en-US" sz="4000" dirty="0">
              <a:solidFill>
                <a:srgbClr val="CD401A"/>
              </a:solidFill>
            </a:endParaRPr>
          </a:p>
        </p:txBody>
      </p:sp>
      <p:sp>
        <p:nvSpPr>
          <p:cNvPr id="8" name="TextBox 7"/>
          <p:cNvSpPr txBox="1"/>
          <p:nvPr/>
        </p:nvSpPr>
        <p:spPr>
          <a:xfrm>
            <a:off x="452582" y="1985818"/>
            <a:ext cx="5334527" cy="5016758"/>
          </a:xfrm>
          <a:prstGeom prst="rect">
            <a:avLst/>
          </a:prstGeom>
          <a:noFill/>
        </p:spPr>
        <p:txBody>
          <a:bodyPr wrap="square" rtlCol="0">
            <a:spAutoFit/>
          </a:bodyPr>
          <a:lstStyle/>
          <a:p>
            <a:pPr marL="342900" indent="-342900">
              <a:buFont typeface="Arial"/>
              <a:buChar char="•"/>
            </a:pPr>
            <a:r>
              <a:rPr lang="en-GB" sz="2000" dirty="0" smtClean="0">
                <a:solidFill>
                  <a:srgbClr val="CD401A"/>
                </a:solidFill>
              </a:rPr>
              <a:t>Who is the project owner? </a:t>
            </a:r>
          </a:p>
          <a:p>
            <a:pPr marL="342900" indent="-342900">
              <a:buFont typeface="Arial"/>
              <a:buChar char="•"/>
            </a:pPr>
            <a:r>
              <a:rPr lang="en-GB" sz="2000" dirty="0" smtClean="0">
                <a:solidFill>
                  <a:srgbClr val="CD401A"/>
                </a:solidFill>
              </a:rPr>
              <a:t>What is their motivation?</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 Private sector</a:t>
            </a:r>
          </a:p>
          <a:p>
            <a:pPr marL="800100" lvl="1" indent="-342900">
              <a:buFont typeface="Arial"/>
              <a:buChar char="•"/>
            </a:pPr>
            <a:r>
              <a:rPr lang="en-GB" sz="2000" dirty="0" smtClean="0">
                <a:solidFill>
                  <a:srgbClr val="CD401A"/>
                </a:solidFill>
              </a:rPr>
              <a:t>Compliance with planning obligation / development agreement / building standards; or</a:t>
            </a:r>
          </a:p>
          <a:p>
            <a:pPr marL="800100" lvl="1" indent="-342900">
              <a:buFont typeface="Arial"/>
              <a:buChar char="•"/>
            </a:pPr>
            <a:r>
              <a:rPr lang="en-GB" sz="2000" dirty="0">
                <a:solidFill>
                  <a:srgbClr val="CD401A"/>
                </a:solidFill>
              </a:rPr>
              <a:t>C</a:t>
            </a:r>
            <a:r>
              <a:rPr lang="en-GB" sz="2000" dirty="0" smtClean="0">
                <a:solidFill>
                  <a:srgbClr val="CD401A"/>
                </a:solidFill>
              </a:rPr>
              <a:t>ommercial opportunity</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Public sector</a:t>
            </a:r>
          </a:p>
          <a:p>
            <a:pPr marL="800100" lvl="1" indent="-342900">
              <a:buFont typeface="Arial"/>
              <a:buChar char="•"/>
            </a:pPr>
            <a:r>
              <a:rPr lang="en-GB" sz="2000" dirty="0" smtClean="0">
                <a:solidFill>
                  <a:srgbClr val="CD401A"/>
                </a:solidFill>
              </a:rPr>
              <a:t>Project is unattractive to the market as an investment opportunity; or</a:t>
            </a:r>
          </a:p>
          <a:p>
            <a:pPr marL="800100" lvl="1" indent="-342900">
              <a:buFont typeface="Arial"/>
              <a:buChar char="•"/>
            </a:pPr>
            <a:r>
              <a:rPr lang="en-GB" sz="2000" dirty="0" smtClean="0">
                <a:solidFill>
                  <a:srgbClr val="CD401A"/>
                </a:solidFill>
              </a:rPr>
              <a:t>Market led solution unlikely to deliver public sector policy objectives</a:t>
            </a:r>
            <a:endParaRPr lang="en-GB" sz="2000" dirty="0">
              <a:solidFill>
                <a:srgbClr val="CD401A"/>
              </a:solidFill>
            </a:endParaRPr>
          </a:p>
          <a:p>
            <a:endParaRPr lang="en-US" sz="2000" dirty="0" smtClean="0">
              <a:solidFill>
                <a:srgbClr val="D63D25"/>
              </a:solidFill>
            </a:endParaRPr>
          </a:p>
          <a:p>
            <a:pPr marL="800100" lvl="1" indent="-342900">
              <a:buFont typeface="Arial" panose="020B0604020202020204" pitchFamily="34" charset="0"/>
              <a:buChar char="•"/>
            </a:pPr>
            <a:endParaRPr lang="en-US" sz="2000" dirty="0">
              <a:solidFill>
                <a:srgbClr val="D63D25"/>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109" y="2200249"/>
            <a:ext cx="3048000" cy="2636520"/>
          </a:xfrm>
          <a:prstGeom prst="rect">
            <a:avLst/>
          </a:prstGeom>
        </p:spPr>
      </p:pic>
    </p:spTree>
    <p:extLst>
      <p:ext uri="{BB962C8B-B14F-4D97-AF65-F5344CB8AC3E}">
        <p14:creationId xmlns:p14="http://schemas.microsoft.com/office/powerpoint/2010/main" val="130618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679" y="877421"/>
            <a:ext cx="7814313" cy="707886"/>
          </a:xfrm>
          <a:prstGeom prst="rect">
            <a:avLst/>
          </a:prstGeom>
          <a:noFill/>
        </p:spPr>
        <p:txBody>
          <a:bodyPr wrap="square" rtlCol="0">
            <a:spAutoFit/>
          </a:bodyPr>
          <a:lstStyle/>
          <a:p>
            <a:r>
              <a:rPr lang="en-US" sz="4000" dirty="0" smtClean="0">
                <a:solidFill>
                  <a:srgbClr val="CD401A"/>
                </a:solidFill>
              </a:rPr>
              <a:t>Public sector delivery </a:t>
            </a:r>
            <a:endParaRPr lang="en-US" sz="4000" dirty="0">
              <a:solidFill>
                <a:srgbClr val="CD401A"/>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graphicFrame>
        <p:nvGraphicFramePr>
          <p:cNvPr id="3" name="Diagram 2"/>
          <p:cNvGraphicFramePr/>
          <p:nvPr>
            <p:extLst>
              <p:ext uri="{D42A27DB-BD31-4B8C-83A1-F6EECF244321}">
                <p14:modId xmlns:p14="http://schemas.microsoft.com/office/powerpoint/2010/main" val="2494356965"/>
              </p:ext>
            </p:extLst>
          </p:nvPr>
        </p:nvGraphicFramePr>
        <p:xfrm>
          <a:off x="447995" y="2117234"/>
          <a:ext cx="8143683" cy="4621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65504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2012" y="893864"/>
            <a:ext cx="7814313" cy="707886"/>
          </a:xfrm>
          <a:prstGeom prst="rect">
            <a:avLst/>
          </a:prstGeom>
          <a:noFill/>
        </p:spPr>
        <p:txBody>
          <a:bodyPr wrap="square" rtlCol="0">
            <a:spAutoFit/>
          </a:bodyPr>
          <a:lstStyle/>
          <a:p>
            <a:r>
              <a:rPr lang="en-US" sz="4000" dirty="0" smtClean="0">
                <a:solidFill>
                  <a:srgbClr val="CD401A"/>
                </a:solidFill>
              </a:rPr>
              <a:t>Private sector delivery </a:t>
            </a:r>
            <a:endParaRPr lang="en-US" sz="4000" dirty="0">
              <a:solidFill>
                <a:srgbClr val="CD401A"/>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graphicFrame>
        <p:nvGraphicFramePr>
          <p:cNvPr id="3" name="Diagram 2"/>
          <p:cNvGraphicFramePr/>
          <p:nvPr>
            <p:extLst>
              <p:ext uri="{D42A27DB-BD31-4B8C-83A1-F6EECF244321}">
                <p14:modId xmlns:p14="http://schemas.microsoft.com/office/powerpoint/2010/main" val="1575361660"/>
              </p:ext>
            </p:extLst>
          </p:nvPr>
        </p:nvGraphicFramePr>
        <p:xfrm>
          <a:off x="411173" y="2074276"/>
          <a:ext cx="8235738" cy="46640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9650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1774" y="865147"/>
            <a:ext cx="7814313" cy="707886"/>
          </a:xfrm>
          <a:prstGeom prst="rect">
            <a:avLst/>
          </a:prstGeom>
          <a:noFill/>
        </p:spPr>
        <p:txBody>
          <a:bodyPr wrap="square" rtlCol="0">
            <a:spAutoFit/>
          </a:bodyPr>
          <a:lstStyle/>
          <a:p>
            <a:r>
              <a:rPr lang="en-US" sz="4000" dirty="0" smtClean="0">
                <a:solidFill>
                  <a:srgbClr val="CD401A"/>
                </a:solidFill>
              </a:rPr>
              <a:t>Public v Private  </a:t>
            </a:r>
            <a:endParaRPr lang="en-US" sz="4000" dirty="0">
              <a:solidFill>
                <a:srgbClr val="CD401A"/>
              </a:solidFill>
            </a:endParaRPr>
          </a:p>
        </p:txBody>
      </p:sp>
      <p:sp>
        <p:nvSpPr>
          <p:cNvPr id="8" name="TextBox 7"/>
          <p:cNvSpPr txBox="1"/>
          <p:nvPr/>
        </p:nvSpPr>
        <p:spPr>
          <a:xfrm>
            <a:off x="452582" y="1985818"/>
            <a:ext cx="8343118" cy="1323439"/>
          </a:xfrm>
          <a:prstGeom prst="rect">
            <a:avLst/>
          </a:prstGeom>
          <a:noFill/>
        </p:spPr>
        <p:txBody>
          <a:bodyPr wrap="square" rtlCol="0">
            <a:spAutoFit/>
          </a:bodyPr>
          <a:lstStyle/>
          <a:p>
            <a:pPr marL="342900" indent="-342900">
              <a:buFont typeface="Arial"/>
              <a:buChar char="•"/>
            </a:pPr>
            <a:r>
              <a:rPr lang="en-GB" sz="2000" dirty="0" smtClean="0">
                <a:solidFill>
                  <a:srgbClr val="CD401A"/>
                </a:solidFill>
              </a:rPr>
              <a:t>Text</a:t>
            </a:r>
          </a:p>
          <a:p>
            <a:pPr marL="342900" indent="-342900">
              <a:buFont typeface="Arial"/>
              <a:buChar char="•"/>
            </a:pPr>
            <a:endParaRPr lang="en-GB" sz="2000" dirty="0" smtClean="0">
              <a:solidFill>
                <a:srgbClr val="CD401A"/>
              </a:solidFill>
            </a:endParaRPr>
          </a:p>
          <a:p>
            <a:pPr marL="342900" indent="-342900">
              <a:buFont typeface="Arial"/>
              <a:buChar char="•"/>
            </a:pPr>
            <a:r>
              <a:rPr lang="en-GB" sz="2000" dirty="0" smtClean="0">
                <a:solidFill>
                  <a:srgbClr val="CD401A"/>
                </a:solidFill>
              </a:rPr>
              <a:t> </a:t>
            </a:r>
            <a:endParaRPr lang="en-GB" sz="2000" dirty="0">
              <a:solidFill>
                <a:srgbClr val="CD401A"/>
              </a:solidFill>
            </a:endParaRPr>
          </a:p>
          <a:p>
            <a:endParaRPr lang="en-US" sz="2000" dirty="0">
              <a:solidFill>
                <a:srgbClr val="D63D25"/>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4115907011"/>
              </p:ext>
            </p:extLst>
          </p:nvPr>
        </p:nvGraphicFramePr>
        <p:xfrm>
          <a:off x="107504" y="1689790"/>
          <a:ext cx="8928992" cy="5064039"/>
        </p:xfrm>
        <a:graphic>
          <a:graphicData uri="http://schemas.openxmlformats.org/drawingml/2006/table">
            <a:tbl>
              <a:tblPr firstRow="1" bandRow="1">
                <a:tableStyleId>{5C22544A-7EE6-4342-B048-85BDC9FD1C3A}</a:tableStyleId>
              </a:tblPr>
              <a:tblGrid>
                <a:gridCol w="1584176"/>
                <a:gridCol w="7344816"/>
              </a:tblGrid>
              <a:tr h="305402">
                <a:tc>
                  <a:txBody>
                    <a:bodyPr/>
                    <a:lstStyle/>
                    <a:p>
                      <a:r>
                        <a:rPr lang="en-GB" sz="1050" baseline="0" dirty="0" smtClean="0">
                          <a:latin typeface="Calibri" panose="020F0502020204030204" pitchFamily="34" charset="0"/>
                        </a:rPr>
                        <a:t>Factor</a:t>
                      </a:r>
                      <a:endParaRPr lang="en-GB" sz="1050" baseline="0" dirty="0">
                        <a:latin typeface="Calibri" panose="020F0502020204030204" pitchFamily="34" charset="0"/>
                      </a:endParaRPr>
                    </a:p>
                  </a:txBody>
                  <a:tcPr/>
                </a:tc>
                <a:tc>
                  <a:txBody>
                    <a:bodyPr/>
                    <a:lstStyle/>
                    <a:p>
                      <a:r>
                        <a:rPr lang="en-GB" sz="1050" baseline="0" dirty="0" smtClean="0">
                          <a:latin typeface="Calibri" panose="020F0502020204030204" pitchFamily="34" charset="0"/>
                        </a:rPr>
                        <a:t>Explanation</a:t>
                      </a:r>
                      <a:endParaRPr lang="en-GB" sz="1050" baseline="0" dirty="0">
                        <a:latin typeface="Calibri" panose="020F0502020204030204" pitchFamily="34" charset="0"/>
                      </a:endParaRPr>
                    </a:p>
                  </a:txBody>
                  <a:tcPr/>
                </a:tc>
              </a:tr>
              <a:tr h="750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aseline="0" dirty="0" smtClean="0"/>
                        <a:t>Risk transfer</a:t>
                      </a:r>
                    </a:p>
                    <a:p>
                      <a:endParaRPr lang="en-GB" sz="1050" baseline="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aseline="0" dirty="0" smtClean="0"/>
                        <a:t>Greater risk transfer to the private sector can usually be achieved through, for example, a long-term service concession agreement, in which design, construction, operation (including fuel supply) and maintenance obligations sit firmly with the contractor and are contained in a single contract. In a publicly-led scheme, typically there will be separate contracts for design and build, operation and maintenance, and metering and billing services. This requires careful risk management across the contractual interfaces. </a:t>
                      </a:r>
                      <a:endParaRPr lang="en-GB" sz="1050" baseline="0" dirty="0"/>
                    </a:p>
                  </a:txBody>
                  <a:tcPr/>
                </a:tc>
              </a:tr>
              <a:tr h="750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aseline="0" dirty="0" smtClean="0"/>
                        <a:t>Ability to exercise control</a:t>
                      </a:r>
                    </a:p>
                    <a:p>
                      <a:endParaRPr lang="en-GB" sz="1050" baseline="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aseline="0" dirty="0" smtClean="0"/>
                        <a:t>A long-term agreement with a private sector partner involves some loss of control compared with publicly led schemes. The private sector partner needs a reasonable degree of control over how the contract is implemented in order to manage the risks it has assumed, and to protect its investment. The public sector can, however, insist on minimum standards for design, construction and operation of the scheme (e.g. by compliance with the CIBSE Code of Practice on Heat Networks). See further below on flexibility. </a:t>
                      </a:r>
                    </a:p>
                  </a:txBody>
                  <a:tcPr/>
                </a:tc>
              </a:tr>
              <a:tr h="750130">
                <a:tc>
                  <a:txBody>
                    <a:bodyPr/>
                    <a:lstStyle/>
                    <a:p>
                      <a:r>
                        <a:rPr lang="en-GB" sz="1050" baseline="0" smtClean="0"/>
                        <a:t>Flexibility</a:t>
                      </a:r>
                      <a:endParaRPr lang="en-GB" sz="1050" baseline="0" dirty="0"/>
                    </a:p>
                  </a:txBody>
                  <a:tcPr/>
                </a:tc>
                <a:tc>
                  <a:txBody>
                    <a:bodyPr/>
                    <a:lstStyle/>
                    <a:p>
                      <a:r>
                        <a:rPr lang="en-GB" sz="1050" baseline="0" dirty="0" smtClean="0"/>
                        <a:t>A long-term agreement with the private sector will include a detailed change mechanism. However, in practice, changes can be complicated to introduce, with detailed contractor and funder due diligence, and it can be difficult to establish value-for-money. With publicly led schemes, the various contracts (e.g. operation and maintenance, or metering and billing) are usually short-term so there is a natural opportunity to introduce any changes to service requirements when these are periodically re-procured. </a:t>
                      </a:r>
                      <a:endParaRPr lang="en-GB" sz="1050" baseline="0" dirty="0"/>
                    </a:p>
                  </a:txBody>
                  <a:tcPr/>
                </a:tc>
              </a:tr>
              <a:tr h="914221">
                <a:tc>
                  <a:txBody>
                    <a:bodyPr/>
                    <a:lstStyle/>
                    <a:p>
                      <a:r>
                        <a:rPr lang="en-GB" sz="1050" baseline="0" dirty="0" smtClean="0"/>
                        <a:t>Customer interface</a:t>
                      </a:r>
                      <a:endParaRPr lang="en-GB" sz="1050" baseline="0" dirty="0"/>
                    </a:p>
                  </a:txBody>
                  <a:tcPr/>
                </a:tc>
                <a:tc>
                  <a:txBody>
                    <a:bodyPr/>
                    <a:lstStyle/>
                    <a:p>
                      <a:r>
                        <a:rPr lang="en-GB" sz="1050" baseline="0" dirty="0" smtClean="0"/>
                        <a:t>A private sector concessionaire would normally contract directly with customers, and would usually therefore exercise a fair degree of control over the tariffs / tariff structure, &amp; the terms on which heat is supplied to customers. The public sector should, however, require the concessionaire to comply with minimum standards of customer service (e.g. Heat Trust). The concessionaire would carry out metering &amp; billing and bear bad debt and demand risk. For publicly led schemes, the public sector controls the form of contract used, hence can set tariffs and heat supply terms. The public sector would, however, normally retain bad debt and demand risk. </a:t>
                      </a:r>
                      <a:endParaRPr lang="en-GB" sz="1050" baseline="0" dirty="0"/>
                    </a:p>
                  </a:txBody>
                  <a:tcPr/>
                </a:tc>
              </a:tr>
              <a:tr h="586039">
                <a:tc>
                  <a:txBody>
                    <a:bodyPr/>
                    <a:lstStyle/>
                    <a:p>
                      <a:r>
                        <a:rPr lang="en-GB" sz="1050" baseline="0" dirty="0" smtClean="0"/>
                        <a:t>Upside</a:t>
                      </a:r>
                      <a:endParaRPr lang="en-GB" sz="1050" baseline="0" dirty="0"/>
                    </a:p>
                  </a:txBody>
                  <a:tcPr/>
                </a:tc>
                <a:tc>
                  <a:txBody>
                    <a:bodyPr/>
                    <a:lstStyle/>
                    <a:p>
                      <a:r>
                        <a:rPr lang="en-GB" sz="1050" baseline="0" dirty="0" smtClean="0"/>
                        <a:t>With a privately led / financed scheme, the private sector partner stands to benefit from any returns on its investment. This is the </a:t>
                      </a:r>
                      <a:r>
                        <a:rPr lang="en-GB" sz="1050" i="1" baseline="0" dirty="0" smtClean="0"/>
                        <a:t>quid pro quo </a:t>
                      </a:r>
                      <a:r>
                        <a:rPr lang="en-GB" sz="1050" baseline="0" dirty="0" smtClean="0"/>
                        <a:t>for the investment that the private sector partner is making and the additional risk it is bearing. Under a publicly led scheme, the public sector will be required to invest capital, stands to benefit from any financial upside, but also takes more risk. </a:t>
                      </a:r>
                      <a:endParaRPr lang="en-GB" sz="1050" baseline="0" dirty="0"/>
                    </a:p>
                  </a:txBody>
                  <a:tcPr/>
                </a:tc>
              </a:tr>
              <a:tr h="421948">
                <a:tc>
                  <a:txBody>
                    <a:bodyPr/>
                    <a:lstStyle/>
                    <a:p>
                      <a:r>
                        <a:rPr lang="en-GB" sz="1050" baseline="0" dirty="0" smtClean="0"/>
                        <a:t>Exit strategy</a:t>
                      </a:r>
                      <a:endParaRPr lang="en-GB" sz="1050" baseline="0" dirty="0"/>
                    </a:p>
                  </a:txBody>
                  <a:tcPr/>
                </a:tc>
                <a:tc>
                  <a:txBody>
                    <a:bodyPr/>
                    <a:lstStyle/>
                    <a:p>
                      <a:r>
                        <a:rPr lang="en-GB" sz="1050" baseline="0" dirty="0" smtClean="0"/>
                        <a:t>It can be costly to exit a long-term service contract with a private sector partner; compensation for early termination may be payable. The shorter-term contracts associated with publicly led schemes facilitate earlier exit for the public sector partners. </a:t>
                      </a:r>
                      <a:endParaRPr lang="en-GB" sz="1050" baseline="0" dirty="0"/>
                    </a:p>
                  </a:txBody>
                  <a:tcPr/>
                </a:tc>
              </a:tr>
              <a:tr h="586039">
                <a:tc>
                  <a:txBody>
                    <a:bodyPr/>
                    <a:lstStyle/>
                    <a:p>
                      <a:r>
                        <a:rPr lang="en-GB" sz="1050" baseline="0" dirty="0" smtClean="0"/>
                        <a:t>Overall cost / value for money</a:t>
                      </a:r>
                      <a:endParaRPr lang="en-GB" sz="1050" baseline="0" dirty="0"/>
                    </a:p>
                  </a:txBody>
                  <a:tcPr/>
                </a:tc>
                <a:tc>
                  <a:txBody>
                    <a:bodyPr/>
                    <a:lstStyle/>
                    <a:p>
                      <a:r>
                        <a:rPr lang="en-GB" sz="1050" baseline="0" dirty="0" smtClean="0"/>
                        <a:t>Providing a project is investible, the private sector can provide finance. This involves considerably less up-front cost for the public sector, so improves affordability. In terms of value-for-money, although private sector finance carries a higher cost of capital than public sector finance, this must be balanced by the additional risk being transferred to the private sector delivery partner. </a:t>
                      </a:r>
                      <a:endParaRPr lang="en-GB" sz="1050" baseline="0" dirty="0"/>
                    </a:p>
                  </a:txBody>
                  <a:tcPr/>
                </a:tc>
              </a:tr>
            </a:tbl>
          </a:graphicData>
        </a:graphic>
      </p:graphicFrame>
    </p:spTree>
    <p:extLst>
      <p:ext uri="{BB962C8B-B14F-4D97-AF65-F5344CB8AC3E}">
        <p14:creationId xmlns:p14="http://schemas.microsoft.com/office/powerpoint/2010/main" val="2762168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679" y="893864"/>
            <a:ext cx="7814313" cy="707886"/>
          </a:xfrm>
          <a:prstGeom prst="rect">
            <a:avLst/>
          </a:prstGeom>
          <a:noFill/>
        </p:spPr>
        <p:txBody>
          <a:bodyPr wrap="square" rtlCol="0">
            <a:spAutoFit/>
          </a:bodyPr>
          <a:lstStyle/>
          <a:p>
            <a:r>
              <a:rPr lang="en-US" sz="4000" dirty="0" smtClean="0">
                <a:solidFill>
                  <a:srgbClr val="CD401A"/>
                </a:solidFill>
              </a:rPr>
              <a:t>What influences the approach?</a:t>
            </a:r>
            <a:endParaRPr lang="en-US" sz="4000" dirty="0">
              <a:solidFill>
                <a:srgbClr val="CD401A"/>
              </a:solidFill>
            </a:endParaRPr>
          </a:p>
        </p:txBody>
      </p:sp>
      <p:pic>
        <p:nvPicPr>
          <p:cNvPr id="10" name="Picture 9"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6" y="169882"/>
            <a:ext cx="1256667" cy="970528"/>
          </a:xfrm>
          <a:prstGeom prst="rect">
            <a:avLst/>
          </a:prstGeom>
        </p:spPr>
      </p:pic>
      <p:sp>
        <p:nvSpPr>
          <p:cNvPr id="7" name="Rectangle 6"/>
          <p:cNvSpPr/>
          <p:nvPr/>
        </p:nvSpPr>
        <p:spPr>
          <a:xfrm>
            <a:off x="7360437" y="0"/>
            <a:ext cx="1783563" cy="1431868"/>
          </a:xfrm>
          <a:prstGeom prst="rect">
            <a:avLst/>
          </a:prstGeom>
          <a:solidFill>
            <a:srgbClr val="D63D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D401A"/>
              </a:solidFill>
            </a:endParaRPr>
          </a:p>
        </p:txBody>
      </p:sp>
      <p:pic>
        <p:nvPicPr>
          <p:cNvPr id="11" name="Picture 10" descr="HNP_Logo_Final_White_Version.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3095" y="169882"/>
            <a:ext cx="1256667" cy="970528"/>
          </a:xfrm>
          <a:prstGeom prst="rect">
            <a:avLst/>
          </a:prstGeom>
        </p:spPr>
      </p:pic>
      <p:graphicFrame>
        <p:nvGraphicFramePr>
          <p:cNvPr id="4" name="Diagram 3"/>
          <p:cNvGraphicFramePr/>
          <p:nvPr>
            <p:extLst>
              <p:ext uri="{D42A27DB-BD31-4B8C-83A1-F6EECF244321}">
                <p14:modId xmlns:p14="http://schemas.microsoft.com/office/powerpoint/2010/main" val="1528547131"/>
              </p:ext>
            </p:extLst>
          </p:nvPr>
        </p:nvGraphicFramePr>
        <p:xfrm>
          <a:off x="312983" y="1790048"/>
          <a:ext cx="8606779" cy="4948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7055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4477</TotalTime>
  <Words>1644</Words>
  <Application>Microsoft Office PowerPoint</Application>
  <PresentationFormat>On-screen Show (4:3)</PresentationFormat>
  <Paragraphs>244</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WRAP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Gourley</dc:creator>
  <cp:lastModifiedBy>Allan Crooks</cp:lastModifiedBy>
  <cp:revision>161</cp:revision>
  <cp:lastPrinted>2015-06-08T12:29:31Z</cp:lastPrinted>
  <dcterms:created xsi:type="dcterms:W3CDTF">2015-05-27T08:51:44Z</dcterms:created>
  <dcterms:modified xsi:type="dcterms:W3CDTF">2015-09-02T08:15:43Z</dcterms:modified>
</cp:coreProperties>
</file>