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85" r:id="rId3"/>
    <p:sldId id="322" r:id="rId4"/>
    <p:sldId id="295" r:id="rId5"/>
    <p:sldId id="296" r:id="rId6"/>
    <p:sldId id="297" r:id="rId7"/>
    <p:sldId id="298" r:id="rId8"/>
    <p:sldId id="299" r:id="rId9"/>
    <p:sldId id="300" r:id="rId10"/>
    <p:sldId id="301" r:id="rId11"/>
    <p:sldId id="302" r:id="rId12"/>
    <p:sldId id="303" r:id="rId13"/>
    <p:sldId id="304" r:id="rId14"/>
    <p:sldId id="323" r:id="rId15"/>
    <p:sldId id="324" r:id="rId16"/>
    <p:sldId id="325" r:id="rId17"/>
    <p:sldId id="305" r:id="rId18"/>
    <p:sldId id="306" r:id="rId19"/>
    <p:sldId id="319" r:id="rId20"/>
    <p:sldId id="320" r:id="rId21"/>
    <p:sldId id="288" r:id="rId22"/>
    <p:sldId id="289" r:id="rId23"/>
    <p:sldId id="290" r:id="rId24"/>
    <p:sldId id="293"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21" r:id="rId39"/>
    <p:sldId id="328" r:id="rId40"/>
    <p:sldId id="294" r:id="rId41"/>
    <p:sldId id="326" r:id="rId42"/>
    <p:sldId id="327" r:id="rId43"/>
    <p:sldId id="329" r:id="rId44"/>
    <p:sldId id="278" r:id="rId4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01A"/>
    <a:srgbClr val="D63D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275" autoAdjust="0"/>
  </p:normalViewPr>
  <p:slideViewPr>
    <p:cSldViewPr snapToGrid="0" snapToObjects="1">
      <p:cViewPr varScale="1">
        <p:scale>
          <a:sx n="69" d="100"/>
          <a:sy n="69" d="100"/>
        </p:scale>
        <p:origin x="-5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7F148-7FDA-4A93-A8A0-B1C49C10A4C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978B97DC-F6C4-4DBE-843A-A3498A99E8B9}">
      <dgm:prSet phldrT="[Text]" custT="1"/>
      <dgm:spPr/>
      <dgm:t>
        <a:bodyPr/>
        <a:lstStyle/>
        <a:p>
          <a:r>
            <a:rPr lang="en-GB" sz="1200" dirty="0" smtClean="0"/>
            <a:t>Delivery Strategies</a:t>
          </a:r>
          <a:endParaRPr lang="en-GB" sz="1200" dirty="0"/>
        </a:p>
      </dgm:t>
    </dgm:pt>
    <dgm:pt modelId="{5549E542-1B30-4269-9BA4-69E52E72C91F}" type="parTrans" cxnId="{5553E983-33ED-4BE0-9AC5-7A33895DB7FC}">
      <dgm:prSet/>
      <dgm:spPr/>
      <dgm:t>
        <a:bodyPr/>
        <a:lstStyle/>
        <a:p>
          <a:endParaRPr lang="en-GB"/>
        </a:p>
      </dgm:t>
    </dgm:pt>
    <dgm:pt modelId="{C847215F-6C32-4E5A-960A-CC4F82798041}" type="sibTrans" cxnId="{5553E983-33ED-4BE0-9AC5-7A33895DB7FC}">
      <dgm:prSet/>
      <dgm:spPr/>
      <dgm:t>
        <a:bodyPr/>
        <a:lstStyle/>
        <a:p>
          <a:endParaRPr lang="en-GB"/>
        </a:p>
      </dgm:t>
    </dgm:pt>
    <dgm:pt modelId="{1536B7BF-EC98-4585-AFB8-0B7CE2966877}">
      <dgm:prSet phldrT="[Text]" custT="1"/>
      <dgm:spPr/>
      <dgm:t>
        <a:bodyPr/>
        <a:lstStyle/>
        <a:p>
          <a:r>
            <a:rPr lang="en-GB" sz="1200" dirty="0" smtClean="0"/>
            <a:t>Objectives</a:t>
          </a:r>
          <a:endParaRPr lang="en-GB" sz="1200" dirty="0"/>
        </a:p>
      </dgm:t>
    </dgm:pt>
    <dgm:pt modelId="{88C5C73F-CF4A-40B5-B0AF-09FCAACF1222}" type="parTrans" cxnId="{DC9E5986-8160-4FC4-BAF7-7284EA214BCB}">
      <dgm:prSet/>
      <dgm:spPr/>
      <dgm:t>
        <a:bodyPr/>
        <a:lstStyle/>
        <a:p>
          <a:endParaRPr lang="en-GB" dirty="0"/>
        </a:p>
      </dgm:t>
    </dgm:pt>
    <dgm:pt modelId="{DA6774D5-C125-42BC-8473-59E8C6F5C36B}" type="sibTrans" cxnId="{DC9E5986-8160-4FC4-BAF7-7284EA214BCB}">
      <dgm:prSet/>
      <dgm:spPr/>
      <dgm:t>
        <a:bodyPr/>
        <a:lstStyle/>
        <a:p>
          <a:endParaRPr lang="en-GB"/>
        </a:p>
      </dgm:t>
    </dgm:pt>
    <dgm:pt modelId="{6E7E64B1-2544-4A45-9F15-3F1F6CC69C9E}">
      <dgm:prSet phldrT="[Text]" custT="1"/>
      <dgm:spPr/>
      <dgm:t>
        <a:bodyPr/>
        <a:lstStyle/>
        <a:p>
          <a:r>
            <a:rPr lang="en-GB" sz="1200" dirty="0" smtClean="0"/>
            <a:t>Constraints</a:t>
          </a:r>
          <a:endParaRPr lang="en-GB" sz="1200" dirty="0"/>
        </a:p>
      </dgm:t>
    </dgm:pt>
    <dgm:pt modelId="{5EE896E8-486A-4A9B-95CD-03745DC433EB}" type="parTrans" cxnId="{F97353A7-6FA9-4BEB-ABC6-44A64646FE91}">
      <dgm:prSet/>
      <dgm:spPr/>
      <dgm:t>
        <a:bodyPr/>
        <a:lstStyle/>
        <a:p>
          <a:endParaRPr lang="en-GB" dirty="0"/>
        </a:p>
      </dgm:t>
    </dgm:pt>
    <dgm:pt modelId="{9DD455A5-601A-4E80-9F1D-3B635AE2A897}" type="sibTrans" cxnId="{F97353A7-6FA9-4BEB-ABC6-44A64646FE91}">
      <dgm:prSet/>
      <dgm:spPr/>
      <dgm:t>
        <a:bodyPr/>
        <a:lstStyle/>
        <a:p>
          <a:endParaRPr lang="en-GB"/>
        </a:p>
      </dgm:t>
    </dgm:pt>
    <dgm:pt modelId="{3A599052-ED34-4D11-B0BD-28E318BA3629}">
      <dgm:prSet phldrT="[Text]" custT="1"/>
      <dgm:spPr/>
      <dgm:t>
        <a:bodyPr/>
        <a:lstStyle/>
        <a:p>
          <a:r>
            <a:rPr lang="en-GB" sz="1200" dirty="0" smtClean="0"/>
            <a:t>Public Procurement</a:t>
          </a:r>
          <a:endParaRPr lang="en-GB" sz="1200" dirty="0"/>
        </a:p>
      </dgm:t>
    </dgm:pt>
    <dgm:pt modelId="{3BCF40A1-4DB0-473B-BDB6-2D89FB28B481}" type="parTrans" cxnId="{44123269-1BE9-4AF4-A567-94FB239C0C0D}">
      <dgm:prSet/>
      <dgm:spPr/>
      <dgm:t>
        <a:bodyPr/>
        <a:lstStyle/>
        <a:p>
          <a:endParaRPr lang="en-GB" dirty="0"/>
        </a:p>
      </dgm:t>
    </dgm:pt>
    <dgm:pt modelId="{241853B1-A1FC-4D4E-AC91-608FC05290B9}" type="sibTrans" cxnId="{44123269-1BE9-4AF4-A567-94FB239C0C0D}">
      <dgm:prSet/>
      <dgm:spPr/>
      <dgm:t>
        <a:bodyPr/>
        <a:lstStyle/>
        <a:p>
          <a:endParaRPr lang="en-GB"/>
        </a:p>
      </dgm:t>
    </dgm:pt>
    <dgm:pt modelId="{40AA07A4-434D-4C98-AC03-CB0E435AF7EC}">
      <dgm:prSet phldrT="[Text]" custT="1"/>
      <dgm:spPr/>
      <dgm:t>
        <a:bodyPr/>
        <a:lstStyle/>
        <a:p>
          <a:r>
            <a:rPr lang="en-GB" sz="1200" dirty="0" smtClean="0"/>
            <a:t>Alignment of interests</a:t>
          </a:r>
          <a:endParaRPr lang="en-GB" sz="1200" dirty="0"/>
        </a:p>
      </dgm:t>
    </dgm:pt>
    <dgm:pt modelId="{5B28117C-2013-4F23-8478-15DBBFDCF854}" type="parTrans" cxnId="{4FD96DF4-0371-49D5-AEB4-15CB97A89D21}">
      <dgm:prSet/>
      <dgm:spPr/>
      <dgm:t>
        <a:bodyPr/>
        <a:lstStyle/>
        <a:p>
          <a:endParaRPr lang="en-GB" dirty="0"/>
        </a:p>
      </dgm:t>
    </dgm:pt>
    <dgm:pt modelId="{2DCF27A6-04C7-4598-8E94-A5156FD9A2A1}" type="sibTrans" cxnId="{4FD96DF4-0371-49D5-AEB4-15CB97A89D21}">
      <dgm:prSet/>
      <dgm:spPr/>
      <dgm:t>
        <a:bodyPr/>
        <a:lstStyle/>
        <a:p>
          <a:endParaRPr lang="en-GB"/>
        </a:p>
      </dgm:t>
    </dgm:pt>
    <dgm:pt modelId="{AE4A5663-E97A-4CE7-A60D-973FCEA1E884}">
      <dgm:prSet phldrT="[Text]" phldr="1"/>
      <dgm:spPr/>
      <dgm:t>
        <a:bodyPr/>
        <a:lstStyle/>
        <a:p>
          <a:endParaRPr lang="en-GB"/>
        </a:p>
      </dgm:t>
    </dgm:pt>
    <dgm:pt modelId="{65E02A46-E557-479E-AB94-FAF360A82307}" type="parTrans" cxnId="{9D79F0F8-1E5D-4AA1-B613-4FDA5131E81E}">
      <dgm:prSet/>
      <dgm:spPr/>
      <dgm:t>
        <a:bodyPr/>
        <a:lstStyle/>
        <a:p>
          <a:endParaRPr lang="en-GB"/>
        </a:p>
      </dgm:t>
    </dgm:pt>
    <dgm:pt modelId="{AB6F62BB-E46B-47A0-882D-76A9D62082AC}" type="sibTrans" cxnId="{9D79F0F8-1E5D-4AA1-B613-4FDA5131E81E}">
      <dgm:prSet/>
      <dgm:spPr/>
      <dgm:t>
        <a:bodyPr/>
        <a:lstStyle/>
        <a:p>
          <a:endParaRPr lang="en-GB"/>
        </a:p>
      </dgm:t>
    </dgm:pt>
    <dgm:pt modelId="{5A80BDF4-7980-47A8-BB90-8EFFFDE70399}">
      <dgm:prSet custT="1"/>
      <dgm:spPr/>
      <dgm:t>
        <a:bodyPr/>
        <a:lstStyle/>
        <a:p>
          <a:r>
            <a:rPr lang="en-GB" sz="1200" dirty="0" smtClean="0"/>
            <a:t>Project Participants</a:t>
          </a:r>
          <a:endParaRPr lang="en-GB" sz="1200" dirty="0"/>
        </a:p>
      </dgm:t>
    </dgm:pt>
    <dgm:pt modelId="{FF7CB51A-C3F8-4C3E-AC95-59AAAECB7723}" type="parTrans" cxnId="{0AC517BD-DF57-4969-8D5D-C858A3CF3156}">
      <dgm:prSet/>
      <dgm:spPr/>
      <dgm:t>
        <a:bodyPr/>
        <a:lstStyle/>
        <a:p>
          <a:endParaRPr lang="en-GB" dirty="0"/>
        </a:p>
      </dgm:t>
    </dgm:pt>
    <dgm:pt modelId="{FA13260B-5B8F-49F4-9A62-F17C1BB0ACD5}" type="sibTrans" cxnId="{0AC517BD-DF57-4969-8D5D-C858A3CF3156}">
      <dgm:prSet/>
      <dgm:spPr/>
      <dgm:t>
        <a:bodyPr/>
        <a:lstStyle/>
        <a:p>
          <a:endParaRPr lang="en-GB"/>
        </a:p>
      </dgm:t>
    </dgm:pt>
    <dgm:pt modelId="{84101A35-2DC6-471C-A722-8E963D4676AE}">
      <dgm:prSet custT="1"/>
      <dgm:spPr/>
      <dgm:t>
        <a:bodyPr/>
        <a:lstStyle/>
        <a:p>
          <a:r>
            <a:rPr lang="en-GB" sz="1200" dirty="0" smtClean="0"/>
            <a:t>Control</a:t>
          </a:r>
          <a:endParaRPr lang="en-GB" sz="1200" dirty="0"/>
        </a:p>
      </dgm:t>
    </dgm:pt>
    <dgm:pt modelId="{31EE5B37-EDB1-473B-B8B9-508B2AFC303E}" type="parTrans" cxnId="{1C445738-1CD6-421F-8E4D-C08CFE92452E}">
      <dgm:prSet/>
      <dgm:spPr/>
      <dgm:t>
        <a:bodyPr/>
        <a:lstStyle/>
        <a:p>
          <a:endParaRPr lang="en-GB" dirty="0"/>
        </a:p>
      </dgm:t>
    </dgm:pt>
    <dgm:pt modelId="{C42BFEA0-3319-4126-BB85-14EA55C85EE6}" type="sibTrans" cxnId="{1C445738-1CD6-421F-8E4D-C08CFE92452E}">
      <dgm:prSet/>
      <dgm:spPr/>
      <dgm:t>
        <a:bodyPr/>
        <a:lstStyle/>
        <a:p>
          <a:endParaRPr lang="en-GB"/>
        </a:p>
      </dgm:t>
    </dgm:pt>
    <dgm:pt modelId="{15AC85B9-9452-401A-BCCE-EC50F7F50656}">
      <dgm:prSet custT="1"/>
      <dgm:spPr/>
      <dgm:t>
        <a:bodyPr/>
        <a:lstStyle/>
        <a:p>
          <a:r>
            <a:rPr lang="en-GB" sz="1200" dirty="0" smtClean="0"/>
            <a:t>Contributions/role</a:t>
          </a:r>
          <a:endParaRPr lang="en-GB" sz="1200" dirty="0"/>
        </a:p>
      </dgm:t>
    </dgm:pt>
    <dgm:pt modelId="{C5F79C85-4AB2-4B36-B43B-A0906079D5FC}" type="parTrans" cxnId="{5A3D69C8-7197-48EF-BD8A-06F2340554AB}">
      <dgm:prSet/>
      <dgm:spPr/>
      <dgm:t>
        <a:bodyPr/>
        <a:lstStyle/>
        <a:p>
          <a:endParaRPr lang="en-GB" dirty="0"/>
        </a:p>
      </dgm:t>
    </dgm:pt>
    <dgm:pt modelId="{9B97DD86-D9E3-4492-9322-C054099B3D41}" type="sibTrans" cxnId="{5A3D69C8-7197-48EF-BD8A-06F2340554AB}">
      <dgm:prSet/>
      <dgm:spPr/>
      <dgm:t>
        <a:bodyPr/>
        <a:lstStyle/>
        <a:p>
          <a:endParaRPr lang="en-GB"/>
        </a:p>
      </dgm:t>
    </dgm:pt>
    <dgm:pt modelId="{AC823C0D-0D06-4811-BF61-C3065D7061B5}">
      <dgm:prSet custT="1"/>
      <dgm:spPr/>
      <dgm:t>
        <a:bodyPr/>
        <a:lstStyle/>
        <a:p>
          <a:r>
            <a:rPr lang="en-GB" sz="1200" dirty="0" smtClean="0"/>
            <a:t>Affordability/ Investibility</a:t>
          </a:r>
          <a:endParaRPr lang="en-GB" sz="1200" dirty="0"/>
        </a:p>
      </dgm:t>
    </dgm:pt>
    <dgm:pt modelId="{FE0D9119-2BD4-47DE-A284-1BFBE0358251}" type="parTrans" cxnId="{5C56F004-C714-49C3-B1F5-E49B87F00ACE}">
      <dgm:prSet/>
      <dgm:spPr/>
      <dgm:t>
        <a:bodyPr/>
        <a:lstStyle/>
        <a:p>
          <a:endParaRPr lang="en-GB"/>
        </a:p>
      </dgm:t>
    </dgm:pt>
    <dgm:pt modelId="{FD5CED83-4676-400F-8FDA-14B82FC58B24}" type="sibTrans" cxnId="{5C56F004-C714-49C3-B1F5-E49B87F00ACE}">
      <dgm:prSet/>
      <dgm:spPr/>
      <dgm:t>
        <a:bodyPr/>
        <a:lstStyle/>
        <a:p>
          <a:endParaRPr lang="en-GB"/>
        </a:p>
      </dgm:t>
    </dgm:pt>
    <dgm:pt modelId="{436BB465-3FCB-4F04-B05E-9FD685B43CBF}">
      <dgm:prSet custT="1"/>
      <dgm:spPr/>
      <dgm:t>
        <a:bodyPr/>
        <a:lstStyle/>
        <a:p>
          <a:r>
            <a:rPr lang="en-GB" sz="1200" dirty="0" smtClean="0"/>
            <a:t>Risk</a:t>
          </a:r>
          <a:endParaRPr lang="en-GB" sz="1200" dirty="0"/>
        </a:p>
      </dgm:t>
    </dgm:pt>
    <dgm:pt modelId="{92ACF121-57E9-412B-A39D-440BF9323590}" type="parTrans" cxnId="{A79158D8-A412-467D-B83A-508E33637BA7}">
      <dgm:prSet/>
      <dgm:spPr/>
      <dgm:t>
        <a:bodyPr/>
        <a:lstStyle/>
        <a:p>
          <a:endParaRPr lang="en-GB"/>
        </a:p>
      </dgm:t>
    </dgm:pt>
    <dgm:pt modelId="{092B9FB0-5C31-4F78-B681-3730A14B88AA}" type="sibTrans" cxnId="{A79158D8-A412-467D-B83A-508E33637BA7}">
      <dgm:prSet/>
      <dgm:spPr/>
      <dgm:t>
        <a:bodyPr/>
        <a:lstStyle/>
        <a:p>
          <a:endParaRPr lang="en-GB"/>
        </a:p>
      </dgm:t>
    </dgm:pt>
    <dgm:pt modelId="{A52BC376-5F16-400C-B14E-43EF9C3B5119}" type="pres">
      <dgm:prSet presAssocID="{1C87F148-7FDA-4A93-A8A0-B1C49C10A4C5}" presName="cycle" presStyleCnt="0">
        <dgm:presLayoutVars>
          <dgm:chMax val="1"/>
          <dgm:dir/>
          <dgm:animLvl val="ctr"/>
          <dgm:resizeHandles val="exact"/>
        </dgm:presLayoutVars>
      </dgm:prSet>
      <dgm:spPr/>
      <dgm:t>
        <a:bodyPr/>
        <a:lstStyle/>
        <a:p>
          <a:endParaRPr lang="en-GB"/>
        </a:p>
      </dgm:t>
    </dgm:pt>
    <dgm:pt modelId="{91D3F137-5E0D-4711-B3EA-46C70E1A211D}" type="pres">
      <dgm:prSet presAssocID="{978B97DC-F6C4-4DBE-843A-A3498A99E8B9}" presName="centerShape" presStyleLbl="node0" presStyleIdx="0" presStyleCnt="1" custScaleX="135013" custScaleY="116503"/>
      <dgm:spPr/>
      <dgm:t>
        <a:bodyPr/>
        <a:lstStyle/>
        <a:p>
          <a:endParaRPr lang="en-GB"/>
        </a:p>
      </dgm:t>
    </dgm:pt>
    <dgm:pt modelId="{B1C3D7CB-CB0F-40BC-B574-836BDA1169D9}" type="pres">
      <dgm:prSet presAssocID="{88C5C73F-CF4A-40B5-B0AF-09FCAACF1222}" presName="Name9" presStyleLbl="parChTrans1D2" presStyleIdx="0" presStyleCnt="9"/>
      <dgm:spPr/>
      <dgm:t>
        <a:bodyPr/>
        <a:lstStyle/>
        <a:p>
          <a:endParaRPr lang="en-GB"/>
        </a:p>
      </dgm:t>
    </dgm:pt>
    <dgm:pt modelId="{AAF1075F-67B0-4E27-B181-CAE0320C2127}" type="pres">
      <dgm:prSet presAssocID="{88C5C73F-CF4A-40B5-B0AF-09FCAACF1222}" presName="connTx" presStyleLbl="parChTrans1D2" presStyleIdx="0" presStyleCnt="9"/>
      <dgm:spPr/>
      <dgm:t>
        <a:bodyPr/>
        <a:lstStyle/>
        <a:p>
          <a:endParaRPr lang="en-GB"/>
        </a:p>
      </dgm:t>
    </dgm:pt>
    <dgm:pt modelId="{7B6F5C57-01BA-4ECA-8BE5-B6B399F2F0F3}" type="pres">
      <dgm:prSet presAssocID="{1536B7BF-EC98-4585-AFB8-0B7CE2966877}" presName="node" presStyleLbl="node1" presStyleIdx="0" presStyleCnt="9" custScaleX="135013" custScaleY="116503">
        <dgm:presLayoutVars>
          <dgm:bulletEnabled val="1"/>
        </dgm:presLayoutVars>
      </dgm:prSet>
      <dgm:spPr/>
      <dgm:t>
        <a:bodyPr/>
        <a:lstStyle/>
        <a:p>
          <a:endParaRPr lang="en-GB"/>
        </a:p>
      </dgm:t>
    </dgm:pt>
    <dgm:pt modelId="{924F03A9-F565-405C-8485-F0F858915A1A}" type="pres">
      <dgm:prSet presAssocID="{5EE896E8-486A-4A9B-95CD-03745DC433EB}" presName="Name9" presStyleLbl="parChTrans1D2" presStyleIdx="1" presStyleCnt="9"/>
      <dgm:spPr/>
      <dgm:t>
        <a:bodyPr/>
        <a:lstStyle/>
        <a:p>
          <a:endParaRPr lang="en-GB"/>
        </a:p>
      </dgm:t>
    </dgm:pt>
    <dgm:pt modelId="{D32D41C2-C793-4E22-B874-0D9D701BDA01}" type="pres">
      <dgm:prSet presAssocID="{5EE896E8-486A-4A9B-95CD-03745DC433EB}" presName="connTx" presStyleLbl="parChTrans1D2" presStyleIdx="1" presStyleCnt="9"/>
      <dgm:spPr/>
      <dgm:t>
        <a:bodyPr/>
        <a:lstStyle/>
        <a:p>
          <a:endParaRPr lang="en-GB"/>
        </a:p>
      </dgm:t>
    </dgm:pt>
    <dgm:pt modelId="{FFDD5116-D078-4839-A946-5FE30E097F19}" type="pres">
      <dgm:prSet presAssocID="{6E7E64B1-2544-4A45-9F15-3F1F6CC69C9E}" presName="node" presStyleLbl="node1" presStyleIdx="1" presStyleCnt="9" custScaleX="135013" custScaleY="116503" custRadScaleRad="101612" custRadScaleInc="5356">
        <dgm:presLayoutVars>
          <dgm:bulletEnabled val="1"/>
        </dgm:presLayoutVars>
      </dgm:prSet>
      <dgm:spPr/>
      <dgm:t>
        <a:bodyPr/>
        <a:lstStyle/>
        <a:p>
          <a:endParaRPr lang="en-GB"/>
        </a:p>
      </dgm:t>
    </dgm:pt>
    <dgm:pt modelId="{5384E2B0-0774-4D4B-9E07-EBBB116D0765}" type="pres">
      <dgm:prSet presAssocID="{C5F79C85-4AB2-4B36-B43B-A0906079D5FC}" presName="Name9" presStyleLbl="parChTrans1D2" presStyleIdx="2" presStyleCnt="9"/>
      <dgm:spPr/>
      <dgm:t>
        <a:bodyPr/>
        <a:lstStyle/>
        <a:p>
          <a:endParaRPr lang="en-GB"/>
        </a:p>
      </dgm:t>
    </dgm:pt>
    <dgm:pt modelId="{3631DDDB-CB6C-499B-A1A8-B39EF746B8AC}" type="pres">
      <dgm:prSet presAssocID="{C5F79C85-4AB2-4B36-B43B-A0906079D5FC}" presName="connTx" presStyleLbl="parChTrans1D2" presStyleIdx="2" presStyleCnt="9"/>
      <dgm:spPr/>
      <dgm:t>
        <a:bodyPr/>
        <a:lstStyle/>
        <a:p>
          <a:endParaRPr lang="en-GB"/>
        </a:p>
      </dgm:t>
    </dgm:pt>
    <dgm:pt modelId="{E5E86C28-66F2-4129-B261-2168274074D1}" type="pres">
      <dgm:prSet presAssocID="{15AC85B9-9452-401A-BCCE-EC50F7F50656}" presName="node" presStyleLbl="node1" presStyleIdx="2" presStyleCnt="9" custScaleX="135013" custScaleY="123440">
        <dgm:presLayoutVars>
          <dgm:bulletEnabled val="1"/>
        </dgm:presLayoutVars>
      </dgm:prSet>
      <dgm:spPr/>
      <dgm:t>
        <a:bodyPr/>
        <a:lstStyle/>
        <a:p>
          <a:endParaRPr lang="en-GB"/>
        </a:p>
      </dgm:t>
    </dgm:pt>
    <dgm:pt modelId="{2F10BF88-9340-4B73-93DF-14A67B1F395A}" type="pres">
      <dgm:prSet presAssocID="{3BCF40A1-4DB0-473B-BDB6-2D89FB28B481}" presName="Name9" presStyleLbl="parChTrans1D2" presStyleIdx="3" presStyleCnt="9"/>
      <dgm:spPr/>
      <dgm:t>
        <a:bodyPr/>
        <a:lstStyle/>
        <a:p>
          <a:endParaRPr lang="en-GB"/>
        </a:p>
      </dgm:t>
    </dgm:pt>
    <dgm:pt modelId="{6240B98F-EEA4-4FB7-9EEF-8D5E042F5BD2}" type="pres">
      <dgm:prSet presAssocID="{3BCF40A1-4DB0-473B-BDB6-2D89FB28B481}" presName="connTx" presStyleLbl="parChTrans1D2" presStyleIdx="3" presStyleCnt="9"/>
      <dgm:spPr/>
      <dgm:t>
        <a:bodyPr/>
        <a:lstStyle/>
        <a:p>
          <a:endParaRPr lang="en-GB"/>
        </a:p>
      </dgm:t>
    </dgm:pt>
    <dgm:pt modelId="{67893697-FB4B-4D22-ACCB-7E9D10E2AF2D}" type="pres">
      <dgm:prSet presAssocID="{3A599052-ED34-4D11-B0BD-28E318BA3629}" presName="node" presStyleLbl="node1" presStyleIdx="3" presStyleCnt="9" custScaleX="135013" custScaleY="123440" custRadScaleRad="99082" custRadScaleInc="-4657">
        <dgm:presLayoutVars>
          <dgm:bulletEnabled val="1"/>
        </dgm:presLayoutVars>
      </dgm:prSet>
      <dgm:spPr/>
      <dgm:t>
        <a:bodyPr/>
        <a:lstStyle/>
        <a:p>
          <a:endParaRPr lang="en-GB"/>
        </a:p>
      </dgm:t>
    </dgm:pt>
    <dgm:pt modelId="{174F0D84-2F0E-403B-A995-D19429650493}" type="pres">
      <dgm:prSet presAssocID="{FE0D9119-2BD4-47DE-A284-1BFBE0358251}" presName="Name9" presStyleLbl="parChTrans1D2" presStyleIdx="4" presStyleCnt="9"/>
      <dgm:spPr/>
      <dgm:t>
        <a:bodyPr/>
        <a:lstStyle/>
        <a:p>
          <a:endParaRPr lang="en-GB"/>
        </a:p>
      </dgm:t>
    </dgm:pt>
    <dgm:pt modelId="{E88FD900-04CD-46A5-B947-1F2F686BDB25}" type="pres">
      <dgm:prSet presAssocID="{FE0D9119-2BD4-47DE-A284-1BFBE0358251}" presName="connTx" presStyleLbl="parChTrans1D2" presStyleIdx="4" presStyleCnt="9"/>
      <dgm:spPr/>
      <dgm:t>
        <a:bodyPr/>
        <a:lstStyle/>
        <a:p>
          <a:endParaRPr lang="en-GB"/>
        </a:p>
      </dgm:t>
    </dgm:pt>
    <dgm:pt modelId="{20EB130E-D566-4CB7-A3C0-3868E22E4817}" type="pres">
      <dgm:prSet presAssocID="{AC823C0D-0D06-4811-BF61-C3065D7061B5}" presName="node" presStyleLbl="node1" presStyleIdx="4" presStyleCnt="9" custScaleX="135013" custScaleY="123440" custRadScaleRad="100651" custRadScaleInc="-4975">
        <dgm:presLayoutVars>
          <dgm:bulletEnabled val="1"/>
        </dgm:presLayoutVars>
      </dgm:prSet>
      <dgm:spPr/>
      <dgm:t>
        <a:bodyPr/>
        <a:lstStyle/>
        <a:p>
          <a:endParaRPr lang="en-GB"/>
        </a:p>
      </dgm:t>
    </dgm:pt>
    <dgm:pt modelId="{447FEBFE-A876-428C-8BDB-1108FE182142}" type="pres">
      <dgm:prSet presAssocID="{92ACF121-57E9-412B-A39D-440BF9323590}" presName="Name9" presStyleLbl="parChTrans1D2" presStyleIdx="5" presStyleCnt="9"/>
      <dgm:spPr/>
      <dgm:t>
        <a:bodyPr/>
        <a:lstStyle/>
        <a:p>
          <a:endParaRPr lang="en-GB"/>
        </a:p>
      </dgm:t>
    </dgm:pt>
    <dgm:pt modelId="{8C52EC39-C050-40BA-8D96-E91BEE04EBB3}" type="pres">
      <dgm:prSet presAssocID="{92ACF121-57E9-412B-A39D-440BF9323590}" presName="connTx" presStyleLbl="parChTrans1D2" presStyleIdx="5" presStyleCnt="9"/>
      <dgm:spPr/>
      <dgm:t>
        <a:bodyPr/>
        <a:lstStyle/>
        <a:p>
          <a:endParaRPr lang="en-GB"/>
        </a:p>
      </dgm:t>
    </dgm:pt>
    <dgm:pt modelId="{B037BD6C-520E-4196-9076-9A99763C0A56}" type="pres">
      <dgm:prSet presAssocID="{436BB465-3FCB-4F04-B05E-9FD685B43CBF}" presName="node" presStyleLbl="node1" presStyleIdx="5" presStyleCnt="9" custScaleX="135013" custScaleY="123440" custRadScaleRad="99721" custRadScaleInc="7914">
        <dgm:presLayoutVars>
          <dgm:bulletEnabled val="1"/>
        </dgm:presLayoutVars>
      </dgm:prSet>
      <dgm:spPr/>
      <dgm:t>
        <a:bodyPr/>
        <a:lstStyle/>
        <a:p>
          <a:endParaRPr lang="en-GB"/>
        </a:p>
      </dgm:t>
    </dgm:pt>
    <dgm:pt modelId="{15BDCDB9-EC0B-4A08-BECC-E9EF3F1075CC}" type="pres">
      <dgm:prSet presAssocID="{31EE5B37-EDB1-473B-B8B9-508B2AFC303E}" presName="Name9" presStyleLbl="parChTrans1D2" presStyleIdx="6" presStyleCnt="9"/>
      <dgm:spPr/>
      <dgm:t>
        <a:bodyPr/>
        <a:lstStyle/>
        <a:p>
          <a:endParaRPr lang="en-GB"/>
        </a:p>
      </dgm:t>
    </dgm:pt>
    <dgm:pt modelId="{88C4840E-7ACA-4B40-88C6-C0A88CDE1BA3}" type="pres">
      <dgm:prSet presAssocID="{31EE5B37-EDB1-473B-B8B9-508B2AFC303E}" presName="connTx" presStyleLbl="parChTrans1D2" presStyleIdx="6" presStyleCnt="9"/>
      <dgm:spPr/>
      <dgm:t>
        <a:bodyPr/>
        <a:lstStyle/>
        <a:p>
          <a:endParaRPr lang="en-GB"/>
        </a:p>
      </dgm:t>
    </dgm:pt>
    <dgm:pt modelId="{9481F6E7-343F-4792-B9B8-7D9045B5DB85}" type="pres">
      <dgm:prSet presAssocID="{84101A35-2DC6-471C-A722-8E963D4676AE}" presName="node" presStyleLbl="node1" presStyleIdx="6" presStyleCnt="9" custScaleX="135013" custScaleY="116503" custRadScaleRad="98782" custRadScaleInc="6228">
        <dgm:presLayoutVars>
          <dgm:bulletEnabled val="1"/>
        </dgm:presLayoutVars>
      </dgm:prSet>
      <dgm:spPr/>
      <dgm:t>
        <a:bodyPr/>
        <a:lstStyle/>
        <a:p>
          <a:endParaRPr lang="en-GB"/>
        </a:p>
      </dgm:t>
    </dgm:pt>
    <dgm:pt modelId="{E328BDF8-5B6F-4AC7-A0AF-A21F4ED229CC}" type="pres">
      <dgm:prSet presAssocID="{5B28117C-2013-4F23-8478-15DBBFDCF854}" presName="Name9" presStyleLbl="parChTrans1D2" presStyleIdx="7" presStyleCnt="9"/>
      <dgm:spPr/>
      <dgm:t>
        <a:bodyPr/>
        <a:lstStyle/>
        <a:p>
          <a:endParaRPr lang="en-GB"/>
        </a:p>
      </dgm:t>
    </dgm:pt>
    <dgm:pt modelId="{A744714F-0287-4DD5-8F07-38C9AE088369}" type="pres">
      <dgm:prSet presAssocID="{5B28117C-2013-4F23-8478-15DBBFDCF854}" presName="connTx" presStyleLbl="parChTrans1D2" presStyleIdx="7" presStyleCnt="9"/>
      <dgm:spPr/>
      <dgm:t>
        <a:bodyPr/>
        <a:lstStyle/>
        <a:p>
          <a:endParaRPr lang="en-GB"/>
        </a:p>
      </dgm:t>
    </dgm:pt>
    <dgm:pt modelId="{A42D68FD-3D2D-4071-99E2-585464256A9E}" type="pres">
      <dgm:prSet presAssocID="{40AA07A4-434D-4C98-AC03-CB0E435AF7EC}" presName="node" presStyleLbl="node1" presStyleIdx="7" presStyleCnt="9" custScaleX="135013" custScaleY="116503">
        <dgm:presLayoutVars>
          <dgm:bulletEnabled val="1"/>
        </dgm:presLayoutVars>
      </dgm:prSet>
      <dgm:spPr/>
      <dgm:t>
        <a:bodyPr/>
        <a:lstStyle/>
        <a:p>
          <a:endParaRPr lang="en-GB"/>
        </a:p>
      </dgm:t>
    </dgm:pt>
    <dgm:pt modelId="{4788C76E-6E4F-4BE6-80C3-3EC12AF3C0A7}" type="pres">
      <dgm:prSet presAssocID="{FF7CB51A-C3F8-4C3E-AC95-59AAAECB7723}" presName="Name9" presStyleLbl="parChTrans1D2" presStyleIdx="8" presStyleCnt="9"/>
      <dgm:spPr/>
      <dgm:t>
        <a:bodyPr/>
        <a:lstStyle/>
        <a:p>
          <a:endParaRPr lang="en-GB"/>
        </a:p>
      </dgm:t>
    </dgm:pt>
    <dgm:pt modelId="{962F24A9-07D0-497B-A7F3-EB79D39C5298}" type="pres">
      <dgm:prSet presAssocID="{FF7CB51A-C3F8-4C3E-AC95-59AAAECB7723}" presName="connTx" presStyleLbl="parChTrans1D2" presStyleIdx="8" presStyleCnt="9"/>
      <dgm:spPr/>
      <dgm:t>
        <a:bodyPr/>
        <a:lstStyle/>
        <a:p>
          <a:endParaRPr lang="en-GB"/>
        </a:p>
      </dgm:t>
    </dgm:pt>
    <dgm:pt modelId="{C7586A6C-BF78-4F7F-8549-300A47F98735}" type="pres">
      <dgm:prSet presAssocID="{5A80BDF4-7980-47A8-BB90-8EFFFDE70399}" presName="node" presStyleLbl="node1" presStyleIdx="8" presStyleCnt="9" custScaleX="135013" custScaleY="116503" custRadScaleRad="101612" custRadScaleInc="-5356">
        <dgm:presLayoutVars>
          <dgm:bulletEnabled val="1"/>
        </dgm:presLayoutVars>
      </dgm:prSet>
      <dgm:spPr/>
      <dgm:t>
        <a:bodyPr/>
        <a:lstStyle/>
        <a:p>
          <a:endParaRPr lang="en-GB"/>
        </a:p>
      </dgm:t>
    </dgm:pt>
  </dgm:ptLst>
  <dgm:cxnLst>
    <dgm:cxn modelId="{4FD96DF4-0371-49D5-AEB4-15CB97A89D21}" srcId="{978B97DC-F6C4-4DBE-843A-A3498A99E8B9}" destId="{40AA07A4-434D-4C98-AC03-CB0E435AF7EC}" srcOrd="7" destOrd="0" parTransId="{5B28117C-2013-4F23-8478-15DBBFDCF854}" sibTransId="{2DCF27A6-04C7-4598-8E94-A5156FD9A2A1}"/>
    <dgm:cxn modelId="{53FD86FB-9279-48BC-B785-DF855ED41FD1}" type="presOf" srcId="{3BCF40A1-4DB0-473B-BDB6-2D89FB28B481}" destId="{6240B98F-EEA4-4FB7-9EEF-8D5E042F5BD2}" srcOrd="1" destOrd="0" presId="urn:microsoft.com/office/officeart/2005/8/layout/radial1"/>
    <dgm:cxn modelId="{F1C2CA95-607E-4F61-B9E8-1DCBBAA03301}" type="presOf" srcId="{3A599052-ED34-4D11-B0BD-28E318BA3629}" destId="{67893697-FB4B-4D22-ACCB-7E9D10E2AF2D}" srcOrd="0" destOrd="0" presId="urn:microsoft.com/office/officeart/2005/8/layout/radial1"/>
    <dgm:cxn modelId="{65C12014-610A-4C65-BE8D-A73E14B485A6}" type="presOf" srcId="{436BB465-3FCB-4F04-B05E-9FD685B43CBF}" destId="{B037BD6C-520E-4196-9076-9A99763C0A56}" srcOrd="0" destOrd="0" presId="urn:microsoft.com/office/officeart/2005/8/layout/radial1"/>
    <dgm:cxn modelId="{0B5BE464-E8C0-4E8E-BE3C-AED283875671}" type="presOf" srcId="{5EE896E8-486A-4A9B-95CD-03745DC433EB}" destId="{D32D41C2-C793-4E22-B874-0D9D701BDA01}" srcOrd="1" destOrd="0" presId="urn:microsoft.com/office/officeart/2005/8/layout/radial1"/>
    <dgm:cxn modelId="{1C445738-1CD6-421F-8E4D-C08CFE92452E}" srcId="{978B97DC-F6C4-4DBE-843A-A3498A99E8B9}" destId="{84101A35-2DC6-471C-A722-8E963D4676AE}" srcOrd="6" destOrd="0" parTransId="{31EE5B37-EDB1-473B-B8B9-508B2AFC303E}" sibTransId="{C42BFEA0-3319-4126-BB85-14EA55C85EE6}"/>
    <dgm:cxn modelId="{D3768991-E8D2-4A10-BEA3-BA7ADA5DE419}" type="presOf" srcId="{92ACF121-57E9-412B-A39D-440BF9323590}" destId="{8C52EC39-C050-40BA-8D96-E91BEE04EBB3}" srcOrd="1" destOrd="0" presId="urn:microsoft.com/office/officeart/2005/8/layout/radial1"/>
    <dgm:cxn modelId="{5B08D9BC-8FF7-4F81-B44F-7D3263BDF164}" type="presOf" srcId="{C5F79C85-4AB2-4B36-B43B-A0906079D5FC}" destId="{3631DDDB-CB6C-499B-A1A8-B39EF746B8AC}" srcOrd="1" destOrd="0" presId="urn:microsoft.com/office/officeart/2005/8/layout/radial1"/>
    <dgm:cxn modelId="{7B888F9E-5A2C-4878-81BB-75057C25BF67}" type="presOf" srcId="{FF7CB51A-C3F8-4C3E-AC95-59AAAECB7723}" destId="{4788C76E-6E4F-4BE6-80C3-3EC12AF3C0A7}" srcOrd="0" destOrd="0" presId="urn:microsoft.com/office/officeart/2005/8/layout/radial1"/>
    <dgm:cxn modelId="{4CFC7907-7660-4BEB-A671-696328C14D72}" type="presOf" srcId="{AC823C0D-0D06-4811-BF61-C3065D7061B5}" destId="{20EB130E-D566-4CB7-A3C0-3868E22E4817}" srcOrd="0" destOrd="0" presId="urn:microsoft.com/office/officeart/2005/8/layout/radial1"/>
    <dgm:cxn modelId="{44123269-1BE9-4AF4-A567-94FB239C0C0D}" srcId="{978B97DC-F6C4-4DBE-843A-A3498A99E8B9}" destId="{3A599052-ED34-4D11-B0BD-28E318BA3629}" srcOrd="3" destOrd="0" parTransId="{3BCF40A1-4DB0-473B-BDB6-2D89FB28B481}" sibTransId="{241853B1-A1FC-4D4E-AC91-608FC05290B9}"/>
    <dgm:cxn modelId="{9786F7ED-711C-4DA9-A21E-07D4952C60A6}" type="presOf" srcId="{5B28117C-2013-4F23-8478-15DBBFDCF854}" destId="{E328BDF8-5B6F-4AC7-A0AF-A21F4ED229CC}" srcOrd="0" destOrd="0" presId="urn:microsoft.com/office/officeart/2005/8/layout/radial1"/>
    <dgm:cxn modelId="{F97353A7-6FA9-4BEB-ABC6-44A64646FE91}" srcId="{978B97DC-F6C4-4DBE-843A-A3498A99E8B9}" destId="{6E7E64B1-2544-4A45-9F15-3F1F6CC69C9E}" srcOrd="1" destOrd="0" parTransId="{5EE896E8-486A-4A9B-95CD-03745DC433EB}" sibTransId="{9DD455A5-601A-4E80-9F1D-3B635AE2A897}"/>
    <dgm:cxn modelId="{DC9E5986-8160-4FC4-BAF7-7284EA214BCB}" srcId="{978B97DC-F6C4-4DBE-843A-A3498A99E8B9}" destId="{1536B7BF-EC98-4585-AFB8-0B7CE2966877}" srcOrd="0" destOrd="0" parTransId="{88C5C73F-CF4A-40B5-B0AF-09FCAACF1222}" sibTransId="{DA6774D5-C125-42BC-8473-59E8C6F5C36B}"/>
    <dgm:cxn modelId="{7EC42561-C30C-47DF-BC38-F0D22A3EEB53}" type="presOf" srcId="{FE0D9119-2BD4-47DE-A284-1BFBE0358251}" destId="{174F0D84-2F0E-403B-A995-D19429650493}" srcOrd="0" destOrd="0" presId="urn:microsoft.com/office/officeart/2005/8/layout/radial1"/>
    <dgm:cxn modelId="{B9C995F7-345C-40D6-98D3-02596F80A60C}" type="presOf" srcId="{FF7CB51A-C3F8-4C3E-AC95-59AAAECB7723}" destId="{962F24A9-07D0-497B-A7F3-EB79D39C5298}" srcOrd="1" destOrd="0" presId="urn:microsoft.com/office/officeart/2005/8/layout/radial1"/>
    <dgm:cxn modelId="{E8509191-6829-4F58-9441-EA6EF7833E56}" type="presOf" srcId="{40AA07A4-434D-4C98-AC03-CB0E435AF7EC}" destId="{A42D68FD-3D2D-4071-99E2-585464256A9E}" srcOrd="0" destOrd="0" presId="urn:microsoft.com/office/officeart/2005/8/layout/radial1"/>
    <dgm:cxn modelId="{7D23BD66-92D9-45D4-B187-BE2616D6705C}" type="presOf" srcId="{15AC85B9-9452-401A-BCCE-EC50F7F50656}" destId="{E5E86C28-66F2-4129-B261-2168274074D1}" srcOrd="0" destOrd="0" presId="urn:microsoft.com/office/officeart/2005/8/layout/radial1"/>
    <dgm:cxn modelId="{B008520F-FC3B-4086-92ED-8F1A0235EC53}" type="presOf" srcId="{5A80BDF4-7980-47A8-BB90-8EFFFDE70399}" destId="{C7586A6C-BF78-4F7F-8549-300A47F98735}" srcOrd="0" destOrd="0" presId="urn:microsoft.com/office/officeart/2005/8/layout/radial1"/>
    <dgm:cxn modelId="{0AC517BD-DF57-4969-8D5D-C858A3CF3156}" srcId="{978B97DC-F6C4-4DBE-843A-A3498A99E8B9}" destId="{5A80BDF4-7980-47A8-BB90-8EFFFDE70399}" srcOrd="8" destOrd="0" parTransId="{FF7CB51A-C3F8-4C3E-AC95-59AAAECB7723}" sibTransId="{FA13260B-5B8F-49F4-9A62-F17C1BB0ACD5}"/>
    <dgm:cxn modelId="{BAB4C740-33DF-467A-813F-10B908886A95}" type="presOf" srcId="{1536B7BF-EC98-4585-AFB8-0B7CE2966877}" destId="{7B6F5C57-01BA-4ECA-8BE5-B6B399F2F0F3}" srcOrd="0" destOrd="0" presId="urn:microsoft.com/office/officeart/2005/8/layout/radial1"/>
    <dgm:cxn modelId="{DADC9DA0-C25F-44B9-8EEC-119CEC5D3DB0}" type="presOf" srcId="{5EE896E8-486A-4A9B-95CD-03745DC433EB}" destId="{924F03A9-F565-405C-8485-F0F858915A1A}" srcOrd="0" destOrd="0" presId="urn:microsoft.com/office/officeart/2005/8/layout/radial1"/>
    <dgm:cxn modelId="{57E95BD2-954A-46BA-AE2F-17E2AF082E31}" type="presOf" srcId="{92ACF121-57E9-412B-A39D-440BF9323590}" destId="{447FEBFE-A876-428C-8BDB-1108FE182142}" srcOrd="0" destOrd="0" presId="urn:microsoft.com/office/officeart/2005/8/layout/radial1"/>
    <dgm:cxn modelId="{9B9E239A-3DC6-4266-AE89-44D37E91B46E}" type="presOf" srcId="{88C5C73F-CF4A-40B5-B0AF-09FCAACF1222}" destId="{B1C3D7CB-CB0F-40BC-B574-836BDA1169D9}" srcOrd="0" destOrd="0" presId="urn:microsoft.com/office/officeart/2005/8/layout/radial1"/>
    <dgm:cxn modelId="{A79158D8-A412-467D-B83A-508E33637BA7}" srcId="{978B97DC-F6C4-4DBE-843A-A3498A99E8B9}" destId="{436BB465-3FCB-4F04-B05E-9FD685B43CBF}" srcOrd="5" destOrd="0" parTransId="{92ACF121-57E9-412B-A39D-440BF9323590}" sibTransId="{092B9FB0-5C31-4F78-B681-3730A14B88AA}"/>
    <dgm:cxn modelId="{97AF7686-0687-4389-946C-02F7A5D8C554}" type="presOf" srcId="{88C5C73F-CF4A-40B5-B0AF-09FCAACF1222}" destId="{AAF1075F-67B0-4E27-B181-CAE0320C2127}" srcOrd="1" destOrd="0" presId="urn:microsoft.com/office/officeart/2005/8/layout/radial1"/>
    <dgm:cxn modelId="{8131E5D5-3080-4778-87A6-D77CCA79A4D8}" type="presOf" srcId="{1C87F148-7FDA-4A93-A8A0-B1C49C10A4C5}" destId="{A52BC376-5F16-400C-B14E-43EF9C3B5119}" srcOrd="0" destOrd="0" presId="urn:microsoft.com/office/officeart/2005/8/layout/radial1"/>
    <dgm:cxn modelId="{5A3D69C8-7197-48EF-BD8A-06F2340554AB}" srcId="{978B97DC-F6C4-4DBE-843A-A3498A99E8B9}" destId="{15AC85B9-9452-401A-BCCE-EC50F7F50656}" srcOrd="2" destOrd="0" parTransId="{C5F79C85-4AB2-4B36-B43B-A0906079D5FC}" sibTransId="{9B97DD86-D9E3-4492-9322-C054099B3D41}"/>
    <dgm:cxn modelId="{A83F064B-FA87-470D-A82C-440F1FCA6DD6}" type="presOf" srcId="{978B97DC-F6C4-4DBE-843A-A3498A99E8B9}" destId="{91D3F137-5E0D-4711-B3EA-46C70E1A211D}" srcOrd="0" destOrd="0" presId="urn:microsoft.com/office/officeart/2005/8/layout/radial1"/>
    <dgm:cxn modelId="{BFD4E01D-A171-4AF8-B5D6-91474EE7A4B1}" type="presOf" srcId="{5B28117C-2013-4F23-8478-15DBBFDCF854}" destId="{A744714F-0287-4DD5-8F07-38C9AE088369}" srcOrd="1" destOrd="0" presId="urn:microsoft.com/office/officeart/2005/8/layout/radial1"/>
    <dgm:cxn modelId="{A560D0AD-B1A0-441C-8AAE-63E22F3167AE}" type="presOf" srcId="{31EE5B37-EDB1-473B-B8B9-508B2AFC303E}" destId="{88C4840E-7ACA-4B40-88C6-C0A88CDE1BA3}" srcOrd="1" destOrd="0" presId="urn:microsoft.com/office/officeart/2005/8/layout/radial1"/>
    <dgm:cxn modelId="{10153C9B-A1C4-403B-9A4A-0B6E9919EF83}" type="presOf" srcId="{6E7E64B1-2544-4A45-9F15-3F1F6CC69C9E}" destId="{FFDD5116-D078-4839-A946-5FE30E097F19}" srcOrd="0" destOrd="0" presId="urn:microsoft.com/office/officeart/2005/8/layout/radial1"/>
    <dgm:cxn modelId="{4B91A1F7-1DD5-43CD-8503-CFE96D7058D3}" type="presOf" srcId="{FE0D9119-2BD4-47DE-A284-1BFBE0358251}" destId="{E88FD900-04CD-46A5-B947-1F2F686BDB25}" srcOrd="1" destOrd="0" presId="urn:microsoft.com/office/officeart/2005/8/layout/radial1"/>
    <dgm:cxn modelId="{5C56F004-C714-49C3-B1F5-E49B87F00ACE}" srcId="{978B97DC-F6C4-4DBE-843A-A3498A99E8B9}" destId="{AC823C0D-0D06-4811-BF61-C3065D7061B5}" srcOrd="4" destOrd="0" parTransId="{FE0D9119-2BD4-47DE-A284-1BFBE0358251}" sibTransId="{FD5CED83-4676-400F-8FDA-14B82FC58B24}"/>
    <dgm:cxn modelId="{37B99920-AF12-4E57-958D-7C84E1B417BB}" type="presOf" srcId="{84101A35-2DC6-471C-A722-8E963D4676AE}" destId="{9481F6E7-343F-4792-B9B8-7D9045B5DB85}" srcOrd="0" destOrd="0" presId="urn:microsoft.com/office/officeart/2005/8/layout/radial1"/>
    <dgm:cxn modelId="{9D79F0F8-1E5D-4AA1-B613-4FDA5131E81E}" srcId="{1C87F148-7FDA-4A93-A8A0-B1C49C10A4C5}" destId="{AE4A5663-E97A-4CE7-A60D-973FCEA1E884}" srcOrd="1" destOrd="0" parTransId="{65E02A46-E557-479E-AB94-FAF360A82307}" sibTransId="{AB6F62BB-E46B-47A0-882D-76A9D62082AC}"/>
    <dgm:cxn modelId="{7D6959A7-0E7F-4C99-947F-04EF4AD22699}" type="presOf" srcId="{C5F79C85-4AB2-4B36-B43B-A0906079D5FC}" destId="{5384E2B0-0774-4D4B-9E07-EBBB116D0765}" srcOrd="0" destOrd="0" presId="urn:microsoft.com/office/officeart/2005/8/layout/radial1"/>
    <dgm:cxn modelId="{0F2EC073-7279-4260-BBB4-B157DEB2128A}" type="presOf" srcId="{3BCF40A1-4DB0-473B-BDB6-2D89FB28B481}" destId="{2F10BF88-9340-4B73-93DF-14A67B1F395A}" srcOrd="0" destOrd="0" presId="urn:microsoft.com/office/officeart/2005/8/layout/radial1"/>
    <dgm:cxn modelId="{5553E983-33ED-4BE0-9AC5-7A33895DB7FC}" srcId="{1C87F148-7FDA-4A93-A8A0-B1C49C10A4C5}" destId="{978B97DC-F6C4-4DBE-843A-A3498A99E8B9}" srcOrd="0" destOrd="0" parTransId="{5549E542-1B30-4269-9BA4-69E52E72C91F}" sibTransId="{C847215F-6C32-4E5A-960A-CC4F82798041}"/>
    <dgm:cxn modelId="{0540CBE4-328E-467C-A948-BB0A75F81BAC}" type="presOf" srcId="{31EE5B37-EDB1-473B-B8B9-508B2AFC303E}" destId="{15BDCDB9-EC0B-4A08-BECC-E9EF3F1075CC}" srcOrd="0" destOrd="0" presId="urn:microsoft.com/office/officeart/2005/8/layout/radial1"/>
    <dgm:cxn modelId="{5C1EFA6C-9E50-44C2-8BCA-B3C6A90BEA75}" type="presParOf" srcId="{A52BC376-5F16-400C-B14E-43EF9C3B5119}" destId="{91D3F137-5E0D-4711-B3EA-46C70E1A211D}" srcOrd="0" destOrd="0" presId="urn:microsoft.com/office/officeart/2005/8/layout/radial1"/>
    <dgm:cxn modelId="{78EE9F31-C040-4963-9809-459D399D1B93}" type="presParOf" srcId="{A52BC376-5F16-400C-B14E-43EF9C3B5119}" destId="{B1C3D7CB-CB0F-40BC-B574-836BDA1169D9}" srcOrd="1" destOrd="0" presId="urn:microsoft.com/office/officeart/2005/8/layout/radial1"/>
    <dgm:cxn modelId="{212DA3BD-8C7F-4F63-AF1F-8189E2C4D6F5}" type="presParOf" srcId="{B1C3D7CB-CB0F-40BC-B574-836BDA1169D9}" destId="{AAF1075F-67B0-4E27-B181-CAE0320C2127}" srcOrd="0" destOrd="0" presId="urn:microsoft.com/office/officeart/2005/8/layout/radial1"/>
    <dgm:cxn modelId="{D919F44D-0F02-407F-A3E1-7777BCB3D13C}" type="presParOf" srcId="{A52BC376-5F16-400C-B14E-43EF9C3B5119}" destId="{7B6F5C57-01BA-4ECA-8BE5-B6B399F2F0F3}" srcOrd="2" destOrd="0" presId="urn:microsoft.com/office/officeart/2005/8/layout/radial1"/>
    <dgm:cxn modelId="{3D02DF5F-92EA-4798-B551-9ABD392403AC}" type="presParOf" srcId="{A52BC376-5F16-400C-B14E-43EF9C3B5119}" destId="{924F03A9-F565-405C-8485-F0F858915A1A}" srcOrd="3" destOrd="0" presId="urn:microsoft.com/office/officeart/2005/8/layout/radial1"/>
    <dgm:cxn modelId="{39D8E94E-26B9-4596-B13B-8031BF4055D6}" type="presParOf" srcId="{924F03A9-F565-405C-8485-F0F858915A1A}" destId="{D32D41C2-C793-4E22-B874-0D9D701BDA01}" srcOrd="0" destOrd="0" presId="urn:microsoft.com/office/officeart/2005/8/layout/radial1"/>
    <dgm:cxn modelId="{B81B0E68-9AB6-49AC-A178-386257C465BC}" type="presParOf" srcId="{A52BC376-5F16-400C-B14E-43EF9C3B5119}" destId="{FFDD5116-D078-4839-A946-5FE30E097F19}" srcOrd="4" destOrd="0" presId="urn:microsoft.com/office/officeart/2005/8/layout/radial1"/>
    <dgm:cxn modelId="{CA95A81C-72AF-48C8-9D9E-B8C3630E2536}" type="presParOf" srcId="{A52BC376-5F16-400C-B14E-43EF9C3B5119}" destId="{5384E2B0-0774-4D4B-9E07-EBBB116D0765}" srcOrd="5" destOrd="0" presId="urn:microsoft.com/office/officeart/2005/8/layout/radial1"/>
    <dgm:cxn modelId="{C88EC4DE-3E3D-48C0-90EE-BB827EEBF3F5}" type="presParOf" srcId="{5384E2B0-0774-4D4B-9E07-EBBB116D0765}" destId="{3631DDDB-CB6C-499B-A1A8-B39EF746B8AC}" srcOrd="0" destOrd="0" presId="urn:microsoft.com/office/officeart/2005/8/layout/radial1"/>
    <dgm:cxn modelId="{72450E85-59AF-48F0-A2D9-6AA3D496A192}" type="presParOf" srcId="{A52BC376-5F16-400C-B14E-43EF9C3B5119}" destId="{E5E86C28-66F2-4129-B261-2168274074D1}" srcOrd="6" destOrd="0" presId="urn:microsoft.com/office/officeart/2005/8/layout/radial1"/>
    <dgm:cxn modelId="{5DFA5B98-A60D-41FA-A9A1-7A3195CAD18D}" type="presParOf" srcId="{A52BC376-5F16-400C-B14E-43EF9C3B5119}" destId="{2F10BF88-9340-4B73-93DF-14A67B1F395A}" srcOrd="7" destOrd="0" presId="urn:microsoft.com/office/officeart/2005/8/layout/radial1"/>
    <dgm:cxn modelId="{06EACAEC-4D13-4D5B-90BA-21511BA8BBC3}" type="presParOf" srcId="{2F10BF88-9340-4B73-93DF-14A67B1F395A}" destId="{6240B98F-EEA4-4FB7-9EEF-8D5E042F5BD2}" srcOrd="0" destOrd="0" presId="urn:microsoft.com/office/officeart/2005/8/layout/radial1"/>
    <dgm:cxn modelId="{18E538CD-7343-4A82-BB14-CBF11327B573}" type="presParOf" srcId="{A52BC376-5F16-400C-B14E-43EF9C3B5119}" destId="{67893697-FB4B-4D22-ACCB-7E9D10E2AF2D}" srcOrd="8" destOrd="0" presId="urn:microsoft.com/office/officeart/2005/8/layout/radial1"/>
    <dgm:cxn modelId="{2017B87E-3DB8-49FA-ABAE-A5FA97934BA9}" type="presParOf" srcId="{A52BC376-5F16-400C-B14E-43EF9C3B5119}" destId="{174F0D84-2F0E-403B-A995-D19429650493}" srcOrd="9" destOrd="0" presId="urn:microsoft.com/office/officeart/2005/8/layout/radial1"/>
    <dgm:cxn modelId="{D17AED29-E30C-401E-BC0F-F541C2CEC80F}" type="presParOf" srcId="{174F0D84-2F0E-403B-A995-D19429650493}" destId="{E88FD900-04CD-46A5-B947-1F2F686BDB25}" srcOrd="0" destOrd="0" presId="urn:microsoft.com/office/officeart/2005/8/layout/radial1"/>
    <dgm:cxn modelId="{FA8130AB-636D-4A01-BEE7-9B28E6ACB9EE}" type="presParOf" srcId="{A52BC376-5F16-400C-B14E-43EF9C3B5119}" destId="{20EB130E-D566-4CB7-A3C0-3868E22E4817}" srcOrd="10" destOrd="0" presId="urn:microsoft.com/office/officeart/2005/8/layout/radial1"/>
    <dgm:cxn modelId="{6D1E9C59-2C49-4211-9260-3DC88E1F28B6}" type="presParOf" srcId="{A52BC376-5F16-400C-B14E-43EF9C3B5119}" destId="{447FEBFE-A876-428C-8BDB-1108FE182142}" srcOrd="11" destOrd="0" presId="urn:microsoft.com/office/officeart/2005/8/layout/radial1"/>
    <dgm:cxn modelId="{1CC21362-43AC-4E32-A669-CA61F49A742D}" type="presParOf" srcId="{447FEBFE-A876-428C-8BDB-1108FE182142}" destId="{8C52EC39-C050-40BA-8D96-E91BEE04EBB3}" srcOrd="0" destOrd="0" presId="urn:microsoft.com/office/officeart/2005/8/layout/radial1"/>
    <dgm:cxn modelId="{347D39C7-3665-41CD-81BB-0A664D48BC8B}" type="presParOf" srcId="{A52BC376-5F16-400C-B14E-43EF9C3B5119}" destId="{B037BD6C-520E-4196-9076-9A99763C0A56}" srcOrd="12" destOrd="0" presId="urn:microsoft.com/office/officeart/2005/8/layout/radial1"/>
    <dgm:cxn modelId="{ED38E16F-2B13-4BD0-8968-EA081884AA6C}" type="presParOf" srcId="{A52BC376-5F16-400C-B14E-43EF9C3B5119}" destId="{15BDCDB9-EC0B-4A08-BECC-E9EF3F1075CC}" srcOrd="13" destOrd="0" presId="urn:microsoft.com/office/officeart/2005/8/layout/radial1"/>
    <dgm:cxn modelId="{0D737A05-0E1D-416B-A1C4-6D129928DB01}" type="presParOf" srcId="{15BDCDB9-EC0B-4A08-BECC-E9EF3F1075CC}" destId="{88C4840E-7ACA-4B40-88C6-C0A88CDE1BA3}" srcOrd="0" destOrd="0" presId="urn:microsoft.com/office/officeart/2005/8/layout/radial1"/>
    <dgm:cxn modelId="{EE219E66-26AF-4F22-90DD-EFF264E4D89C}" type="presParOf" srcId="{A52BC376-5F16-400C-B14E-43EF9C3B5119}" destId="{9481F6E7-343F-4792-B9B8-7D9045B5DB85}" srcOrd="14" destOrd="0" presId="urn:microsoft.com/office/officeart/2005/8/layout/radial1"/>
    <dgm:cxn modelId="{C764A88C-A567-4EA0-ACF9-0F6FF7E9A14C}" type="presParOf" srcId="{A52BC376-5F16-400C-B14E-43EF9C3B5119}" destId="{E328BDF8-5B6F-4AC7-A0AF-A21F4ED229CC}" srcOrd="15" destOrd="0" presId="urn:microsoft.com/office/officeart/2005/8/layout/radial1"/>
    <dgm:cxn modelId="{4622DCA9-0B9C-4C1A-8F35-FA8F0EA873E6}" type="presParOf" srcId="{E328BDF8-5B6F-4AC7-A0AF-A21F4ED229CC}" destId="{A744714F-0287-4DD5-8F07-38C9AE088369}" srcOrd="0" destOrd="0" presId="urn:microsoft.com/office/officeart/2005/8/layout/radial1"/>
    <dgm:cxn modelId="{825D4E68-DFA6-4753-AE93-8243E257C1DE}" type="presParOf" srcId="{A52BC376-5F16-400C-B14E-43EF9C3B5119}" destId="{A42D68FD-3D2D-4071-99E2-585464256A9E}" srcOrd="16" destOrd="0" presId="urn:microsoft.com/office/officeart/2005/8/layout/radial1"/>
    <dgm:cxn modelId="{5CD0B174-43F6-48E9-A2FD-D1AE1293A149}" type="presParOf" srcId="{A52BC376-5F16-400C-B14E-43EF9C3B5119}" destId="{4788C76E-6E4F-4BE6-80C3-3EC12AF3C0A7}" srcOrd="17" destOrd="0" presId="urn:microsoft.com/office/officeart/2005/8/layout/radial1"/>
    <dgm:cxn modelId="{B489B577-333D-44EC-B6D1-9F4D96BCD697}" type="presParOf" srcId="{4788C76E-6E4F-4BE6-80C3-3EC12AF3C0A7}" destId="{962F24A9-07D0-497B-A7F3-EB79D39C5298}" srcOrd="0" destOrd="0" presId="urn:microsoft.com/office/officeart/2005/8/layout/radial1"/>
    <dgm:cxn modelId="{A0021897-3009-40AF-92FE-0CBB45609E45}" type="presParOf" srcId="{A52BC376-5F16-400C-B14E-43EF9C3B5119}" destId="{C7586A6C-BF78-4F7F-8549-300A47F98735}"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3D1A3C-2321-49D4-9921-264BF8B77F74}" type="doc">
      <dgm:prSet loTypeId="urn:microsoft.com/office/officeart/2005/8/layout/vList6" loCatId="list" qsTypeId="urn:microsoft.com/office/officeart/2005/8/quickstyle/3d6" qsCatId="3D" csTypeId="urn:microsoft.com/office/officeart/2005/8/colors/colorful4" csCatId="colorful" phldr="1"/>
      <dgm:spPr/>
      <dgm:t>
        <a:bodyPr/>
        <a:lstStyle/>
        <a:p>
          <a:endParaRPr lang="en-GB"/>
        </a:p>
      </dgm:t>
    </dgm:pt>
    <dgm:pt modelId="{A103AFA1-E6F3-4367-9DA4-839092C54348}">
      <dgm:prSet phldrT="[Text]" custT="1"/>
      <dgm:spPr/>
      <dgm:t>
        <a:bodyPr/>
        <a:lstStyle/>
        <a:p>
          <a:r>
            <a:rPr lang="en-GB" sz="2800" dirty="0" smtClean="0"/>
            <a:t>Sources of public financing</a:t>
          </a:r>
          <a:endParaRPr lang="en-GB" sz="2800" dirty="0"/>
        </a:p>
      </dgm:t>
    </dgm:pt>
    <dgm:pt modelId="{18928A4D-33DA-42FE-B791-01C04616D8AD}" type="parTrans" cxnId="{3A83A888-E16E-41BC-BD2C-98B66B401340}">
      <dgm:prSet/>
      <dgm:spPr/>
      <dgm:t>
        <a:bodyPr/>
        <a:lstStyle/>
        <a:p>
          <a:endParaRPr lang="en-GB"/>
        </a:p>
      </dgm:t>
    </dgm:pt>
    <dgm:pt modelId="{50950D69-69A4-414C-AF2E-B2ED61A73D83}" type="sibTrans" cxnId="{3A83A888-E16E-41BC-BD2C-98B66B401340}">
      <dgm:prSet/>
      <dgm:spPr/>
      <dgm:t>
        <a:bodyPr/>
        <a:lstStyle/>
        <a:p>
          <a:endParaRPr lang="en-GB"/>
        </a:p>
      </dgm:t>
    </dgm:pt>
    <dgm:pt modelId="{E0AD7A98-FEA6-4051-853E-B71CEE229F28}">
      <dgm:prSet phldrT="[Text]" custT="1"/>
      <dgm:spPr/>
      <dgm:t>
        <a:bodyPr/>
        <a:lstStyle/>
        <a:p>
          <a:r>
            <a:rPr lang="en-GB" sz="1800" dirty="0" smtClean="0">
              <a:solidFill>
                <a:srgbClr val="CD401A"/>
              </a:solidFill>
            </a:rPr>
            <a:t>REIF</a:t>
          </a:r>
          <a:endParaRPr lang="en-GB" sz="1800" dirty="0">
            <a:solidFill>
              <a:srgbClr val="CD401A"/>
            </a:solidFill>
          </a:endParaRPr>
        </a:p>
      </dgm:t>
    </dgm:pt>
    <dgm:pt modelId="{9D9111EF-B98B-4222-90A2-5F067F131D63}" type="parTrans" cxnId="{C28B1BCC-88BE-478C-A4C9-25C265E6DF55}">
      <dgm:prSet/>
      <dgm:spPr/>
      <dgm:t>
        <a:bodyPr/>
        <a:lstStyle/>
        <a:p>
          <a:endParaRPr lang="en-GB"/>
        </a:p>
      </dgm:t>
    </dgm:pt>
    <dgm:pt modelId="{B02CCE60-D9E1-4451-9449-0A59707E53EC}" type="sibTrans" cxnId="{C28B1BCC-88BE-478C-A4C9-25C265E6DF55}">
      <dgm:prSet/>
      <dgm:spPr/>
      <dgm:t>
        <a:bodyPr/>
        <a:lstStyle/>
        <a:p>
          <a:endParaRPr lang="en-GB"/>
        </a:p>
      </dgm:t>
    </dgm:pt>
    <dgm:pt modelId="{828DF354-DB9C-45DE-A4AA-017F75B3DA9A}">
      <dgm:prSet phldrT="[Text]" custT="1"/>
      <dgm:spPr/>
      <dgm:t>
        <a:bodyPr/>
        <a:lstStyle/>
        <a:p>
          <a:r>
            <a:rPr lang="en-GB" sz="2400" dirty="0" smtClean="0"/>
            <a:t>Sources of private financing</a:t>
          </a:r>
          <a:endParaRPr lang="en-GB" sz="2400" dirty="0"/>
        </a:p>
      </dgm:t>
    </dgm:pt>
    <dgm:pt modelId="{5D2965A8-41BD-429F-A280-108FB59E93C5}" type="parTrans" cxnId="{3D050F68-D124-4EE1-8144-B7E662BC9F2A}">
      <dgm:prSet/>
      <dgm:spPr/>
      <dgm:t>
        <a:bodyPr/>
        <a:lstStyle/>
        <a:p>
          <a:endParaRPr lang="en-GB"/>
        </a:p>
      </dgm:t>
    </dgm:pt>
    <dgm:pt modelId="{237067FB-95EA-496D-B171-0A1CD85CDD82}" type="sibTrans" cxnId="{3D050F68-D124-4EE1-8144-B7E662BC9F2A}">
      <dgm:prSet/>
      <dgm:spPr/>
      <dgm:t>
        <a:bodyPr/>
        <a:lstStyle/>
        <a:p>
          <a:endParaRPr lang="en-GB"/>
        </a:p>
      </dgm:t>
    </dgm:pt>
    <dgm:pt modelId="{F9A792F2-0D05-48B3-B0C0-F81C30D95677}">
      <dgm:prSet phldrT="[Text]" custT="1"/>
      <dgm:spPr/>
      <dgm:t>
        <a:bodyPr/>
        <a:lstStyle/>
        <a:p>
          <a:r>
            <a:rPr lang="en-GB" sz="1800" dirty="0" smtClean="0">
              <a:solidFill>
                <a:srgbClr val="CD401A"/>
              </a:solidFill>
            </a:rPr>
            <a:t>Corporate debt</a:t>
          </a:r>
          <a:endParaRPr lang="en-GB" sz="1800" dirty="0">
            <a:solidFill>
              <a:srgbClr val="CD401A"/>
            </a:solidFill>
          </a:endParaRPr>
        </a:p>
      </dgm:t>
    </dgm:pt>
    <dgm:pt modelId="{F50EB172-F17B-4CE7-B14F-14750579509D}" type="parTrans" cxnId="{41B44336-1381-4B2E-AD5E-D6DD58E0BA3A}">
      <dgm:prSet/>
      <dgm:spPr/>
      <dgm:t>
        <a:bodyPr/>
        <a:lstStyle/>
        <a:p>
          <a:endParaRPr lang="en-GB"/>
        </a:p>
      </dgm:t>
    </dgm:pt>
    <dgm:pt modelId="{2E46C37D-188A-449E-9218-0079B4A254B9}" type="sibTrans" cxnId="{41B44336-1381-4B2E-AD5E-D6DD58E0BA3A}">
      <dgm:prSet/>
      <dgm:spPr/>
      <dgm:t>
        <a:bodyPr/>
        <a:lstStyle/>
        <a:p>
          <a:endParaRPr lang="en-GB"/>
        </a:p>
      </dgm:t>
    </dgm:pt>
    <dgm:pt modelId="{A8FA2A90-22B5-4FB4-AD21-45F130D8F7D6}">
      <dgm:prSet phldrT="[Text]" custT="1"/>
      <dgm:spPr/>
      <dgm:t>
        <a:bodyPr/>
        <a:lstStyle/>
        <a:p>
          <a:r>
            <a:rPr lang="en-GB" sz="1800" dirty="0" smtClean="0">
              <a:solidFill>
                <a:srgbClr val="CD401A"/>
              </a:solidFill>
            </a:rPr>
            <a:t>SPRUCE</a:t>
          </a:r>
          <a:endParaRPr lang="en-GB" sz="1800" dirty="0">
            <a:solidFill>
              <a:srgbClr val="CD401A"/>
            </a:solidFill>
          </a:endParaRPr>
        </a:p>
      </dgm:t>
    </dgm:pt>
    <dgm:pt modelId="{48BC3F8D-C0EA-4D24-9C20-03263D13926F}" type="parTrans" cxnId="{DD03C1FD-655E-4952-B18C-6AD82ED6F53D}">
      <dgm:prSet/>
      <dgm:spPr/>
      <dgm:t>
        <a:bodyPr/>
        <a:lstStyle/>
        <a:p>
          <a:endParaRPr lang="en-GB"/>
        </a:p>
      </dgm:t>
    </dgm:pt>
    <dgm:pt modelId="{541EB2CE-7DCC-429B-BBA6-66AF5963032B}" type="sibTrans" cxnId="{DD03C1FD-655E-4952-B18C-6AD82ED6F53D}">
      <dgm:prSet/>
      <dgm:spPr/>
      <dgm:t>
        <a:bodyPr/>
        <a:lstStyle/>
        <a:p>
          <a:endParaRPr lang="en-GB"/>
        </a:p>
      </dgm:t>
    </dgm:pt>
    <dgm:pt modelId="{308ADE53-5B3F-4878-9002-3F0A2FABF912}">
      <dgm:prSet phldrT="[Text]" custT="1"/>
      <dgm:spPr/>
      <dgm:t>
        <a:bodyPr/>
        <a:lstStyle/>
        <a:p>
          <a:r>
            <a:rPr lang="en-GB" sz="1800" dirty="0" smtClean="0">
              <a:solidFill>
                <a:srgbClr val="CD401A"/>
              </a:solidFill>
            </a:rPr>
            <a:t>GIB</a:t>
          </a:r>
          <a:endParaRPr lang="en-GB" sz="1800" dirty="0">
            <a:solidFill>
              <a:srgbClr val="CD401A"/>
            </a:solidFill>
          </a:endParaRPr>
        </a:p>
      </dgm:t>
    </dgm:pt>
    <dgm:pt modelId="{C822950B-5279-4D1C-B8C3-8135060847EC}" type="parTrans" cxnId="{78A1F7EA-5E26-4CF7-863F-33141643C418}">
      <dgm:prSet/>
      <dgm:spPr/>
      <dgm:t>
        <a:bodyPr/>
        <a:lstStyle/>
        <a:p>
          <a:endParaRPr lang="en-GB"/>
        </a:p>
      </dgm:t>
    </dgm:pt>
    <dgm:pt modelId="{EF19E9F8-EA81-4242-AA39-6A80CB573218}" type="sibTrans" cxnId="{78A1F7EA-5E26-4CF7-863F-33141643C418}">
      <dgm:prSet/>
      <dgm:spPr/>
      <dgm:t>
        <a:bodyPr/>
        <a:lstStyle/>
        <a:p>
          <a:endParaRPr lang="en-GB"/>
        </a:p>
      </dgm:t>
    </dgm:pt>
    <dgm:pt modelId="{F9D160AF-24BE-4C8D-A9CA-2AD6C777F842}">
      <dgm:prSet phldrT="[Text]" custT="1"/>
      <dgm:spPr/>
      <dgm:t>
        <a:bodyPr/>
        <a:lstStyle/>
        <a:p>
          <a:r>
            <a:rPr lang="en-GB" sz="1800" dirty="0" smtClean="0">
              <a:solidFill>
                <a:srgbClr val="CD401A"/>
              </a:solidFill>
            </a:rPr>
            <a:t>Project finance</a:t>
          </a:r>
          <a:endParaRPr lang="en-GB" sz="1800" dirty="0">
            <a:solidFill>
              <a:srgbClr val="CD401A"/>
            </a:solidFill>
          </a:endParaRPr>
        </a:p>
      </dgm:t>
    </dgm:pt>
    <dgm:pt modelId="{80CD444C-742B-4367-A781-93B8B974C19C}" type="parTrans" cxnId="{41E23016-F4D8-4E20-809B-31E4F751E6B1}">
      <dgm:prSet/>
      <dgm:spPr/>
      <dgm:t>
        <a:bodyPr/>
        <a:lstStyle/>
        <a:p>
          <a:endParaRPr lang="en-GB"/>
        </a:p>
      </dgm:t>
    </dgm:pt>
    <dgm:pt modelId="{9EEDD69E-7092-4274-AD8E-C21F0AB48961}" type="sibTrans" cxnId="{41E23016-F4D8-4E20-809B-31E4F751E6B1}">
      <dgm:prSet/>
      <dgm:spPr/>
      <dgm:t>
        <a:bodyPr/>
        <a:lstStyle/>
        <a:p>
          <a:endParaRPr lang="en-GB"/>
        </a:p>
      </dgm:t>
    </dgm:pt>
    <dgm:pt modelId="{199A56FE-E218-4AC1-9188-87E6F29FF307}">
      <dgm:prSet phldrT="[Text]" custT="1"/>
      <dgm:spPr/>
      <dgm:t>
        <a:bodyPr/>
        <a:lstStyle/>
        <a:p>
          <a:r>
            <a:rPr lang="en-GB" sz="1800" dirty="0" smtClean="0">
              <a:solidFill>
                <a:srgbClr val="CD401A"/>
              </a:solidFill>
            </a:rPr>
            <a:t>Equity funds</a:t>
          </a:r>
          <a:endParaRPr lang="en-GB" sz="1800" dirty="0">
            <a:solidFill>
              <a:srgbClr val="CD401A"/>
            </a:solidFill>
          </a:endParaRPr>
        </a:p>
      </dgm:t>
    </dgm:pt>
    <dgm:pt modelId="{5535829F-C4EE-4EAC-A062-78F357FE1DBC}" type="parTrans" cxnId="{93692A8E-679F-46FC-8EE9-054D9FB7BFEE}">
      <dgm:prSet/>
      <dgm:spPr/>
      <dgm:t>
        <a:bodyPr/>
        <a:lstStyle/>
        <a:p>
          <a:endParaRPr lang="en-GB"/>
        </a:p>
      </dgm:t>
    </dgm:pt>
    <dgm:pt modelId="{257FAF55-093D-4C4C-91ED-DE561B257B44}" type="sibTrans" cxnId="{93692A8E-679F-46FC-8EE9-054D9FB7BFEE}">
      <dgm:prSet/>
      <dgm:spPr/>
      <dgm:t>
        <a:bodyPr/>
        <a:lstStyle/>
        <a:p>
          <a:endParaRPr lang="en-GB"/>
        </a:p>
      </dgm:t>
    </dgm:pt>
    <dgm:pt modelId="{62B14D46-695E-4BDA-A2D4-48233E9D78E8}">
      <dgm:prSet phldrT="[Text]" custT="1"/>
      <dgm:spPr/>
      <dgm:t>
        <a:bodyPr/>
        <a:lstStyle/>
        <a:p>
          <a:r>
            <a:rPr lang="en-GB" sz="1800" dirty="0" smtClean="0">
              <a:solidFill>
                <a:srgbClr val="CD401A"/>
              </a:solidFill>
            </a:rPr>
            <a:t>Pension funds</a:t>
          </a:r>
          <a:endParaRPr lang="en-GB" sz="1800" dirty="0">
            <a:solidFill>
              <a:srgbClr val="CD401A"/>
            </a:solidFill>
          </a:endParaRPr>
        </a:p>
      </dgm:t>
    </dgm:pt>
    <dgm:pt modelId="{8921C750-6F8B-4405-98D3-E8E49211E4FE}" type="parTrans" cxnId="{14B66EB5-1521-4FB7-989A-8D16861DEAFE}">
      <dgm:prSet/>
      <dgm:spPr/>
      <dgm:t>
        <a:bodyPr/>
        <a:lstStyle/>
        <a:p>
          <a:endParaRPr lang="en-GB"/>
        </a:p>
      </dgm:t>
    </dgm:pt>
    <dgm:pt modelId="{27293181-DFF6-49E1-9B84-F3B9D20A80A1}" type="sibTrans" cxnId="{14B66EB5-1521-4FB7-989A-8D16861DEAFE}">
      <dgm:prSet/>
      <dgm:spPr/>
      <dgm:t>
        <a:bodyPr/>
        <a:lstStyle/>
        <a:p>
          <a:endParaRPr lang="en-GB"/>
        </a:p>
      </dgm:t>
    </dgm:pt>
    <dgm:pt modelId="{7155B332-6C92-4351-87FC-9CDC70278E85}">
      <dgm:prSet phldrT="[Text]" custT="1"/>
      <dgm:spPr/>
      <dgm:t>
        <a:bodyPr/>
        <a:lstStyle/>
        <a:p>
          <a:r>
            <a:rPr lang="en-GB" sz="1800" dirty="0" smtClean="0">
              <a:solidFill>
                <a:srgbClr val="CD401A"/>
              </a:solidFill>
            </a:rPr>
            <a:t>Asset finance</a:t>
          </a:r>
          <a:endParaRPr lang="en-GB" sz="1800" dirty="0">
            <a:solidFill>
              <a:srgbClr val="CD401A"/>
            </a:solidFill>
          </a:endParaRPr>
        </a:p>
      </dgm:t>
    </dgm:pt>
    <dgm:pt modelId="{9259DF11-1D71-47F6-8448-50B9BE0E216D}" type="parTrans" cxnId="{EF087258-9BFC-4F19-A095-4B859FB42518}">
      <dgm:prSet/>
      <dgm:spPr/>
      <dgm:t>
        <a:bodyPr/>
        <a:lstStyle/>
        <a:p>
          <a:endParaRPr lang="en-GB"/>
        </a:p>
      </dgm:t>
    </dgm:pt>
    <dgm:pt modelId="{272DEA62-59DE-4125-B69C-A18EC166BD7E}" type="sibTrans" cxnId="{EF087258-9BFC-4F19-A095-4B859FB42518}">
      <dgm:prSet/>
      <dgm:spPr/>
      <dgm:t>
        <a:bodyPr/>
        <a:lstStyle/>
        <a:p>
          <a:endParaRPr lang="en-GB"/>
        </a:p>
      </dgm:t>
    </dgm:pt>
    <dgm:pt modelId="{477F9249-0B13-4269-BD22-BEE5B32C4B66}">
      <dgm:prSet phldrT="[Text]" custT="1"/>
      <dgm:spPr/>
      <dgm:t>
        <a:bodyPr/>
        <a:lstStyle/>
        <a:p>
          <a:r>
            <a:rPr lang="en-GB" sz="1800" dirty="0" smtClean="0">
              <a:solidFill>
                <a:srgbClr val="CD401A"/>
              </a:solidFill>
            </a:rPr>
            <a:t>District Heating Loan Fund</a:t>
          </a:r>
          <a:endParaRPr lang="en-GB" sz="1800" dirty="0">
            <a:solidFill>
              <a:srgbClr val="CD401A"/>
            </a:solidFill>
          </a:endParaRPr>
        </a:p>
      </dgm:t>
    </dgm:pt>
    <dgm:pt modelId="{B2DB5E50-F5AB-4988-A3B5-406821223FE7}" type="parTrans" cxnId="{E8C433C2-4CCD-4E17-9AB2-D3FFF33CF6AE}">
      <dgm:prSet/>
      <dgm:spPr/>
      <dgm:t>
        <a:bodyPr/>
        <a:lstStyle/>
        <a:p>
          <a:endParaRPr lang="en-GB"/>
        </a:p>
      </dgm:t>
    </dgm:pt>
    <dgm:pt modelId="{9FB68C29-58C9-4D00-83B8-FE9F4A8C7B1A}" type="sibTrans" cxnId="{E8C433C2-4CCD-4E17-9AB2-D3FFF33CF6AE}">
      <dgm:prSet/>
      <dgm:spPr/>
      <dgm:t>
        <a:bodyPr/>
        <a:lstStyle/>
        <a:p>
          <a:endParaRPr lang="en-GB"/>
        </a:p>
      </dgm:t>
    </dgm:pt>
    <dgm:pt modelId="{DEFF68AD-BB5D-4CCE-86C6-E381CF1FB223}">
      <dgm:prSet phldrT="[Text]" custT="1"/>
      <dgm:spPr/>
      <dgm:t>
        <a:bodyPr/>
        <a:lstStyle/>
        <a:p>
          <a:r>
            <a:rPr lang="en-GB" sz="1800" dirty="0" smtClean="0">
              <a:solidFill>
                <a:srgbClr val="CD401A"/>
              </a:solidFill>
            </a:rPr>
            <a:t>PWLB / European funds</a:t>
          </a:r>
          <a:endParaRPr lang="en-GB" sz="1800" dirty="0">
            <a:solidFill>
              <a:srgbClr val="CD401A"/>
            </a:solidFill>
          </a:endParaRPr>
        </a:p>
      </dgm:t>
    </dgm:pt>
    <dgm:pt modelId="{09DD5552-EB40-4974-A346-2EEB92D3AEC3}" type="sibTrans" cxnId="{2A438CA1-5907-4A7D-B534-3D15E7AC74E5}">
      <dgm:prSet/>
      <dgm:spPr/>
      <dgm:t>
        <a:bodyPr/>
        <a:lstStyle/>
        <a:p>
          <a:endParaRPr lang="en-GB"/>
        </a:p>
      </dgm:t>
    </dgm:pt>
    <dgm:pt modelId="{71CA68D3-0277-4CF5-A9F8-18B02AE15D5B}" type="parTrans" cxnId="{2A438CA1-5907-4A7D-B534-3D15E7AC74E5}">
      <dgm:prSet/>
      <dgm:spPr/>
      <dgm:t>
        <a:bodyPr/>
        <a:lstStyle/>
        <a:p>
          <a:endParaRPr lang="en-GB"/>
        </a:p>
      </dgm:t>
    </dgm:pt>
    <dgm:pt modelId="{6864FC48-8B70-4E68-AB2D-A1589850CBA7}" type="pres">
      <dgm:prSet presAssocID="{973D1A3C-2321-49D4-9921-264BF8B77F74}" presName="Name0" presStyleCnt="0">
        <dgm:presLayoutVars>
          <dgm:dir/>
          <dgm:animLvl val="lvl"/>
          <dgm:resizeHandles/>
        </dgm:presLayoutVars>
      </dgm:prSet>
      <dgm:spPr/>
      <dgm:t>
        <a:bodyPr/>
        <a:lstStyle/>
        <a:p>
          <a:endParaRPr lang="en-GB"/>
        </a:p>
      </dgm:t>
    </dgm:pt>
    <dgm:pt modelId="{CDE20886-118B-4F9E-B502-7FA55DCCA645}" type="pres">
      <dgm:prSet presAssocID="{A103AFA1-E6F3-4367-9DA4-839092C54348}" presName="linNode" presStyleCnt="0"/>
      <dgm:spPr/>
      <dgm:t>
        <a:bodyPr/>
        <a:lstStyle/>
        <a:p>
          <a:endParaRPr lang="en-GB"/>
        </a:p>
      </dgm:t>
    </dgm:pt>
    <dgm:pt modelId="{1194FBFB-1030-4E29-806E-F57B19B31C5D}" type="pres">
      <dgm:prSet presAssocID="{A103AFA1-E6F3-4367-9DA4-839092C54348}" presName="parentShp" presStyleLbl="node1" presStyleIdx="0" presStyleCnt="2" custLinFactY="18009" custLinFactNeighborX="0" custLinFactNeighborY="100000">
        <dgm:presLayoutVars>
          <dgm:bulletEnabled val="1"/>
        </dgm:presLayoutVars>
      </dgm:prSet>
      <dgm:spPr/>
      <dgm:t>
        <a:bodyPr/>
        <a:lstStyle/>
        <a:p>
          <a:endParaRPr lang="en-GB"/>
        </a:p>
      </dgm:t>
    </dgm:pt>
    <dgm:pt modelId="{EDED4A71-563C-42AA-BC4E-EAA51AE8EDA1}" type="pres">
      <dgm:prSet presAssocID="{A103AFA1-E6F3-4367-9DA4-839092C54348}" presName="childShp" presStyleLbl="bgAccFollowNode1" presStyleIdx="0" presStyleCnt="2" custLinFactY="10026" custLinFactNeighborX="0" custLinFactNeighborY="100000">
        <dgm:presLayoutVars>
          <dgm:bulletEnabled val="1"/>
        </dgm:presLayoutVars>
      </dgm:prSet>
      <dgm:spPr/>
      <dgm:t>
        <a:bodyPr/>
        <a:lstStyle/>
        <a:p>
          <a:endParaRPr lang="en-GB"/>
        </a:p>
      </dgm:t>
    </dgm:pt>
    <dgm:pt modelId="{D2863A22-C64C-439F-9BDA-3D02C7C2ADC6}" type="pres">
      <dgm:prSet presAssocID="{50950D69-69A4-414C-AF2E-B2ED61A73D83}" presName="spacing" presStyleCnt="0"/>
      <dgm:spPr/>
      <dgm:t>
        <a:bodyPr/>
        <a:lstStyle/>
        <a:p>
          <a:endParaRPr lang="en-GB"/>
        </a:p>
      </dgm:t>
    </dgm:pt>
    <dgm:pt modelId="{BEFBF610-BA30-4850-BD51-60CB5BFDB273}" type="pres">
      <dgm:prSet presAssocID="{828DF354-DB9C-45DE-A4AA-017F75B3DA9A}" presName="linNode" presStyleCnt="0"/>
      <dgm:spPr/>
      <dgm:t>
        <a:bodyPr/>
        <a:lstStyle/>
        <a:p>
          <a:endParaRPr lang="en-GB"/>
        </a:p>
      </dgm:t>
    </dgm:pt>
    <dgm:pt modelId="{683C4B12-EAFE-4707-88A9-72ABDEC1CF97}" type="pres">
      <dgm:prSet presAssocID="{828DF354-DB9C-45DE-A4AA-017F75B3DA9A}" presName="parentShp" presStyleLbl="node1" presStyleIdx="1" presStyleCnt="2" custLinFactY="-4530" custLinFactNeighborX="-10323" custLinFactNeighborY="-100000">
        <dgm:presLayoutVars>
          <dgm:bulletEnabled val="1"/>
        </dgm:presLayoutVars>
      </dgm:prSet>
      <dgm:spPr/>
      <dgm:t>
        <a:bodyPr/>
        <a:lstStyle/>
        <a:p>
          <a:endParaRPr lang="en-GB"/>
        </a:p>
      </dgm:t>
    </dgm:pt>
    <dgm:pt modelId="{85F3F946-F71D-4453-ACEE-AE7EF9083544}" type="pres">
      <dgm:prSet presAssocID="{828DF354-DB9C-45DE-A4AA-017F75B3DA9A}" presName="childShp" presStyleLbl="bgAccFollowNode1" presStyleIdx="1" presStyleCnt="2" custLinFactY="-4530" custLinFactNeighborX="15807" custLinFactNeighborY="-100000">
        <dgm:presLayoutVars>
          <dgm:bulletEnabled val="1"/>
        </dgm:presLayoutVars>
      </dgm:prSet>
      <dgm:spPr/>
      <dgm:t>
        <a:bodyPr/>
        <a:lstStyle/>
        <a:p>
          <a:endParaRPr lang="en-GB"/>
        </a:p>
      </dgm:t>
    </dgm:pt>
  </dgm:ptLst>
  <dgm:cxnLst>
    <dgm:cxn modelId="{24BFB794-23AE-4C7D-AB68-BD307F7B83D0}" type="presOf" srcId="{F9D160AF-24BE-4C8D-A9CA-2AD6C777F842}" destId="{85F3F946-F71D-4453-ACEE-AE7EF9083544}" srcOrd="0" destOrd="1" presId="urn:microsoft.com/office/officeart/2005/8/layout/vList6"/>
    <dgm:cxn modelId="{E4811944-C2CA-471D-AEC9-15F089AE18B5}" type="presOf" srcId="{62B14D46-695E-4BDA-A2D4-48233E9D78E8}" destId="{85F3F946-F71D-4453-ACEE-AE7EF9083544}" srcOrd="0" destOrd="4" presId="urn:microsoft.com/office/officeart/2005/8/layout/vList6"/>
    <dgm:cxn modelId="{EF087258-9BFC-4F19-A095-4B859FB42518}" srcId="{828DF354-DB9C-45DE-A4AA-017F75B3DA9A}" destId="{7155B332-6C92-4351-87FC-9CDC70278E85}" srcOrd="2" destOrd="0" parTransId="{9259DF11-1D71-47F6-8448-50B9BE0E216D}" sibTransId="{272DEA62-59DE-4125-B69C-A18EC166BD7E}"/>
    <dgm:cxn modelId="{611C83C4-2D48-48AA-A42D-62C9B0CDB129}" type="presOf" srcId="{308ADE53-5B3F-4878-9002-3F0A2FABF912}" destId="{EDED4A71-563C-42AA-BC4E-EAA51AE8EDA1}" srcOrd="0" destOrd="4" presId="urn:microsoft.com/office/officeart/2005/8/layout/vList6"/>
    <dgm:cxn modelId="{DD03C1FD-655E-4952-B18C-6AD82ED6F53D}" srcId="{A103AFA1-E6F3-4367-9DA4-839092C54348}" destId="{A8FA2A90-22B5-4FB4-AD21-45F130D8F7D6}" srcOrd="3" destOrd="0" parTransId="{48BC3F8D-C0EA-4D24-9C20-03263D13926F}" sibTransId="{541EB2CE-7DCC-429B-BBA6-66AF5963032B}"/>
    <dgm:cxn modelId="{41E23016-F4D8-4E20-809B-31E4F751E6B1}" srcId="{828DF354-DB9C-45DE-A4AA-017F75B3DA9A}" destId="{F9D160AF-24BE-4C8D-A9CA-2AD6C777F842}" srcOrd="1" destOrd="0" parTransId="{80CD444C-742B-4367-A781-93B8B974C19C}" sibTransId="{9EEDD69E-7092-4274-AD8E-C21F0AB48961}"/>
    <dgm:cxn modelId="{E8C433C2-4CCD-4E17-9AB2-D3FFF33CF6AE}" srcId="{A103AFA1-E6F3-4367-9DA4-839092C54348}" destId="{477F9249-0B13-4269-BD22-BEE5B32C4B66}" srcOrd="0" destOrd="0" parTransId="{B2DB5E50-F5AB-4988-A3B5-406821223FE7}" sibTransId="{9FB68C29-58C9-4D00-83B8-FE9F4A8C7B1A}"/>
    <dgm:cxn modelId="{01ECCED9-1CB0-4460-9408-E1342D00A78D}" type="presOf" srcId="{DEFF68AD-BB5D-4CCE-86C6-E381CF1FB223}" destId="{EDED4A71-563C-42AA-BC4E-EAA51AE8EDA1}" srcOrd="0" destOrd="2" presId="urn:microsoft.com/office/officeart/2005/8/layout/vList6"/>
    <dgm:cxn modelId="{96C47B47-AC3E-4DFC-ABC3-7D385743690F}" type="presOf" srcId="{A8FA2A90-22B5-4FB4-AD21-45F130D8F7D6}" destId="{EDED4A71-563C-42AA-BC4E-EAA51AE8EDA1}" srcOrd="0" destOrd="3" presId="urn:microsoft.com/office/officeart/2005/8/layout/vList6"/>
    <dgm:cxn modelId="{9D9A4FA4-4172-4FCC-9450-55044E20E074}" type="presOf" srcId="{199A56FE-E218-4AC1-9188-87E6F29FF307}" destId="{85F3F946-F71D-4453-ACEE-AE7EF9083544}" srcOrd="0" destOrd="3" presId="urn:microsoft.com/office/officeart/2005/8/layout/vList6"/>
    <dgm:cxn modelId="{97037B79-B7D7-4ABE-874F-97FA85C7672C}" type="presOf" srcId="{F9A792F2-0D05-48B3-B0C0-F81C30D95677}" destId="{85F3F946-F71D-4453-ACEE-AE7EF9083544}" srcOrd="0" destOrd="0" presId="urn:microsoft.com/office/officeart/2005/8/layout/vList6"/>
    <dgm:cxn modelId="{14B66EB5-1521-4FB7-989A-8D16861DEAFE}" srcId="{828DF354-DB9C-45DE-A4AA-017F75B3DA9A}" destId="{62B14D46-695E-4BDA-A2D4-48233E9D78E8}" srcOrd="4" destOrd="0" parTransId="{8921C750-6F8B-4405-98D3-E8E49211E4FE}" sibTransId="{27293181-DFF6-49E1-9B84-F3B9D20A80A1}"/>
    <dgm:cxn modelId="{C28B1BCC-88BE-478C-A4C9-25C265E6DF55}" srcId="{A103AFA1-E6F3-4367-9DA4-839092C54348}" destId="{E0AD7A98-FEA6-4051-853E-B71CEE229F28}" srcOrd="1" destOrd="0" parTransId="{9D9111EF-B98B-4222-90A2-5F067F131D63}" sibTransId="{B02CCE60-D9E1-4451-9449-0A59707E53EC}"/>
    <dgm:cxn modelId="{78A1F7EA-5E26-4CF7-863F-33141643C418}" srcId="{A103AFA1-E6F3-4367-9DA4-839092C54348}" destId="{308ADE53-5B3F-4878-9002-3F0A2FABF912}" srcOrd="4" destOrd="0" parTransId="{C822950B-5279-4D1C-B8C3-8135060847EC}" sibTransId="{EF19E9F8-EA81-4242-AA39-6A80CB573218}"/>
    <dgm:cxn modelId="{2A438CA1-5907-4A7D-B534-3D15E7AC74E5}" srcId="{A103AFA1-E6F3-4367-9DA4-839092C54348}" destId="{DEFF68AD-BB5D-4CCE-86C6-E381CF1FB223}" srcOrd="2" destOrd="0" parTransId="{71CA68D3-0277-4CF5-A9F8-18B02AE15D5B}" sibTransId="{09DD5552-EB40-4974-A346-2EEB92D3AEC3}"/>
    <dgm:cxn modelId="{CCA201C6-850C-4EBD-880D-5FB0B7CF6262}" type="presOf" srcId="{A103AFA1-E6F3-4367-9DA4-839092C54348}" destId="{1194FBFB-1030-4E29-806E-F57B19B31C5D}" srcOrd="0" destOrd="0" presId="urn:microsoft.com/office/officeart/2005/8/layout/vList6"/>
    <dgm:cxn modelId="{C2C497EF-7704-412E-A623-5E653E8AFDEF}" type="presOf" srcId="{E0AD7A98-FEA6-4051-853E-B71CEE229F28}" destId="{EDED4A71-563C-42AA-BC4E-EAA51AE8EDA1}" srcOrd="0" destOrd="1" presId="urn:microsoft.com/office/officeart/2005/8/layout/vList6"/>
    <dgm:cxn modelId="{3A83A888-E16E-41BC-BD2C-98B66B401340}" srcId="{973D1A3C-2321-49D4-9921-264BF8B77F74}" destId="{A103AFA1-E6F3-4367-9DA4-839092C54348}" srcOrd="0" destOrd="0" parTransId="{18928A4D-33DA-42FE-B791-01C04616D8AD}" sibTransId="{50950D69-69A4-414C-AF2E-B2ED61A73D83}"/>
    <dgm:cxn modelId="{93692A8E-679F-46FC-8EE9-054D9FB7BFEE}" srcId="{828DF354-DB9C-45DE-A4AA-017F75B3DA9A}" destId="{199A56FE-E218-4AC1-9188-87E6F29FF307}" srcOrd="3" destOrd="0" parTransId="{5535829F-C4EE-4EAC-A062-78F357FE1DBC}" sibTransId="{257FAF55-093D-4C4C-91ED-DE561B257B44}"/>
    <dgm:cxn modelId="{41B44336-1381-4B2E-AD5E-D6DD58E0BA3A}" srcId="{828DF354-DB9C-45DE-A4AA-017F75B3DA9A}" destId="{F9A792F2-0D05-48B3-B0C0-F81C30D95677}" srcOrd="0" destOrd="0" parTransId="{F50EB172-F17B-4CE7-B14F-14750579509D}" sibTransId="{2E46C37D-188A-449E-9218-0079B4A254B9}"/>
    <dgm:cxn modelId="{3D050F68-D124-4EE1-8144-B7E662BC9F2A}" srcId="{973D1A3C-2321-49D4-9921-264BF8B77F74}" destId="{828DF354-DB9C-45DE-A4AA-017F75B3DA9A}" srcOrd="1" destOrd="0" parTransId="{5D2965A8-41BD-429F-A280-108FB59E93C5}" sibTransId="{237067FB-95EA-496D-B171-0A1CD85CDD82}"/>
    <dgm:cxn modelId="{49E248F7-2709-4C92-9DD1-48B105D8D8AD}" type="presOf" srcId="{973D1A3C-2321-49D4-9921-264BF8B77F74}" destId="{6864FC48-8B70-4E68-AB2D-A1589850CBA7}" srcOrd="0" destOrd="0" presId="urn:microsoft.com/office/officeart/2005/8/layout/vList6"/>
    <dgm:cxn modelId="{97CE7A3E-C12D-4828-8126-EDCB904B347F}" type="presOf" srcId="{477F9249-0B13-4269-BD22-BEE5B32C4B66}" destId="{EDED4A71-563C-42AA-BC4E-EAA51AE8EDA1}" srcOrd="0" destOrd="0" presId="urn:microsoft.com/office/officeart/2005/8/layout/vList6"/>
    <dgm:cxn modelId="{81F47B00-355A-433B-B98A-0E4CE95A5F46}" type="presOf" srcId="{828DF354-DB9C-45DE-A4AA-017F75B3DA9A}" destId="{683C4B12-EAFE-4707-88A9-72ABDEC1CF97}" srcOrd="0" destOrd="0" presId="urn:microsoft.com/office/officeart/2005/8/layout/vList6"/>
    <dgm:cxn modelId="{0A518392-8E98-4767-9914-3C6F6D921C6B}" type="presOf" srcId="{7155B332-6C92-4351-87FC-9CDC70278E85}" destId="{85F3F946-F71D-4453-ACEE-AE7EF9083544}" srcOrd="0" destOrd="2" presId="urn:microsoft.com/office/officeart/2005/8/layout/vList6"/>
    <dgm:cxn modelId="{1E11CCEF-8C75-4641-82F9-F2D1A798A401}" type="presParOf" srcId="{6864FC48-8B70-4E68-AB2D-A1589850CBA7}" destId="{CDE20886-118B-4F9E-B502-7FA55DCCA645}" srcOrd="0" destOrd="0" presId="urn:microsoft.com/office/officeart/2005/8/layout/vList6"/>
    <dgm:cxn modelId="{3A303363-8928-4F39-BEAD-FBBD7BB35B9B}" type="presParOf" srcId="{CDE20886-118B-4F9E-B502-7FA55DCCA645}" destId="{1194FBFB-1030-4E29-806E-F57B19B31C5D}" srcOrd="0" destOrd="0" presId="urn:microsoft.com/office/officeart/2005/8/layout/vList6"/>
    <dgm:cxn modelId="{30CA9846-2BE3-4DB9-8300-51F480C36F93}" type="presParOf" srcId="{CDE20886-118B-4F9E-B502-7FA55DCCA645}" destId="{EDED4A71-563C-42AA-BC4E-EAA51AE8EDA1}" srcOrd="1" destOrd="0" presId="urn:microsoft.com/office/officeart/2005/8/layout/vList6"/>
    <dgm:cxn modelId="{4D6B60F9-7CBB-4624-B9D1-86E0C73564CF}" type="presParOf" srcId="{6864FC48-8B70-4E68-AB2D-A1589850CBA7}" destId="{D2863A22-C64C-439F-9BDA-3D02C7C2ADC6}" srcOrd="1" destOrd="0" presId="urn:microsoft.com/office/officeart/2005/8/layout/vList6"/>
    <dgm:cxn modelId="{4B650DAB-276F-40BA-A2CC-4B725E6F2CD7}" type="presParOf" srcId="{6864FC48-8B70-4E68-AB2D-A1589850CBA7}" destId="{BEFBF610-BA30-4850-BD51-60CB5BFDB273}" srcOrd="2" destOrd="0" presId="urn:microsoft.com/office/officeart/2005/8/layout/vList6"/>
    <dgm:cxn modelId="{F821BA39-6563-4559-BD84-133EDE25F9A3}" type="presParOf" srcId="{BEFBF610-BA30-4850-BD51-60CB5BFDB273}" destId="{683C4B12-EAFE-4707-88A9-72ABDEC1CF97}" srcOrd="0" destOrd="0" presId="urn:microsoft.com/office/officeart/2005/8/layout/vList6"/>
    <dgm:cxn modelId="{96D3316D-E132-4372-942F-D9AC0BDEE15A}" type="presParOf" srcId="{BEFBF610-BA30-4850-BD51-60CB5BFDB273}" destId="{85F3F946-F71D-4453-ACEE-AE7EF908354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62B9C3-AD90-48B9-95B6-D65E1A265B86}" type="doc">
      <dgm:prSet loTypeId="urn:microsoft.com/office/officeart/2005/8/layout/hList7" loCatId="relationship" qsTypeId="urn:microsoft.com/office/officeart/2005/8/quickstyle/3d3" qsCatId="3D" csTypeId="urn:microsoft.com/office/officeart/2005/8/colors/accent1_2" csCatId="accent1" phldr="1"/>
      <dgm:spPr/>
    </dgm:pt>
    <dgm:pt modelId="{5F6A9D5E-5274-4459-A8F9-6B0022F92DC5}">
      <dgm:prSet phldrT="[Text]" custT="1"/>
      <dgm:spPr>
        <a:solidFill>
          <a:srgbClr val="CD401A"/>
        </a:solidFill>
      </dgm:spPr>
      <dgm:t>
        <a:bodyPr/>
        <a:lstStyle/>
        <a:p>
          <a:r>
            <a:rPr lang="en-GB" altLang="en-US" sz="1600" dirty="0" smtClean="0"/>
            <a:t>Installation cost</a:t>
          </a:r>
        </a:p>
        <a:p>
          <a:r>
            <a:rPr lang="en-GB" altLang="en-US" sz="1600" dirty="0" smtClean="0"/>
            <a:t>Utilisation</a:t>
          </a:r>
        </a:p>
        <a:p>
          <a:r>
            <a:rPr lang="en-GB" altLang="en-US" sz="1600" dirty="0" smtClean="0"/>
            <a:t>Operations</a:t>
          </a:r>
        </a:p>
        <a:p>
          <a:r>
            <a:rPr lang="en-GB" altLang="en-US" sz="1600" dirty="0" smtClean="0"/>
            <a:t>Demand increases / expansion</a:t>
          </a:r>
        </a:p>
        <a:p>
          <a:r>
            <a:rPr lang="en-GB" altLang="en-US" sz="1600" dirty="0" smtClean="0"/>
            <a:t>Reliability</a:t>
          </a:r>
          <a:endParaRPr lang="en-GB" sz="1600" dirty="0"/>
        </a:p>
      </dgm:t>
    </dgm:pt>
    <dgm:pt modelId="{3B68AD0E-67E5-4E39-ABD6-0849A00A6909}" type="parTrans" cxnId="{D4C20805-3D12-480F-ADE8-004E7B778A37}">
      <dgm:prSet/>
      <dgm:spPr/>
      <dgm:t>
        <a:bodyPr/>
        <a:lstStyle/>
        <a:p>
          <a:endParaRPr lang="en-GB"/>
        </a:p>
      </dgm:t>
    </dgm:pt>
    <dgm:pt modelId="{8BD378BF-4CD9-4C00-995B-17F77C6DE843}" type="sibTrans" cxnId="{D4C20805-3D12-480F-ADE8-004E7B778A37}">
      <dgm:prSet/>
      <dgm:spPr/>
      <dgm:t>
        <a:bodyPr/>
        <a:lstStyle/>
        <a:p>
          <a:endParaRPr lang="en-GB"/>
        </a:p>
      </dgm:t>
    </dgm:pt>
    <dgm:pt modelId="{252B97C6-D617-4480-8612-BF652BDB7A43}">
      <dgm:prSet phldrT="[Text]" custT="1"/>
      <dgm:spPr>
        <a:solidFill>
          <a:srgbClr val="CD401A"/>
        </a:solidFill>
      </dgm:spPr>
      <dgm:t>
        <a:bodyPr/>
        <a:lstStyle/>
        <a:p>
          <a:r>
            <a:rPr lang="en-GB" altLang="en-US" sz="1600" dirty="0" smtClean="0"/>
            <a:t>Customer covenant</a:t>
          </a:r>
        </a:p>
        <a:p>
          <a:r>
            <a:rPr lang="en-GB" altLang="en-US" sz="1600" dirty="0" smtClean="0"/>
            <a:t>Contract duration</a:t>
          </a:r>
        </a:p>
        <a:p>
          <a:r>
            <a:rPr lang="en-GB" altLang="en-US" sz="1600" dirty="0" smtClean="0"/>
            <a:t>Pricing</a:t>
          </a:r>
        </a:p>
        <a:p>
          <a:r>
            <a:rPr lang="en-GB" altLang="en-US" sz="1600" dirty="0" smtClean="0"/>
            <a:t>Capital costs</a:t>
          </a:r>
        </a:p>
        <a:p>
          <a:r>
            <a:rPr lang="en-GB" altLang="en-US" sz="1600" dirty="0" smtClean="0"/>
            <a:t>Economic value</a:t>
          </a:r>
          <a:endParaRPr lang="en-GB" sz="1600" dirty="0"/>
        </a:p>
      </dgm:t>
    </dgm:pt>
    <dgm:pt modelId="{16C8E5A0-510B-4617-BD79-22E201A7530F}" type="parTrans" cxnId="{666956E4-5FA9-4C77-887A-A037DAF2ECBA}">
      <dgm:prSet/>
      <dgm:spPr/>
      <dgm:t>
        <a:bodyPr/>
        <a:lstStyle/>
        <a:p>
          <a:endParaRPr lang="en-GB"/>
        </a:p>
      </dgm:t>
    </dgm:pt>
    <dgm:pt modelId="{8A318DC7-ED83-49CE-822F-288FD0C428F6}" type="sibTrans" cxnId="{666956E4-5FA9-4C77-887A-A037DAF2ECBA}">
      <dgm:prSet/>
      <dgm:spPr/>
      <dgm:t>
        <a:bodyPr/>
        <a:lstStyle/>
        <a:p>
          <a:endParaRPr lang="en-GB"/>
        </a:p>
      </dgm:t>
    </dgm:pt>
    <dgm:pt modelId="{7F31D307-59AC-424A-9F68-C5C686B04E91}">
      <dgm:prSet phldrT="[Text]" custT="1"/>
      <dgm:spPr>
        <a:solidFill>
          <a:srgbClr val="CD401A"/>
        </a:solidFill>
      </dgm:spPr>
      <dgm:t>
        <a:bodyPr/>
        <a:lstStyle/>
        <a:p>
          <a:r>
            <a:rPr lang="en-GB" altLang="en-US" sz="1600" dirty="0" smtClean="0"/>
            <a:t>Technology</a:t>
          </a:r>
        </a:p>
        <a:p>
          <a:r>
            <a:rPr lang="en-GB" altLang="en-US" sz="1600" dirty="0" smtClean="0"/>
            <a:t>Construction</a:t>
          </a:r>
        </a:p>
        <a:p>
          <a:r>
            <a:rPr lang="en-GB" altLang="en-US" sz="1600" dirty="0" smtClean="0"/>
            <a:t>Fuel supply</a:t>
          </a:r>
        </a:p>
        <a:p>
          <a:r>
            <a:rPr lang="en-GB" altLang="en-US" sz="1600" dirty="0" smtClean="0"/>
            <a:t>Fuel price</a:t>
          </a:r>
        </a:p>
        <a:p>
          <a:r>
            <a:rPr lang="en-GB" altLang="en-US" sz="1600" dirty="0" smtClean="0"/>
            <a:t>Subsidy (RO/RHI)</a:t>
          </a:r>
          <a:endParaRPr lang="en-GB" sz="1600" dirty="0"/>
        </a:p>
      </dgm:t>
    </dgm:pt>
    <dgm:pt modelId="{667C83B3-8404-4F18-89E2-3756369D7CBB}" type="sibTrans" cxnId="{66FF9F2C-CD5D-4DC2-BF46-537D880330DD}">
      <dgm:prSet/>
      <dgm:spPr/>
      <dgm:t>
        <a:bodyPr/>
        <a:lstStyle/>
        <a:p>
          <a:endParaRPr lang="en-GB"/>
        </a:p>
      </dgm:t>
    </dgm:pt>
    <dgm:pt modelId="{667E9DDD-9BE9-4EF1-A71F-69245A0090BD}" type="parTrans" cxnId="{66FF9F2C-CD5D-4DC2-BF46-537D880330DD}">
      <dgm:prSet/>
      <dgm:spPr/>
      <dgm:t>
        <a:bodyPr/>
        <a:lstStyle/>
        <a:p>
          <a:endParaRPr lang="en-GB"/>
        </a:p>
      </dgm:t>
    </dgm:pt>
    <dgm:pt modelId="{D60A2486-DA8C-464A-A667-52B3115C18C1}" type="pres">
      <dgm:prSet presAssocID="{D062B9C3-AD90-48B9-95B6-D65E1A265B86}" presName="Name0" presStyleCnt="0">
        <dgm:presLayoutVars>
          <dgm:dir/>
          <dgm:resizeHandles val="exact"/>
        </dgm:presLayoutVars>
      </dgm:prSet>
      <dgm:spPr/>
    </dgm:pt>
    <dgm:pt modelId="{026DBA2E-0D11-40DC-A78C-B9018409FD7D}" type="pres">
      <dgm:prSet presAssocID="{D062B9C3-AD90-48B9-95B6-D65E1A265B86}" presName="fgShape" presStyleLbl="fgShp" presStyleIdx="0" presStyleCnt="1" custLinFactNeighborX="-858" custLinFactNeighborY="8070"/>
      <dgm:spPr>
        <a:solidFill>
          <a:srgbClr val="FF9900"/>
        </a:solidFill>
      </dgm:spPr>
    </dgm:pt>
    <dgm:pt modelId="{F6036473-C785-4F13-BF4F-405D30619E04}" type="pres">
      <dgm:prSet presAssocID="{D062B9C3-AD90-48B9-95B6-D65E1A265B86}" presName="linComp" presStyleCnt="0"/>
      <dgm:spPr/>
    </dgm:pt>
    <dgm:pt modelId="{DED415ED-03D4-4B68-B63A-95256FC5216F}" type="pres">
      <dgm:prSet presAssocID="{7F31D307-59AC-424A-9F68-C5C686B04E91}" presName="compNode" presStyleCnt="0"/>
      <dgm:spPr/>
    </dgm:pt>
    <dgm:pt modelId="{BE49A08B-D449-4482-B949-5754541D1BCB}" type="pres">
      <dgm:prSet presAssocID="{7F31D307-59AC-424A-9F68-C5C686B04E91}" presName="bkgdShape" presStyleLbl="node1" presStyleIdx="0" presStyleCnt="3" custLinFactNeighborX="2266" custLinFactNeighborY="31210"/>
      <dgm:spPr/>
      <dgm:t>
        <a:bodyPr/>
        <a:lstStyle/>
        <a:p>
          <a:endParaRPr lang="en-GB"/>
        </a:p>
      </dgm:t>
    </dgm:pt>
    <dgm:pt modelId="{69D5F9B6-7DF2-4B33-BDF9-02A4287AD3A0}" type="pres">
      <dgm:prSet presAssocID="{7F31D307-59AC-424A-9F68-C5C686B04E91}" presName="nodeTx" presStyleLbl="node1" presStyleIdx="0" presStyleCnt="3">
        <dgm:presLayoutVars>
          <dgm:bulletEnabled val="1"/>
        </dgm:presLayoutVars>
      </dgm:prSet>
      <dgm:spPr/>
      <dgm:t>
        <a:bodyPr/>
        <a:lstStyle/>
        <a:p>
          <a:endParaRPr lang="en-GB"/>
        </a:p>
      </dgm:t>
    </dgm:pt>
    <dgm:pt modelId="{196B3AEB-B34D-4A53-9804-4145CD8304CE}" type="pres">
      <dgm:prSet presAssocID="{7F31D307-59AC-424A-9F68-C5C686B04E91}" presName="invisiNode" presStyleLbl="node1" presStyleIdx="0" presStyleCnt="3"/>
      <dgm:spPr/>
    </dgm:pt>
    <dgm:pt modelId="{E9AFAAF7-28E3-4B8C-802E-0C53982B34A7}" type="pres">
      <dgm:prSet presAssocID="{7F31D307-59AC-424A-9F68-C5C686B04E91}" presName="imagNode" presStyleLbl="fgImgPlace1" presStyleIdx="0" presStyleCnt="3"/>
      <dgm:spPr>
        <a:blipFill rotWithShape="1">
          <a:blip xmlns:r="http://schemas.openxmlformats.org/officeDocument/2006/relationships" r:embed="rId1"/>
          <a:stretch>
            <a:fillRect/>
          </a:stretch>
        </a:blipFill>
      </dgm:spPr>
    </dgm:pt>
    <dgm:pt modelId="{75D0F6F3-D83D-469E-8818-0BD3B1C5B5D3}" type="pres">
      <dgm:prSet presAssocID="{667C83B3-8404-4F18-89E2-3756369D7CBB}" presName="sibTrans" presStyleLbl="sibTrans2D1" presStyleIdx="0" presStyleCnt="0"/>
      <dgm:spPr/>
      <dgm:t>
        <a:bodyPr/>
        <a:lstStyle/>
        <a:p>
          <a:endParaRPr lang="en-GB"/>
        </a:p>
      </dgm:t>
    </dgm:pt>
    <dgm:pt modelId="{F8274B64-AA44-4A89-AB0B-67D6178C10B4}" type="pres">
      <dgm:prSet presAssocID="{5F6A9D5E-5274-4459-A8F9-6B0022F92DC5}" presName="compNode" presStyleCnt="0"/>
      <dgm:spPr/>
    </dgm:pt>
    <dgm:pt modelId="{98698790-4DC5-4811-B005-0415494D4E29}" type="pres">
      <dgm:prSet presAssocID="{5F6A9D5E-5274-4459-A8F9-6B0022F92DC5}" presName="bkgdShape" presStyleLbl="node1" presStyleIdx="1" presStyleCnt="3" custLinFactNeighborX="448"/>
      <dgm:spPr/>
      <dgm:t>
        <a:bodyPr/>
        <a:lstStyle/>
        <a:p>
          <a:endParaRPr lang="en-GB"/>
        </a:p>
      </dgm:t>
    </dgm:pt>
    <dgm:pt modelId="{9FCAA803-4A8C-45D8-AAFA-FA42380BB870}" type="pres">
      <dgm:prSet presAssocID="{5F6A9D5E-5274-4459-A8F9-6B0022F92DC5}" presName="nodeTx" presStyleLbl="node1" presStyleIdx="1" presStyleCnt="3">
        <dgm:presLayoutVars>
          <dgm:bulletEnabled val="1"/>
        </dgm:presLayoutVars>
      </dgm:prSet>
      <dgm:spPr/>
      <dgm:t>
        <a:bodyPr/>
        <a:lstStyle/>
        <a:p>
          <a:endParaRPr lang="en-GB"/>
        </a:p>
      </dgm:t>
    </dgm:pt>
    <dgm:pt modelId="{44B32AF5-7D62-489E-9F5D-C98C0A589F28}" type="pres">
      <dgm:prSet presAssocID="{5F6A9D5E-5274-4459-A8F9-6B0022F92DC5}" presName="invisiNode" presStyleLbl="node1" presStyleIdx="1" presStyleCnt="3"/>
      <dgm:spPr/>
    </dgm:pt>
    <dgm:pt modelId="{07696269-1955-49A8-8648-FC984F4ACADC}" type="pres">
      <dgm:prSet presAssocID="{5F6A9D5E-5274-4459-A8F9-6B0022F92DC5}" presName="imagNode" presStyleLbl="fgImgPlace1" presStyleIdx="1" presStyleCnt="3"/>
      <dgm:spPr>
        <a:blipFill rotWithShape="1">
          <a:blip xmlns:r="http://schemas.openxmlformats.org/officeDocument/2006/relationships" r:embed="rId2"/>
          <a:stretch>
            <a:fillRect/>
          </a:stretch>
        </a:blipFill>
      </dgm:spPr>
    </dgm:pt>
    <dgm:pt modelId="{46F532DC-5AF8-4701-AC5C-1C1D91CFAD86}" type="pres">
      <dgm:prSet presAssocID="{8BD378BF-4CD9-4C00-995B-17F77C6DE843}" presName="sibTrans" presStyleLbl="sibTrans2D1" presStyleIdx="0" presStyleCnt="0"/>
      <dgm:spPr/>
      <dgm:t>
        <a:bodyPr/>
        <a:lstStyle/>
        <a:p>
          <a:endParaRPr lang="en-GB"/>
        </a:p>
      </dgm:t>
    </dgm:pt>
    <dgm:pt modelId="{FB19A3DD-D324-4FB6-BA9D-AC1DC85FF06A}" type="pres">
      <dgm:prSet presAssocID="{252B97C6-D617-4480-8612-BF652BDB7A43}" presName="compNode" presStyleCnt="0"/>
      <dgm:spPr/>
    </dgm:pt>
    <dgm:pt modelId="{6F913FE5-424F-4209-BAFA-AEA6063E7CB7}" type="pres">
      <dgm:prSet presAssocID="{252B97C6-D617-4480-8612-BF652BDB7A43}" presName="bkgdShape" presStyleLbl="node1" presStyleIdx="2" presStyleCnt="3" custLinFactNeighborX="64"/>
      <dgm:spPr/>
      <dgm:t>
        <a:bodyPr/>
        <a:lstStyle/>
        <a:p>
          <a:endParaRPr lang="en-GB"/>
        </a:p>
      </dgm:t>
    </dgm:pt>
    <dgm:pt modelId="{5200F70B-193D-4FAA-BB08-654AC98AA45B}" type="pres">
      <dgm:prSet presAssocID="{252B97C6-D617-4480-8612-BF652BDB7A43}" presName="nodeTx" presStyleLbl="node1" presStyleIdx="2" presStyleCnt="3">
        <dgm:presLayoutVars>
          <dgm:bulletEnabled val="1"/>
        </dgm:presLayoutVars>
      </dgm:prSet>
      <dgm:spPr/>
      <dgm:t>
        <a:bodyPr/>
        <a:lstStyle/>
        <a:p>
          <a:endParaRPr lang="en-GB"/>
        </a:p>
      </dgm:t>
    </dgm:pt>
    <dgm:pt modelId="{451DED12-E306-4864-A8A2-4D088BC6D719}" type="pres">
      <dgm:prSet presAssocID="{252B97C6-D617-4480-8612-BF652BDB7A43}" presName="invisiNode" presStyleLbl="node1" presStyleIdx="2" presStyleCnt="3"/>
      <dgm:spPr/>
    </dgm:pt>
    <dgm:pt modelId="{CFE08AB9-4035-4E4A-B237-17EB6EE28A19}" type="pres">
      <dgm:prSet presAssocID="{252B97C6-D617-4480-8612-BF652BDB7A43}" presName="imagNode" presStyleLbl="fgImgPlace1" presStyleIdx="2" presStyleCnt="3"/>
      <dgm:spPr>
        <a:blipFill rotWithShape="1">
          <a:blip xmlns:r="http://schemas.openxmlformats.org/officeDocument/2006/relationships" r:embed="rId3"/>
          <a:stretch>
            <a:fillRect/>
          </a:stretch>
        </a:blipFill>
      </dgm:spPr>
    </dgm:pt>
  </dgm:ptLst>
  <dgm:cxnLst>
    <dgm:cxn modelId="{666956E4-5FA9-4C77-887A-A037DAF2ECBA}" srcId="{D062B9C3-AD90-48B9-95B6-D65E1A265B86}" destId="{252B97C6-D617-4480-8612-BF652BDB7A43}" srcOrd="2" destOrd="0" parTransId="{16C8E5A0-510B-4617-BD79-22E201A7530F}" sibTransId="{8A318DC7-ED83-49CE-822F-288FD0C428F6}"/>
    <dgm:cxn modelId="{BC565FF2-A742-49C3-AF03-ACD6C3C176F0}" type="presOf" srcId="{8BD378BF-4CD9-4C00-995B-17F77C6DE843}" destId="{46F532DC-5AF8-4701-AC5C-1C1D91CFAD86}" srcOrd="0" destOrd="0" presId="urn:microsoft.com/office/officeart/2005/8/layout/hList7"/>
    <dgm:cxn modelId="{B9C01EB7-1776-4BF5-923A-F4A308AF6FE9}" type="presOf" srcId="{5F6A9D5E-5274-4459-A8F9-6B0022F92DC5}" destId="{98698790-4DC5-4811-B005-0415494D4E29}" srcOrd="0" destOrd="0" presId="urn:microsoft.com/office/officeart/2005/8/layout/hList7"/>
    <dgm:cxn modelId="{D4C20805-3D12-480F-ADE8-004E7B778A37}" srcId="{D062B9C3-AD90-48B9-95B6-D65E1A265B86}" destId="{5F6A9D5E-5274-4459-A8F9-6B0022F92DC5}" srcOrd="1" destOrd="0" parTransId="{3B68AD0E-67E5-4E39-ABD6-0849A00A6909}" sibTransId="{8BD378BF-4CD9-4C00-995B-17F77C6DE843}"/>
    <dgm:cxn modelId="{66FF9F2C-CD5D-4DC2-BF46-537D880330DD}" srcId="{D062B9C3-AD90-48B9-95B6-D65E1A265B86}" destId="{7F31D307-59AC-424A-9F68-C5C686B04E91}" srcOrd="0" destOrd="0" parTransId="{667E9DDD-9BE9-4EF1-A71F-69245A0090BD}" sibTransId="{667C83B3-8404-4F18-89E2-3756369D7CBB}"/>
    <dgm:cxn modelId="{A0648A8C-5D24-485E-9F5C-2C812AFBDD8D}" type="presOf" srcId="{252B97C6-D617-4480-8612-BF652BDB7A43}" destId="{6F913FE5-424F-4209-BAFA-AEA6063E7CB7}" srcOrd="0" destOrd="0" presId="urn:microsoft.com/office/officeart/2005/8/layout/hList7"/>
    <dgm:cxn modelId="{8C666A25-CE20-40C9-AD5F-2E0E6ED5AC6C}" type="presOf" srcId="{5F6A9D5E-5274-4459-A8F9-6B0022F92DC5}" destId="{9FCAA803-4A8C-45D8-AAFA-FA42380BB870}" srcOrd="1" destOrd="0" presId="urn:microsoft.com/office/officeart/2005/8/layout/hList7"/>
    <dgm:cxn modelId="{2145B71A-83F0-4E00-8753-30F6C633C742}" type="presOf" srcId="{7F31D307-59AC-424A-9F68-C5C686B04E91}" destId="{69D5F9B6-7DF2-4B33-BDF9-02A4287AD3A0}" srcOrd="1" destOrd="0" presId="urn:microsoft.com/office/officeart/2005/8/layout/hList7"/>
    <dgm:cxn modelId="{B7669E6A-0A4C-4DDD-84A0-4255CD5C11D4}" type="presOf" srcId="{667C83B3-8404-4F18-89E2-3756369D7CBB}" destId="{75D0F6F3-D83D-469E-8818-0BD3B1C5B5D3}" srcOrd="0" destOrd="0" presId="urn:microsoft.com/office/officeart/2005/8/layout/hList7"/>
    <dgm:cxn modelId="{001D5D92-C58A-45E7-8235-A88F006992C7}" type="presOf" srcId="{7F31D307-59AC-424A-9F68-C5C686B04E91}" destId="{BE49A08B-D449-4482-B949-5754541D1BCB}" srcOrd="0" destOrd="0" presId="urn:microsoft.com/office/officeart/2005/8/layout/hList7"/>
    <dgm:cxn modelId="{26591517-8B98-4F8F-8BE2-1291D57C692A}" type="presOf" srcId="{252B97C6-D617-4480-8612-BF652BDB7A43}" destId="{5200F70B-193D-4FAA-BB08-654AC98AA45B}" srcOrd="1" destOrd="0" presId="urn:microsoft.com/office/officeart/2005/8/layout/hList7"/>
    <dgm:cxn modelId="{05EE1775-2E7F-4741-90CD-FF996DD3D77E}" type="presOf" srcId="{D062B9C3-AD90-48B9-95B6-D65E1A265B86}" destId="{D60A2486-DA8C-464A-A667-52B3115C18C1}" srcOrd="0" destOrd="0" presId="urn:microsoft.com/office/officeart/2005/8/layout/hList7"/>
    <dgm:cxn modelId="{10170E30-4367-4CCA-9F00-6E2A9F3F5DA8}" type="presParOf" srcId="{D60A2486-DA8C-464A-A667-52B3115C18C1}" destId="{026DBA2E-0D11-40DC-A78C-B9018409FD7D}" srcOrd="0" destOrd="0" presId="urn:microsoft.com/office/officeart/2005/8/layout/hList7"/>
    <dgm:cxn modelId="{CC0F661F-0474-4B92-A19D-AA8F6E4EF1E0}" type="presParOf" srcId="{D60A2486-DA8C-464A-A667-52B3115C18C1}" destId="{F6036473-C785-4F13-BF4F-405D30619E04}" srcOrd="1" destOrd="0" presId="urn:microsoft.com/office/officeart/2005/8/layout/hList7"/>
    <dgm:cxn modelId="{F149D147-E4F9-40FB-8D38-F8A8391F7244}" type="presParOf" srcId="{F6036473-C785-4F13-BF4F-405D30619E04}" destId="{DED415ED-03D4-4B68-B63A-95256FC5216F}" srcOrd="0" destOrd="0" presId="urn:microsoft.com/office/officeart/2005/8/layout/hList7"/>
    <dgm:cxn modelId="{593DE66F-7971-4630-918D-D1C8F77E1656}" type="presParOf" srcId="{DED415ED-03D4-4B68-B63A-95256FC5216F}" destId="{BE49A08B-D449-4482-B949-5754541D1BCB}" srcOrd="0" destOrd="0" presId="urn:microsoft.com/office/officeart/2005/8/layout/hList7"/>
    <dgm:cxn modelId="{2F29D0A6-01A7-4D50-A936-9FA998D87BF2}" type="presParOf" srcId="{DED415ED-03D4-4B68-B63A-95256FC5216F}" destId="{69D5F9B6-7DF2-4B33-BDF9-02A4287AD3A0}" srcOrd="1" destOrd="0" presId="urn:microsoft.com/office/officeart/2005/8/layout/hList7"/>
    <dgm:cxn modelId="{27060396-408A-4353-8F43-3BA59CC786E3}" type="presParOf" srcId="{DED415ED-03D4-4B68-B63A-95256FC5216F}" destId="{196B3AEB-B34D-4A53-9804-4145CD8304CE}" srcOrd="2" destOrd="0" presId="urn:microsoft.com/office/officeart/2005/8/layout/hList7"/>
    <dgm:cxn modelId="{4A53684D-FE99-41FD-B785-78207FA09EE1}" type="presParOf" srcId="{DED415ED-03D4-4B68-B63A-95256FC5216F}" destId="{E9AFAAF7-28E3-4B8C-802E-0C53982B34A7}" srcOrd="3" destOrd="0" presId="urn:microsoft.com/office/officeart/2005/8/layout/hList7"/>
    <dgm:cxn modelId="{B9882BA9-E433-45C3-B75D-F7F2CBD52FF7}" type="presParOf" srcId="{F6036473-C785-4F13-BF4F-405D30619E04}" destId="{75D0F6F3-D83D-469E-8818-0BD3B1C5B5D3}" srcOrd="1" destOrd="0" presId="urn:microsoft.com/office/officeart/2005/8/layout/hList7"/>
    <dgm:cxn modelId="{C80EEF16-A19C-4CAA-8E19-BCF5B14450D4}" type="presParOf" srcId="{F6036473-C785-4F13-BF4F-405D30619E04}" destId="{F8274B64-AA44-4A89-AB0B-67D6178C10B4}" srcOrd="2" destOrd="0" presId="urn:microsoft.com/office/officeart/2005/8/layout/hList7"/>
    <dgm:cxn modelId="{40A4628E-F0EF-4F18-9032-06EC5F8E3D50}" type="presParOf" srcId="{F8274B64-AA44-4A89-AB0B-67D6178C10B4}" destId="{98698790-4DC5-4811-B005-0415494D4E29}" srcOrd="0" destOrd="0" presId="urn:microsoft.com/office/officeart/2005/8/layout/hList7"/>
    <dgm:cxn modelId="{99002456-C242-48F2-8759-C2435585FE00}" type="presParOf" srcId="{F8274B64-AA44-4A89-AB0B-67D6178C10B4}" destId="{9FCAA803-4A8C-45D8-AAFA-FA42380BB870}" srcOrd="1" destOrd="0" presId="urn:microsoft.com/office/officeart/2005/8/layout/hList7"/>
    <dgm:cxn modelId="{B16B596B-8648-4E0B-9316-D50F165B7186}" type="presParOf" srcId="{F8274B64-AA44-4A89-AB0B-67D6178C10B4}" destId="{44B32AF5-7D62-489E-9F5D-C98C0A589F28}" srcOrd="2" destOrd="0" presId="urn:microsoft.com/office/officeart/2005/8/layout/hList7"/>
    <dgm:cxn modelId="{DE5843E6-D71F-45E7-8906-23EEC2BE2868}" type="presParOf" srcId="{F8274B64-AA44-4A89-AB0B-67D6178C10B4}" destId="{07696269-1955-49A8-8648-FC984F4ACADC}" srcOrd="3" destOrd="0" presId="urn:microsoft.com/office/officeart/2005/8/layout/hList7"/>
    <dgm:cxn modelId="{A834D433-DA51-4637-8B87-4AAB8F217F48}" type="presParOf" srcId="{F6036473-C785-4F13-BF4F-405D30619E04}" destId="{46F532DC-5AF8-4701-AC5C-1C1D91CFAD86}" srcOrd="3" destOrd="0" presId="urn:microsoft.com/office/officeart/2005/8/layout/hList7"/>
    <dgm:cxn modelId="{E06680E8-D47E-42A8-8930-E1F356B09274}" type="presParOf" srcId="{F6036473-C785-4F13-BF4F-405D30619E04}" destId="{FB19A3DD-D324-4FB6-BA9D-AC1DC85FF06A}" srcOrd="4" destOrd="0" presId="urn:microsoft.com/office/officeart/2005/8/layout/hList7"/>
    <dgm:cxn modelId="{6180B513-4D6D-492B-8FB9-EB9563BC2229}" type="presParOf" srcId="{FB19A3DD-D324-4FB6-BA9D-AC1DC85FF06A}" destId="{6F913FE5-424F-4209-BAFA-AEA6063E7CB7}" srcOrd="0" destOrd="0" presId="urn:microsoft.com/office/officeart/2005/8/layout/hList7"/>
    <dgm:cxn modelId="{02DC4FE9-2B8F-43A9-8E72-BC267D126EF2}" type="presParOf" srcId="{FB19A3DD-D324-4FB6-BA9D-AC1DC85FF06A}" destId="{5200F70B-193D-4FAA-BB08-654AC98AA45B}" srcOrd="1" destOrd="0" presId="urn:microsoft.com/office/officeart/2005/8/layout/hList7"/>
    <dgm:cxn modelId="{7421E4F4-A797-4365-81B1-E4FA903F56DF}" type="presParOf" srcId="{FB19A3DD-D324-4FB6-BA9D-AC1DC85FF06A}" destId="{451DED12-E306-4864-A8A2-4D088BC6D719}" srcOrd="2" destOrd="0" presId="urn:microsoft.com/office/officeart/2005/8/layout/hList7"/>
    <dgm:cxn modelId="{39786DF3-F4F0-4A78-B333-FEAF8BE203DE}" type="presParOf" srcId="{FB19A3DD-D324-4FB6-BA9D-AC1DC85FF06A}" destId="{CFE08AB9-4035-4E4A-B237-17EB6EE28A19}"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DC1B7E-AD04-4E5A-8494-E6F4BA473AEA}" type="doc">
      <dgm:prSet loTypeId="urn:microsoft.com/office/officeart/2005/8/layout/cycle6" loCatId="cycle" qsTypeId="urn:microsoft.com/office/officeart/2005/8/quickstyle/3d1" qsCatId="3D" csTypeId="urn:microsoft.com/office/officeart/2005/8/colors/colorful4" csCatId="colorful" phldr="1"/>
      <dgm:spPr/>
      <dgm:t>
        <a:bodyPr/>
        <a:lstStyle/>
        <a:p>
          <a:endParaRPr lang="en-GB"/>
        </a:p>
      </dgm:t>
    </dgm:pt>
    <dgm:pt modelId="{07B1814F-7E6F-4DCE-86FC-9EC1A584DF9A}">
      <dgm:prSet phldrT="[Text]">
        <dgm:style>
          <a:lnRef idx="0">
            <a:schemeClr val="accent6"/>
          </a:lnRef>
          <a:fillRef idx="3">
            <a:schemeClr val="accent6"/>
          </a:fillRef>
          <a:effectRef idx="3">
            <a:schemeClr val="accent6"/>
          </a:effectRef>
          <a:fontRef idx="minor">
            <a:schemeClr val="lt1"/>
          </a:fontRef>
        </dgm:style>
      </dgm:prSet>
      <dgm:spPr>
        <a:solidFill>
          <a:srgbClr val="CD401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Scale</a:t>
          </a:r>
          <a:endParaRPr lang="en-GB" dirty="0"/>
        </a:p>
      </dgm:t>
    </dgm:pt>
    <dgm:pt modelId="{E8AED70D-FC92-492F-83C7-0D39211A6D37}" type="parTrans" cxnId="{20B57F8A-DD51-4F67-9565-6DA36A9CA389}">
      <dgm:prSet/>
      <dgm:spPr/>
      <dgm:t>
        <a:bodyPr/>
        <a:lstStyle/>
        <a:p>
          <a:endParaRPr lang="en-GB"/>
        </a:p>
      </dgm:t>
    </dgm:pt>
    <dgm:pt modelId="{BC9A10CC-4891-4785-88F5-8D0C65C49084}" type="sibTrans" cxnId="{20B57F8A-DD51-4F67-9565-6DA36A9CA389}">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629B54E4-AD0D-44A1-92A5-D6ACC84EBF64}">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Risk</a:t>
          </a:r>
          <a:endParaRPr lang="en-GB" dirty="0"/>
        </a:p>
      </dgm:t>
    </dgm:pt>
    <dgm:pt modelId="{2813130C-044E-427F-B7B0-F89930376E2F}" type="parTrans" cxnId="{E546ACEA-B23A-455E-AA80-14D04CAC550B}">
      <dgm:prSet/>
      <dgm:spPr/>
      <dgm:t>
        <a:bodyPr/>
        <a:lstStyle/>
        <a:p>
          <a:endParaRPr lang="en-GB"/>
        </a:p>
      </dgm:t>
    </dgm:pt>
    <dgm:pt modelId="{B502948D-6F08-4600-BB4A-5F3EA526D9C8}" type="sibTrans" cxnId="{E546ACEA-B23A-455E-AA80-14D04CAC550B}">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C3549936-DD1A-41AA-8220-43659F44B964}">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Available finance</a:t>
          </a:r>
          <a:endParaRPr lang="en-GB" dirty="0"/>
        </a:p>
      </dgm:t>
    </dgm:pt>
    <dgm:pt modelId="{F28093A8-D5A4-4176-9DF0-D08798DBB247}" type="parTrans" cxnId="{F52FFBAE-2065-4343-8E6C-6D4C7DBE88BF}">
      <dgm:prSet/>
      <dgm:spPr/>
      <dgm:t>
        <a:bodyPr/>
        <a:lstStyle/>
        <a:p>
          <a:endParaRPr lang="en-GB"/>
        </a:p>
      </dgm:t>
    </dgm:pt>
    <dgm:pt modelId="{CF7F0A3E-885C-4EFF-92A4-F790D5C235C4}" type="sibTrans" cxnId="{F52FFBAE-2065-4343-8E6C-6D4C7DBE88BF}">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0D795B0C-187B-4ED6-A9E2-6148F638FB36}">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Customers</a:t>
          </a:r>
          <a:endParaRPr lang="en-GB" dirty="0"/>
        </a:p>
      </dgm:t>
    </dgm:pt>
    <dgm:pt modelId="{059EA96B-1AF1-474F-93BA-B84020B70CE6}" type="parTrans" cxnId="{14397210-93FE-4237-9905-5C3B44E26215}">
      <dgm:prSet/>
      <dgm:spPr/>
      <dgm:t>
        <a:bodyPr/>
        <a:lstStyle/>
        <a:p>
          <a:endParaRPr lang="en-GB"/>
        </a:p>
      </dgm:t>
    </dgm:pt>
    <dgm:pt modelId="{DB0949A2-279E-40E8-8E29-59A4E7B291D0}" type="sibTrans" cxnId="{14397210-93FE-4237-9905-5C3B44E26215}">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D47F7A06-0754-4B1B-981C-E8540B17B21E}">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Timing of cash flows</a:t>
          </a:r>
          <a:endParaRPr lang="en-GB" dirty="0"/>
        </a:p>
      </dgm:t>
    </dgm:pt>
    <dgm:pt modelId="{77933664-43C9-4190-B973-BE8E5027293D}" type="parTrans" cxnId="{A7A20248-A461-45B5-A644-949DE392F8D7}">
      <dgm:prSet/>
      <dgm:spPr/>
      <dgm:t>
        <a:bodyPr/>
        <a:lstStyle/>
        <a:p>
          <a:endParaRPr lang="en-GB"/>
        </a:p>
      </dgm:t>
    </dgm:pt>
    <dgm:pt modelId="{95DD74CB-93EA-4C7C-A41D-2F1B7EF8F7A9}" type="sibTrans" cxnId="{A7A20248-A461-45B5-A644-949DE392F8D7}">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C782A0B0-5CF9-4C81-A1BF-CCBE457A0422}">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Financing  / delivery model</a:t>
          </a:r>
          <a:endParaRPr lang="en-GB" dirty="0"/>
        </a:p>
      </dgm:t>
    </dgm:pt>
    <dgm:pt modelId="{A50CEFB5-981C-4000-8869-BC744CB100BB}" type="parTrans" cxnId="{97845550-DC7F-4C6C-8562-5E2B08CDEFD5}">
      <dgm:prSet/>
      <dgm:spPr/>
      <dgm:t>
        <a:bodyPr/>
        <a:lstStyle/>
        <a:p>
          <a:endParaRPr lang="en-GB"/>
        </a:p>
      </dgm:t>
    </dgm:pt>
    <dgm:pt modelId="{5749EF40-8EA0-42D2-BAFF-F47F6E70EC28}" type="sibTrans" cxnId="{97845550-DC7F-4C6C-8562-5E2B08CDEFD5}">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50800" dir="5400000" rotWithShape="0">
            <a:srgbClr val="000000">
              <a:alpha val="35000"/>
            </a:srgbClr>
          </a:outerShdw>
        </a:effectLst>
      </dgm:spPr>
      <dgm:t>
        <a:bodyPr/>
        <a:lstStyle/>
        <a:p>
          <a:endParaRPr lang="en-GB" dirty="0"/>
        </a:p>
      </dgm:t>
    </dgm:pt>
    <dgm:pt modelId="{17864158-2E6D-42DD-BF75-A8A7D31189D7}">
      <dgm:prSet phldrT="[Text]"/>
      <dgm:spPr>
        <a:solidFill>
          <a:srgbClr val="D63D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dirty="0" smtClean="0"/>
            <a:t>Payback &amp; Return</a:t>
          </a:r>
          <a:endParaRPr lang="en-GB" dirty="0"/>
        </a:p>
      </dgm:t>
    </dgm:pt>
    <dgm:pt modelId="{C6AA01C8-589E-456E-A57E-5574D1A7B16F}" type="parTrans" cxnId="{51310E1A-5BC3-4F9A-81EC-3A3E78E8E3D5}">
      <dgm:prSet/>
      <dgm:spPr/>
      <dgm:t>
        <a:bodyPr/>
        <a:lstStyle/>
        <a:p>
          <a:endParaRPr lang="en-GB"/>
        </a:p>
      </dgm:t>
    </dgm:pt>
    <dgm:pt modelId="{509CBDBB-B05B-4169-B108-966E2F3AEA1C}" type="sibTrans" cxnId="{51310E1A-5BC3-4F9A-81EC-3A3E78E8E3D5}">
      <dgm:prSet>
        <dgm:style>
          <a:lnRef idx="3">
            <a:schemeClr val="accent2"/>
          </a:lnRef>
          <a:fillRef idx="0">
            <a:schemeClr val="accent2"/>
          </a:fillRef>
          <a:effectRef idx="2">
            <a:schemeClr val="accent2"/>
          </a:effectRef>
          <a:fontRef idx="minor">
            <a:schemeClr val="tx1"/>
          </a:fontRef>
        </dgm:style>
      </dgm:prSet>
      <dgm:spPr>
        <a:ln w="63500">
          <a:tailEnd type="triangle"/>
        </a:ln>
        <a:effectLst>
          <a:outerShdw blurRad="40000" dist="63500" dir="5400000" rotWithShape="0">
            <a:srgbClr val="000000">
              <a:alpha val="35000"/>
            </a:srgbClr>
          </a:outerShdw>
        </a:effectLst>
      </dgm:spPr>
      <dgm:t>
        <a:bodyPr/>
        <a:lstStyle/>
        <a:p>
          <a:endParaRPr lang="en-GB" dirty="0"/>
        </a:p>
      </dgm:t>
    </dgm:pt>
    <dgm:pt modelId="{F6460491-331E-43C9-B526-583CF6BB193E}" type="pres">
      <dgm:prSet presAssocID="{9DDC1B7E-AD04-4E5A-8494-E6F4BA473AEA}" presName="cycle" presStyleCnt="0">
        <dgm:presLayoutVars>
          <dgm:dir/>
          <dgm:resizeHandles val="exact"/>
        </dgm:presLayoutVars>
      </dgm:prSet>
      <dgm:spPr/>
      <dgm:t>
        <a:bodyPr/>
        <a:lstStyle/>
        <a:p>
          <a:endParaRPr lang="en-GB"/>
        </a:p>
      </dgm:t>
    </dgm:pt>
    <dgm:pt modelId="{BFFB6AB8-1A88-4AAD-8178-72C4BA11D94C}" type="pres">
      <dgm:prSet presAssocID="{C782A0B0-5CF9-4C81-A1BF-CCBE457A0422}" presName="node" presStyleLbl="node1" presStyleIdx="0" presStyleCnt="7" custScaleX="126291">
        <dgm:presLayoutVars>
          <dgm:bulletEnabled val="1"/>
        </dgm:presLayoutVars>
      </dgm:prSet>
      <dgm:spPr/>
      <dgm:t>
        <a:bodyPr/>
        <a:lstStyle/>
        <a:p>
          <a:endParaRPr lang="en-GB"/>
        </a:p>
      </dgm:t>
    </dgm:pt>
    <dgm:pt modelId="{64C00840-E6F3-4E4A-800D-408E93C147BD}" type="pres">
      <dgm:prSet presAssocID="{C782A0B0-5CF9-4C81-A1BF-CCBE457A0422}" presName="spNode" presStyleCnt="0"/>
      <dgm:spPr/>
    </dgm:pt>
    <dgm:pt modelId="{88CF2BFF-F65F-4DDB-901B-B1DFA0727CD1}" type="pres">
      <dgm:prSet presAssocID="{5749EF40-8EA0-42D2-BAFF-F47F6E70EC28}" presName="sibTrans" presStyleLbl="sibTrans1D1" presStyleIdx="0" presStyleCnt="7"/>
      <dgm:spPr/>
      <dgm:t>
        <a:bodyPr/>
        <a:lstStyle/>
        <a:p>
          <a:endParaRPr lang="en-GB"/>
        </a:p>
      </dgm:t>
    </dgm:pt>
    <dgm:pt modelId="{949A2A1E-FE85-4900-ABFB-5E9D918217FD}" type="pres">
      <dgm:prSet presAssocID="{07B1814F-7E6F-4DCE-86FC-9EC1A584DF9A}" presName="node" presStyleLbl="node1" presStyleIdx="1" presStyleCnt="7">
        <dgm:presLayoutVars>
          <dgm:bulletEnabled val="1"/>
        </dgm:presLayoutVars>
      </dgm:prSet>
      <dgm:spPr/>
      <dgm:t>
        <a:bodyPr/>
        <a:lstStyle/>
        <a:p>
          <a:endParaRPr lang="en-GB"/>
        </a:p>
      </dgm:t>
    </dgm:pt>
    <dgm:pt modelId="{586FC5AD-40C6-4174-A2BA-A0F36B9CD23A}" type="pres">
      <dgm:prSet presAssocID="{07B1814F-7E6F-4DCE-86FC-9EC1A584DF9A}" presName="spNode" presStyleCnt="0"/>
      <dgm:spPr/>
    </dgm:pt>
    <dgm:pt modelId="{8085215E-B2CC-466C-8E97-CB48A2AB3E97}" type="pres">
      <dgm:prSet presAssocID="{BC9A10CC-4891-4785-88F5-8D0C65C49084}" presName="sibTrans" presStyleLbl="sibTrans1D1" presStyleIdx="1" presStyleCnt="7"/>
      <dgm:spPr/>
      <dgm:t>
        <a:bodyPr/>
        <a:lstStyle/>
        <a:p>
          <a:endParaRPr lang="en-GB"/>
        </a:p>
      </dgm:t>
    </dgm:pt>
    <dgm:pt modelId="{5B57833B-2B3A-4D1A-88C7-6D150867C838}" type="pres">
      <dgm:prSet presAssocID="{629B54E4-AD0D-44A1-92A5-D6ACC84EBF64}" presName="node" presStyleLbl="node1" presStyleIdx="2" presStyleCnt="7">
        <dgm:presLayoutVars>
          <dgm:bulletEnabled val="1"/>
        </dgm:presLayoutVars>
      </dgm:prSet>
      <dgm:spPr/>
      <dgm:t>
        <a:bodyPr/>
        <a:lstStyle/>
        <a:p>
          <a:endParaRPr lang="en-GB"/>
        </a:p>
      </dgm:t>
    </dgm:pt>
    <dgm:pt modelId="{F85AA31D-0DFD-4CA4-A5D3-CA754D0698C8}" type="pres">
      <dgm:prSet presAssocID="{629B54E4-AD0D-44A1-92A5-D6ACC84EBF64}" presName="spNode" presStyleCnt="0"/>
      <dgm:spPr/>
    </dgm:pt>
    <dgm:pt modelId="{0E39153D-822D-4D0A-AE2C-54C6274611C8}" type="pres">
      <dgm:prSet presAssocID="{B502948D-6F08-4600-BB4A-5F3EA526D9C8}" presName="sibTrans" presStyleLbl="sibTrans1D1" presStyleIdx="2" presStyleCnt="7"/>
      <dgm:spPr/>
      <dgm:t>
        <a:bodyPr/>
        <a:lstStyle/>
        <a:p>
          <a:endParaRPr lang="en-GB"/>
        </a:p>
      </dgm:t>
    </dgm:pt>
    <dgm:pt modelId="{8F081EDE-86EB-4F79-B25A-48D2FA959EDE}" type="pres">
      <dgm:prSet presAssocID="{C3549936-DD1A-41AA-8220-43659F44B964}" presName="node" presStyleLbl="node1" presStyleIdx="3" presStyleCnt="7" custScaleX="142078" custRadScaleRad="98425" custRadScaleInc="-41016">
        <dgm:presLayoutVars>
          <dgm:bulletEnabled val="1"/>
        </dgm:presLayoutVars>
      </dgm:prSet>
      <dgm:spPr/>
      <dgm:t>
        <a:bodyPr/>
        <a:lstStyle/>
        <a:p>
          <a:endParaRPr lang="en-GB"/>
        </a:p>
      </dgm:t>
    </dgm:pt>
    <dgm:pt modelId="{4A734CF3-88D2-4287-BBB6-B695DA8A3150}" type="pres">
      <dgm:prSet presAssocID="{C3549936-DD1A-41AA-8220-43659F44B964}" presName="spNode" presStyleCnt="0"/>
      <dgm:spPr/>
    </dgm:pt>
    <dgm:pt modelId="{2648F532-B6C4-4C23-B8FC-C290F5E79934}" type="pres">
      <dgm:prSet presAssocID="{CF7F0A3E-885C-4EFF-92A4-F790D5C235C4}" presName="sibTrans" presStyleLbl="sibTrans1D1" presStyleIdx="3" presStyleCnt="7"/>
      <dgm:spPr/>
      <dgm:t>
        <a:bodyPr/>
        <a:lstStyle/>
        <a:p>
          <a:endParaRPr lang="en-GB"/>
        </a:p>
      </dgm:t>
    </dgm:pt>
    <dgm:pt modelId="{B34259BB-561A-4CAC-8B58-386CC15996DF}" type="pres">
      <dgm:prSet presAssocID="{0D795B0C-187B-4ED6-A9E2-6148F638FB36}" presName="node" presStyleLbl="node1" presStyleIdx="4" presStyleCnt="7" custRadScaleRad="95272" custRadScaleInc="39538">
        <dgm:presLayoutVars>
          <dgm:bulletEnabled val="1"/>
        </dgm:presLayoutVars>
      </dgm:prSet>
      <dgm:spPr/>
      <dgm:t>
        <a:bodyPr/>
        <a:lstStyle/>
        <a:p>
          <a:endParaRPr lang="en-GB"/>
        </a:p>
      </dgm:t>
    </dgm:pt>
    <dgm:pt modelId="{1B94799A-E22C-4DEC-98D6-E431323AC2F4}" type="pres">
      <dgm:prSet presAssocID="{0D795B0C-187B-4ED6-A9E2-6148F638FB36}" presName="spNode" presStyleCnt="0"/>
      <dgm:spPr/>
    </dgm:pt>
    <dgm:pt modelId="{F534AD70-7106-42DB-8CB2-57BFC68C76E3}" type="pres">
      <dgm:prSet presAssocID="{DB0949A2-279E-40E8-8E29-59A4E7B291D0}" presName="sibTrans" presStyleLbl="sibTrans1D1" presStyleIdx="4" presStyleCnt="7"/>
      <dgm:spPr/>
      <dgm:t>
        <a:bodyPr/>
        <a:lstStyle/>
        <a:p>
          <a:endParaRPr lang="en-GB"/>
        </a:p>
      </dgm:t>
    </dgm:pt>
    <dgm:pt modelId="{21DBDA30-DFD3-4B23-AB41-684045834746}" type="pres">
      <dgm:prSet presAssocID="{D47F7A06-0754-4B1B-981C-E8540B17B21E}" presName="node" presStyleLbl="node1" presStyleIdx="5" presStyleCnt="7">
        <dgm:presLayoutVars>
          <dgm:bulletEnabled val="1"/>
        </dgm:presLayoutVars>
      </dgm:prSet>
      <dgm:spPr/>
      <dgm:t>
        <a:bodyPr/>
        <a:lstStyle/>
        <a:p>
          <a:endParaRPr lang="en-GB"/>
        </a:p>
      </dgm:t>
    </dgm:pt>
    <dgm:pt modelId="{C93BA407-C831-4245-B4C4-55A349673890}" type="pres">
      <dgm:prSet presAssocID="{D47F7A06-0754-4B1B-981C-E8540B17B21E}" presName="spNode" presStyleCnt="0"/>
      <dgm:spPr/>
    </dgm:pt>
    <dgm:pt modelId="{29BE9239-4B09-4F52-A415-68BA9979F3C6}" type="pres">
      <dgm:prSet presAssocID="{95DD74CB-93EA-4C7C-A41D-2F1B7EF8F7A9}" presName="sibTrans" presStyleLbl="sibTrans1D1" presStyleIdx="5" presStyleCnt="7"/>
      <dgm:spPr/>
      <dgm:t>
        <a:bodyPr/>
        <a:lstStyle/>
        <a:p>
          <a:endParaRPr lang="en-GB"/>
        </a:p>
      </dgm:t>
    </dgm:pt>
    <dgm:pt modelId="{6D13D234-9C6B-40C2-B90F-BF0719147B16}" type="pres">
      <dgm:prSet presAssocID="{17864158-2E6D-42DD-BF75-A8A7D31189D7}" presName="node" presStyleLbl="node1" presStyleIdx="6" presStyleCnt="7">
        <dgm:presLayoutVars>
          <dgm:bulletEnabled val="1"/>
        </dgm:presLayoutVars>
      </dgm:prSet>
      <dgm:spPr/>
      <dgm:t>
        <a:bodyPr/>
        <a:lstStyle/>
        <a:p>
          <a:endParaRPr lang="en-GB"/>
        </a:p>
      </dgm:t>
    </dgm:pt>
    <dgm:pt modelId="{BE793054-C2A3-4766-959F-05CD02B6D648}" type="pres">
      <dgm:prSet presAssocID="{17864158-2E6D-42DD-BF75-A8A7D31189D7}" presName="spNode" presStyleCnt="0"/>
      <dgm:spPr/>
    </dgm:pt>
    <dgm:pt modelId="{36673B10-4282-462A-A8DB-39A389D2B1E6}" type="pres">
      <dgm:prSet presAssocID="{509CBDBB-B05B-4169-B108-966E2F3AEA1C}" presName="sibTrans" presStyleLbl="sibTrans1D1" presStyleIdx="6" presStyleCnt="7"/>
      <dgm:spPr/>
      <dgm:t>
        <a:bodyPr/>
        <a:lstStyle/>
        <a:p>
          <a:endParaRPr lang="en-GB"/>
        </a:p>
      </dgm:t>
    </dgm:pt>
  </dgm:ptLst>
  <dgm:cxnLst>
    <dgm:cxn modelId="{14397210-93FE-4237-9905-5C3B44E26215}" srcId="{9DDC1B7E-AD04-4E5A-8494-E6F4BA473AEA}" destId="{0D795B0C-187B-4ED6-A9E2-6148F638FB36}" srcOrd="4" destOrd="0" parTransId="{059EA96B-1AF1-474F-93BA-B84020B70CE6}" sibTransId="{DB0949A2-279E-40E8-8E29-59A4E7B291D0}"/>
    <dgm:cxn modelId="{5C7CDE9A-EE27-4E17-B8C6-C5FBD6B9A7D4}" type="presOf" srcId="{0D795B0C-187B-4ED6-A9E2-6148F638FB36}" destId="{B34259BB-561A-4CAC-8B58-386CC15996DF}" srcOrd="0" destOrd="0" presId="urn:microsoft.com/office/officeart/2005/8/layout/cycle6"/>
    <dgm:cxn modelId="{51310E1A-5BC3-4F9A-81EC-3A3E78E8E3D5}" srcId="{9DDC1B7E-AD04-4E5A-8494-E6F4BA473AEA}" destId="{17864158-2E6D-42DD-BF75-A8A7D31189D7}" srcOrd="6" destOrd="0" parTransId="{C6AA01C8-589E-456E-A57E-5574D1A7B16F}" sibTransId="{509CBDBB-B05B-4169-B108-966E2F3AEA1C}"/>
    <dgm:cxn modelId="{E5651097-2124-4CCB-B013-C03D5AEE0BF7}" type="presOf" srcId="{BC9A10CC-4891-4785-88F5-8D0C65C49084}" destId="{8085215E-B2CC-466C-8E97-CB48A2AB3E97}" srcOrd="0" destOrd="0" presId="urn:microsoft.com/office/officeart/2005/8/layout/cycle6"/>
    <dgm:cxn modelId="{01B49645-8351-4525-AEDC-5AA71067829B}" type="presOf" srcId="{CF7F0A3E-885C-4EFF-92A4-F790D5C235C4}" destId="{2648F532-B6C4-4C23-B8FC-C290F5E79934}" srcOrd="0" destOrd="0" presId="urn:microsoft.com/office/officeart/2005/8/layout/cycle6"/>
    <dgm:cxn modelId="{A30A6721-0494-4992-86FE-9C115737B48B}" type="presOf" srcId="{C782A0B0-5CF9-4C81-A1BF-CCBE457A0422}" destId="{BFFB6AB8-1A88-4AAD-8178-72C4BA11D94C}" srcOrd="0" destOrd="0" presId="urn:microsoft.com/office/officeart/2005/8/layout/cycle6"/>
    <dgm:cxn modelId="{E546ACEA-B23A-455E-AA80-14D04CAC550B}" srcId="{9DDC1B7E-AD04-4E5A-8494-E6F4BA473AEA}" destId="{629B54E4-AD0D-44A1-92A5-D6ACC84EBF64}" srcOrd="2" destOrd="0" parTransId="{2813130C-044E-427F-B7B0-F89930376E2F}" sibTransId="{B502948D-6F08-4600-BB4A-5F3EA526D9C8}"/>
    <dgm:cxn modelId="{A7A20248-A461-45B5-A644-949DE392F8D7}" srcId="{9DDC1B7E-AD04-4E5A-8494-E6F4BA473AEA}" destId="{D47F7A06-0754-4B1B-981C-E8540B17B21E}" srcOrd="5" destOrd="0" parTransId="{77933664-43C9-4190-B973-BE8E5027293D}" sibTransId="{95DD74CB-93EA-4C7C-A41D-2F1B7EF8F7A9}"/>
    <dgm:cxn modelId="{97845550-DC7F-4C6C-8562-5E2B08CDEFD5}" srcId="{9DDC1B7E-AD04-4E5A-8494-E6F4BA473AEA}" destId="{C782A0B0-5CF9-4C81-A1BF-CCBE457A0422}" srcOrd="0" destOrd="0" parTransId="{A50CEFB5-981C-4000-8869-BC744CB100BB}" sibTransId="{5749EF40-8EA0-42D2-BAFF-F47F6E70EC28}"/>
    <dgm:cxn modelId="{D68B7FD1-B5DE-46B7-A048-2435C2C41950}" type="presOf" srcId="{9DDC1B7E-AD04-4E5A-8494-E6F4BA473AEA}" destId="{F6460491-331E-43C9-B526-583CF6BB193E}" srcOrd="0" destOrd="0" presId="urn:microsoft.com/office/officeart/2005/8/layout/cycle6"/>
    <dgm:cxn modelId="{819243F4-DA0C-4776-ACC0-A1D9A52516AD}" type="presOf" srcId="{B502948D-6F08-4600-BB4A-5F3EA526D9C8}" destId="{0E39153D-822D-4D0A-AE2C-54C6274611C8}" srcOrd="0" destOrd="0" presId="urn:microsoft.com/office/officeart/2005/8/layout/cycle6"/>
    <dgm:cxn modelId="{33E5826A-8D19-4A87-97AF-FD455B1CF1F1}" type="presOf" srcId="{D47F7A06-0754-4B1B-981C-E8540B17B21E}" destId="{21DBDA30-DFD3-4B23-AB41-684045834746}" srcOrd="0" destOrd="0" presId="urn:microsoft.com/office/officeart/2005/8/layout/cycle6"/>
    <dgm:cxn modelId="{F52FFBAE-2065-4343-8E6C-6D4C7DBE88BF}" srcId="{9DDC1B7E-AD04-4E5A-8494-E6F4BA473AEA}" destId="{C3549936-DD1A-41AA-8220-43659F44B964}" srcOrd="3" destOrd="0" parTransId="{F28093A8-D5A4-4176-9DF0-D08798DBB247}" sibTransId="{CF7F0A3E-885C-4EFF-92A4-F790D5C235C4}"/>
    <dgm:cxn modelId="{9A97508D-0B7D-4A69-881F-7D5E689BDEEC}" type="presOf" srcId="{DB0949A2-279E-40E8-8E29-59A4E7B291D0}" destId="{F534AD70-7106-42DB-8CB2-57BFC68C76E3}" srcOrd="0" destOrd="0" presId="urn:microsoft.com/office/officeart/2005/8/layout/cycle6"/>
    <dgm:cxn modelId="{BB6AABCA-57CE-44FD-A81C-FF34E684BF8C}" type="presOf" srcId="{509CBDBB-B05B-4169-B108-966E2F3AEA1C}" destId="{36673B10-4282-462A-A8DB-39A389D2B1E6}" srcOrd="0" destOrd="0" presId="urn:microsoft.com/office/officeart/2005/8/layout/cycle6"/>
    <dgm:cxn modelId="{20B57F8A-DD51-4F67-9565-6DA36A9CA389}" srcId="{9DDC1B7E-AD04-4E5A-8494-E6F4BA473AEA}" destId="{07B1814F-7E6F-4DCE-86FC-9EC1A584DF9A}" srcOrd="1" destOrd="0" parTransId="{E8AED70D-FC92-492F-83C7-0D39211A6D37}" sibTransId="{BC9A10CC-4891-4785-88F5-8D0C65C49084}"/>
    <dgm:cxn modelId="{D0B78A6B-0FC8-4D1B-ADC9-64021FA017E3}" type="presOf" srcId="{629B54E4-AD0D-44A1-92A5-D6ACC84EBF64}" destId="{5B57833B-2B3A-4D1A-88C7-6D150867C838}" srcOrd="0" destOrd="0" presId="urn:microsoft.com/office/officeart/2005/8/layout/cycle6"/>
    <dgm:cxn modelId="{1BD47B11-6501-4BE2-A755-CFC4868FF3B4}" type="presOf" srcId="{07B1814F-7E6F-4DCE-86FC-9EC1A584DF9A}" destId="{949A2A1E-FE85-4900-ABFB-5E9D918217FD}" srcOrd="0" destOrd="0" presId="urn:microsoft.com/office/officeart/2005/8/layout/cycle6"/>
    <dgm:cxn modelId="{B3255494-19D2-4415-92E8-686FF11263AC}" type="presOf" srcId="{95DD74CB-93EA-4C7C-A41D-2F1B7EF8F7A9}" destId="{29BE9239-4B09-4F52-A415-68BA9979F3C6}" srcOrd="0" destOrd="0" presId="urn:microsoft.com/office/officeart/2005/8/layout/cycle6"/>
    <dgm:cxn modelId="{A102406D-25A1-45C3-BC45-E7C75C0ABF51}" type="presOf" srcId="{17864158-2E6D-42DD-BF75-A8A7D31189D7}" destId="{6D13D234-9C6B-40C2-B90F-BF0719147B16}" srcOrd="0" destOrd="0" presId="urn:microsoft.com/office/officeart/2005/8/layout/cycle6"/>
    <dgm:cxn modelId="{4F25B8AB-A959-4855-91DF-572E02404B4D}" type="presOf" srcId="{C3549936-DD1A-41AA-8220-43659F44B964}" destId="{8F081EDE-86EB-4F79-B25A-48D2FA959EDE}" srcOrd="0" destOrd="0" presId="urn:microsoft.com/office/officeart/2005/8/layout/cycle6"/>
    <dgm:cxn modelId="{3982BAA0-315C-46AF-86BE-4D47BD1D31E3}" type="presOf" srcId="{5749EF40-8EA0-42D2-BAFF-F47F6E70EC28}" destId="{88CF2BFF-F65F-4DDB-901B-B1DFA0727CD1}" srcOrd="0" destOrd="0" presId="urn:microsoft.com/office/officeart/2005/8/layout/cycle6"/>
    <dgm:cxn modelId="{68CFD990-02FB-401F-B9DE-B9A091896845}" type="presParOf" srcId="{F6460491-331E-43C9-B526-583CF6BB193E}" destId="{BFFB6AB8-1A88-4AAD-8178-72C4BA11D94C}" srcOrd="0" destOrd="0" presId="urn:microsoft.com/office/officeart/2005/8/layout/cycle6"/>
    <dgm:cxn modelId="{DE1FA79C-7C0F-43A3-9DF6-FEF53753E057}" type="presParOf" srcId="{F6460491-331E-43C9-B526-583CF6BB193E}" destId="{64C00840-E6F3-4E4A-800D-408E93C147BD}" srcOrd="1" destOrd="0" presId="urn:microsoft.com/office/officeart/2005/8/layout/cycle6"/>
    <dgm:cxn modelId="{7D9A3BFD-F154-4A54-A57A-DAC916E9282C}" type="presParOf" srcId="{F6460491-331E-43C9-B526-583CF6BB193E}" destId="{88CF2BFF-F65F-4DDB-901B-B1DFA0727CD1}" srcOrd="2" destOrd="0" presId="urn:microsoft.com/office/officeart/2005/8/layout/cycle6"/>
    <dgm:cxn modelId="{3EF5FB3E-C489-44BE-8FAD-231004B12410}" type="presParOf" srcId="{F6460491-331E-43C9-B526-583CF6BB193E}" destId="{949A2A1E-FE85-4900-ABFB-5E9D918217FD}" srcOrd="3" destOrd="0" presId="urn:microsoft.com/office/officeart/2005/8/layout/cycle6"/>
    <dgm:cxn modelId="{C68882F9-93B0-489A-84C2-D7757A793E0D}" type="presParOf" srcId="{F6460491-331E-43C9-B526-583CF6BB193E}" destId="{586FC5AD-40C6-4174-A2BA-A0F36B9CD23A}" srcOrd="4" destOrd="0" presId="urn:microsoft.com/office/officeart/2005/8/layout/cycle6"/>
    <dgm:cxn modelId="{6F0B494D-80DA-4626-BD9B-781943A9B542}" type="presParOf" srcId="{F6460491-331E-43C9-B526-583CF6BB193E}" destId="{8085215E-B2CC-466C-8E97-CB48A2AB3E97}" srcOrd="5" destOrd="0" presId="urn:microsoft.com/office/officeart/2005/8/layout/cycle6"/>
    <dgm:cxn modelId="{34FFD859-5051-4536-A603-EF819D0BD000}" type="presParOf" srcId="{F6460491-331E-43C9-B526-583CF6BB193E}" destId="{5B57833B-2B3A-4D1A-88C7-6D150867C838}" srcOrd="6" destOrd="0" presId="urn:microsoft.com/office/officeart/2005/8/layout/cycle6"/>
    <dgm:cxn modelId="{C82899F7-EE0B-427B-BC5D-3DDE3D57495F}" type="presParOf" srcId="{F6460491-331E-43C9-B526-583CF6BB193E}" destId="{F85AA31D-0DFD-4CA4-A5D3-CA754D0698C8}" srcOrd="7" destOrd="0" presId="urn:microsoft.com/office/officeart/2005/8/layout/cycle6"/>
    <dgm:cxn modelId="{79C67F32-95C2-41F7-8F52-9FBC59BA9011}" type="presParOf" srcId="{F6460491-331E-43C9-B526-583CF6BB193E}" destId="{0E39153D-822D-4D0A-AE2C-54C6274611C8}" srcOrd="8" destOrd="0" presId="urn:microsoft.com/office/officeart/2005/8/layout/cycle6"/>
    <dgm:cxn modelId="{21F7C5C9-E3EE-41BA-9053-0CE5500E39C9}" type="presParOf" srcId="{F6460491-331E-43C9-B526-583CF6BB193E}" destId="{8F081EDE-86EB-4F79-B25A-48D2FA959EDE}" srcOrd="9" destOrd="0" presId="urn:microsoft.com/office/officeart/2005/8/layout/cycle6"/>
    <dgm:cxn modelId="{78FEAC7E-7569-4DCE-9971-DF9F8542481F}" type="presParOf" srcId="{F6460491-331E-43C9-B526-583CF6BB193E}" destId="{4A734CF3-88D2-4287-BBB6-B695DA8A3150}" srcOrd="10" destOrd="0" presId="urn:microsoft.com/office/officeart/2005/8/layout/cycle6"/>
    <dgm:cxn modelId="{A9FDFA26-1AEF-4946-B2E7-5EA522B9795A}" type="presParOf" srcId="{F6460491-331E-43C9-B526-583CF6BB193E}" destId="{2648F532-B6C4-4C23-B8FC-C290F5E79934}" srcOrd="11" destOrd="0" presId="urn:microsoft.com/office/officeart/2005/8/layout/cycle6"/>
    <dgm:cxn modelId="{6233940C-1ADC-4A2B-B598-E4FDD39100F5}" type="presParOf" srcId="{F6460491-331E-43C9-B526-583CF6BB193E}" destId="{B34259BB-561A-4CAC-8B58-386CC15996DF}" srcOrd="12" destOrd="0" presId="urn:microsoft.com/office/officeart/2005/8/layout/cycle6"/>
    <dgm:cxn modelId="{159E6C64-6578-446F-9A2A-F987D083EC2E}" type="presParOf" srcId="{F6460491-331E-43C9-B526-583CF6BB193E}" destId="{1B94799A-E22C-4DEC-98D6-E431323AC2F4}" srcOrd="13" destOrd="0" presId="urn:microsoft.com/office/officeart/2005/8/layout/cycle6"/>
    <dgm:cxn modelId="{0E0FF44A-218A-4D11-A1F8-D0E0BE53CF1B}" type="presParOf" srcId="{F6460491-331E-43C9-B526-583CF6BB193E}" destId="{F534AD70-7106-42DB-8CB2-57BFC68C76E3}" srcOrd="14" destOrd="0" presId="urn:microsoft.com/office/officeart/2005/8/layout/cycle6"/>
    <dgm:cxn modelId="{CE1FC54C-8490-4C36-BA20-CFE018A96383}" type="presParOf" srcId="{F6460491-331E-43C9-B526-583CF6BB193E}" destId="{21DBDA30-DFD3-4B23-AB41-684045834746}" srcOrd="15" destOrd="0" presId="urn:microsoft.com/office/officeart/2005/8/layout/cycle6"/>
    <dgm:cxn modelId="{58C43F50-F10E-4FB4-9128-078599064306}" type="presParOf" srcId="{F6460491-331E-43C9-B526-583CF6BB193E}" destId="{C93BA407-C831-4245-B4C4-55A349673890}" srcOrd="16" destOrd="0" presId="urn:microsoft.com/office/officeart/2005/8/layout/cycle6"/>
    <dgm:cxn modelId="{305E49DF-75FD-43FE-A3BF-CA4433C27DCC}" type="presParOf" srcId="{F6460491-331E-43C9-B526-583CF6BB193E}" destId="{29BE9239-4B09-4F52-A415-68BA9979F3C6}" srcOrd="17" destOrd="0" presId="urn:microsoft.com/office/officeart/2005/8/layout/cycle6"/>
    <dgm:cxn modelId="{56835670-6769-4191-B270-DC661DEF8853}" type="presParOf" srcId="{F6460491-331E-43C9-B526-583CF6BB193E}" destId="{6D13D234-9C6B-40C2-B90F-BF0719147B16}" srcOrd="18" destOrd="0" presId="urn:microsoft.com/office/officeart/2005/8/layout/cycle6"/>
    <dgm:cxn modelId="{1676F2F1-EB67-4EBB-9E6B-00D16AF15A14}" type="presParOf" srcId="{F6460491-331E-43C9-B526-583CF6BB193E}" destId="{BE793054-C2A3-4766-959F-05CD02B6D648}" srcOrd="19" destOrd="0" presId="urn:microsoft.com/office/officeart/2005/8/layout/cycle6"/>
    <dgm:cxn modelId="{D8DBCA24-2D42-4A70-806B-4BF696F5F1AD}" type="presParOf" srcId="{F6460491-331E-43C9-B526-583CF6BB193E}" destId="{36673B10-4282-462A-A8DB-39A389D2B1E6}"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DA0E2C-EDC5-48CB-A5D4-31FC7DC70DB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65F52F9-B4A9-49A1-9FE6-C41E39B1B361}">
      <dgm:prSet phldrT="[Text]"/>
      <dgm:spPr/>
      <dgm:t>
        <a:bodyPr/>
        <a:lstStyle/>
        <a:p>
          <a:r>
            <a:rPr lang="en-GB" dirty="0" smtClean="0"/>
            <a:t>Strategic Outline Case</a:t>
          </a:r>
          <a:endParaRPr lang="en-GB" dirty="0"/>
        </a:p>
      </dgm:t>
    </dgm:pt>
    <dgm:pt modelId="{54C49550-C741-43AD-8A1E-231D133E0067}" type="parTrans" cxnId="{BF1C8069-FFD3-4BC1-ADF5-D2BB9A513D34}">
      <dgm:prSet/>
      <dgm:spPr/>
      <dgm:t>
        <a:bodyPr/>
        <a:lstStyle/>
        <a:p>
          <a:endParaRPr lang="en-GB"/>
        </a:p>
      </dgm:t>
    </dgm:pt>
    <dgm:pt modelId="{DF826E4B-BE1D-4CC5-ADE2-9AC075B0D992}" type="sibTrans" cxnId="{BF1C8069-FFD3-4BC1-ADF5-D2BB9A513D34}">
      <dgm:prSet/>
      <dgm:spPr/>
      <dgm:t>
        <a:bodyPr/>
        <a:lstStyle/>
        <a:p>
          <a:endParaRPr lang="en-GB"/>
        </a:p>
      </dgm:t>
    </dgm:pt>
    <dgm:pt modelId="{CAA7654D-9BCF-42D5-8C0E-9D11FEAD5020}">
      <dgm:prSet phldrT="[Text]"/>
      <dgm:spPr/>
      <dgm:t>
        <a:bodyPr/>
        <a:lstStyle/>
        <a:p>
          <a:r>
            <a:rPr lang="en-GB" dirty="0" smtClean="0">
              <a:solidFill>
                <a:srgbClr val="CD401A"/>
              </a:solidFill>
            </a:rPr>
            <a:t>to make the case for change </a:t>
          </a:r>
          <a:endParaRPr lang="en-GB" dirty="0"/>
        </a:p>
      </dgm:t>
    </dgm:pt>
    <dgm:pt modelId="{4B8591D4-BB4B-47A8-BEF5-1C18545866D1}" type="parTrans" cxnId="{B985FD84-B0EA-48D5-8EF4-1A082D5AC272}">
      <dgm:prSet/>
      <dgm:spPr/>
      <dgm:t>
        <a:bodyPr/>
        <a:lstStyle/>
        <a:p>
          <a:endParaRPr lang="en-GB"/>
        </a:p>
      </dgm:t>
    </dgm:pt>
    <dgm:pt modelId="{2FFEA296-585F-4A60-8ED8-952F09BCED38}" type="sibTrans" cxnId="{B985FD84-B0EA-48D5-8EF4-1A082D5AC272}">
      <dgm:prSet/>
      <dgm:spPr/>
      <dgm:t>
        <a:bodyPr/>
        <a:lstStyle/>
        <a:p>
          <a:endParaRPr lang="en-GB"/>
        </a:p>
      </dgm:t>
    </dgm:pt>
    <dgm:pt modelId="{CA7031B2-235B-4383-AFF9-0C8435D46670}">
      <dgm:prSet phldrT="[Text]"/>
      <dgm:spPr/>
      <dgm:t>
        <a:bodyPr/>
        <a:lstStyle/>
        <a:p>
          <a:r>
            <a:rPr lang="en-GB" dirty="0" smtClean="0"/>
            <a:t>Outline Business Case</a:t>
          </a:r>
          <a:endParaRPr lang="en-GB" dirty="0"/>
        </a:p>
      </dgm:t>
    </dgm:pt>
    <dgm:pt modelId="{28709CEC-FFC7-4A54-A68C-F8BF51775F62}" type="parTrans" cxnId="{1EA3133F-4C28-4E17-A72D-1FCDBBE22BB4}">
      <dgm:prSet/>
      <dgm:spPr/>
      <dgm:t>
        <a:bodyPr/>
        <a:lstStyle/>
        <a:p>
          <a:endParaRPr lang="en-GB"/>
        </a:p>
      </dgm:t>
    </dgm:pt>
    <dgm:pt modelId="{FD0A0A20-4F06-46EC-B22E-71B5C5DBF028}" type="sibTrans" cxnId="{1EA3133F-4C28-4E17-A72D-1FCDBBE22BB4}">
      <dgm:prSet/>
      <dgm:spPr/>
      <dgm:t>
        <a:bodyPr/>
        <a:lstStyle/>
        <a:p>
          <a:endParaRPr lang="en-GB"/>
        </a:p>
      </dgm:t>
    </dgm:pt>
    <dgm:pt modelId="{A3989F00-C9A7-482E-A346-33DFD982FB2D}">
      <dgm:prSet phldrT="[Text]"/>
      <dgm:spPr/>
      <dgm:t>
        <a:bodyPr/>
        <a:lstStyle/>
        <a:p>
          <a:r>
            <a:rPr lang="en-GB" dirty="0" smtClean="0">
              <a:solidFill>
                <a:srgbClr val="CD401A"/>
              </a:solidFill>
            </a:rPr>
            <a:t>to make the value-for-money case for the preferred option</a:t>
          </a:r>
          <a:endParaRPr lang="en-GB" dirty="0"/>
        </a:p>
      </dgm:t>
    </dgm:pt>
    <dgm:pt modelId="{2BED320B-ACAF-4D75-A313-21EAEEF213A8}" type="parTrans" cxnId="{9F1A5844-F114-428F-A9B1-B7DD45579A27}">
      <dgm:prSet/>
      <dgm:spPr/>
      <dgm:t>
        <a:bodyPr/>
        <a:lstStyle/>
        <a:p>
          <a:endParaRPr lang="en-GB"/>
        </a:p>
      </dgm:t>
    </dgm:pt>
    <dgm:pt modelId="{A33B236C-306B-41C2-B247-446924C67156}" type="sibTrans" cxnId="{9F1A5844-F114-428F-A9B1-B7DD45579A27}">
      <dgm:prSet/>
      <dgm:spPr/>
      <dgm:t>
        <a:bodyPr/>
        <a:lstStyle/>
        <a:p>
          <a:endParaRPr lang="en-GB"/>
        </a:p>
      </dgm:t>
    </dgm:pt>
    <dgm:pt modelId="{D18CCA04-ECDF-4D21-9167-7578AC516454}">
      <dgm:prSet phldrT="[Text]"/>
      <dgm:spPr/>
      <dgm:t>
        <a:bodyPr/>
        <a:lstStyle/>
        <a:p>
          <a:r>
            <a:rPr lang="en-GB" dirty="0" smtClean="0"/>
            <a:t>Full Business Case</a:t>
          </a:r>
          <a:endParaRPr lang="en-GB" dirty="0"/>
        </a:p>
      </dgm:t>
    </dgm:pt>
    <dgm:pt modelId="{6922FD49-D703-4D9C-B3A3-9B45530465C6}" type="parTrans" cxnId="{9FF67426-34E1-459D-8374-ABFC0401828C}">
      <dgm:prSet/>
      <dgm:spPr/>
      <dgm:t>
        <a:bodyPr/>
        <a:lstStyle/>
        <a:p>
          <a:endParaRPr lang="en-GB"/>
        </a:p>
      </dgm:t>
    </dgm:pt>
    <dgm:pt modelId="{C5B06897-CCA5-4700-AB08-5ED0551AABF0}" type="sibTrans" cxnId="{9FF67426-34E1-459D-8374-ABFC0401828C}">
      <dgm:prSet/>
      <dgm:spPr/>
      <dgm:t>
        <a:bodyPr/>
        <a:lstStyle/>
        <a:p>
          <a:endParaRPr lang="en-GB"/>
        </a:p>
      </dgm:t>
    </dgm:pt>
    <dgm:pt modelId="{54F5D7E8-F3BB-4D55-BB43-9852CEFC6EBA}">
      <dgm:prSet phldrT="[Text]"/>
      <dgm:spPr/>
      <dgm:t>
        <a:bodyPr/>
        <a:lstStyle/>
        <a:p>
          <a:r>
            <a:rPr lang="en-GB" dirty="0" smtClean="0">
              <a:solidFill>
                <a:srgbClr val="CD401A"/>
              </a:solidFill>
            </a:rPr>
            <a:t>to optimise the evidence-based VFM solution following procurement </a:t>
          </a:r>
          <a:endParaRPr lang="en-GB" dirty="0"/>
        </a:p>
      </dgm:t>
    </dgm:pt>
    <dgm:pt modelId="{D3F414A6-E6C6-4657-A658-F7B40A46A259}" type="parTrans" cxnId="{1D1E900B-BF6F-48F1-A50F-5F00F3CC3308}">
      <dgm:prSet/>
      <dgm:spPr/>
      <dgm:t>
        <a:bodyPr/>
        <a:lstStyle/>
        <a:p>
          <a:endParaRPr lang="en-GB"/>
        </a:p>
      </dgm:t>
    </dgm:pt>
    <dgm:pt modelId="{718DA113-A4D5-4D35-9981-2A55B438F536}" type="sibTrans" cxnId="{1D1E900B-BF6F-48F1-A50F-5F00F3CC3308}">
      <dgm:prSet/>
      <dgm:spPr/>
      <dgm:t>
        <a:bodyPr/>
        <a:lstStyle/>
        <a:p>
          <a:endParaRPr lang="en-GB"/>
        </a:p>
      </dgm:t>
    </dgm:pt>
    <dgm:pt modelId="{DDF06A18-6CBE-44BA-BD59-5A2D8412B79F}">
      <dgm:prSet phldrT="[Text]"/>
      <dgm:spPr/>
      <dgm:t>
        <a:bodyPr/>
        <a:lstStyle/>
        <a:p>
          <a:r>
            <a:rPr lang="en-GB" dirty="0" smtClean="0">
              <a:solidFill>
                <a:srgbClr val="CD401A"/>
              </a:solidFill>
            </a:rPr>
            <a:t>define scope and objectives for project </a:t>
          </a:r>
          <a:endParaRPr lang="en-GB" dirty="0"/>
        </a:p>
      </dgm:t>
    </dgm:pt>
    <dgm:pt modelId="{BCCEC8C5-39ED-493E-B14B-C6D60607E542}" type="parTrans" cxnId="{468B14B4-AA99-4596-AB78-96A0E6BD8622}">
      <dgm:prSet/>
      <dgm:spPr/>
      <dgm:t>
        <a:bodyPr/>
        <a:lstStyle/>
        <a:p>
          <a:endParaRPr lang="en-GB"/>
        </a:p>
      </dgm:t>
    </dgm:pt>
    <dgm:pt modelId="{3B23943A-20CB-400A-A540-173D005AE352}" type="sibTrans" cxnId="{468B14B4-AA99-4596-AB78-96A0E6BD8622}">
      <dgm:prSet/>
      <dgm:spPr/>
      <dgm:t>
        <a:bodyPr/>
        <a:lstStyle/>
        <a:p>
          <a:endParaRPr lang="en-GB"/>
        </a:p>
      </dgm:t>
    </dgm:pt>
    <dgm:pt modelId="{DDEAD4F5-5BE1-4F41-BD78-6B79303C1046}">
      <dgm:prSet phldrT="[Text]"/>
      <dgm:spPr/>
      <dgm:t>
        <a:bodyPr/>
        <a:lstStyle/>
        <a:p>
          <a:r>
            <a:rPr lang="en-GB" dirty="0" smtClean="0">
              <a:solidFill>
                <a:srgbClr val="CD401A"/>
              </a:solidFill>
            </a:rPr>
            <a:t>identify expected benefits, recommend options to be taken forward</a:t>
          </a:r>
          <a:endParaRPr lang="en-GB" dirty="0"/>
        </a:p>
      </dgm:t>
    </dgm:pt>
    <dgm:pt modelId="{7574B3DB-8B92-4312-98A3-E48FD95EEF6A}" type="parTrans" cxnId="{4760CE28-27D0-4F09-9CD7-6E05E0712D58}">
      <dgm:prSet/>
      <dgm:spPr/>
      <dgm:t>
        <a:bodyPr/>
        <a:lstStyle/>
        <a:p>
          <a:endParaRPr lang="en-GB"/>
        </a:p>
      </dgm:t>
    </dgm:pt>
    <dgm:pt modelId="{970708B4-F986-403E-A627-C99083F8CB7F}" type="sibTrans" cxnId="{4760CE28-27D0-4F09-9CD7-6E05E0712D58}">
      <dgm:prSet/>
      <dgm:spPr/>
      <dgm:t>
        <a:bodyPr/>
        <a:lstStyle/>
        <a:p>
          <a:endParaRPr lang="en-GB"/>
        </a:p>
      </dgm:t>
    </dgm:pt>
    <dgm:pt modelId="{5DBABA69-FE91-4F47-A36D-14E6FEC2EC5C}">
      <dgm:prSet phldrT="[Text]"/>
      <dgm:spPr/>
      <dgm:t>
        <a:bodyPr/>
        <a:lstStyle/>
        <a:p>
          <a:r>
            <a:rPr lang="en-GB" dirty="0" smtClean="0">
              <a:solidFill>
                <a:srgbClr val="CD401A"/>
              </a:solidFill>
            </a:rPr>
            <a:t>outline the procurement strategy, delivery mechanism and project management plan </a:t>
          </a:r>
          <a:endParaRPr lang="en-GB" dirty="0"/>
        </a:p>
      </dgm:t>
    </dgm:pt>
    <dgm:pt modelId="{1BC9AD14-EB64-4995-88F1-5524D11634A1}" type="parTrans" cxnId="{B9B92A9D-68CA-4322-ADC7-4816B0FD3EE8}">
      <dgm:prSet/>
      <dgm:spPr/>
      <dgm:t>
        <a:bodyPr/>
        <a:lstStyle/>
        <a:p>
          <a:endParaRPr lang="en-GB"/>
        </a:p>
      </dgm:t>
    </dgm:pt>
    <dgm:pt modelId="{E3E0D839-BFA4-4398-8DEA-8929C510D703}" type="sibTrans" cxnId="{B9B92A9D-68CA-4322-ADC7-4816B0FD3EE8}">
      <dgm:prSet/>
      <dgm:spPr/>
      <dgm:t>
        <a:bodyPr/>
        <a:lstStyle/>
        <a:p>
          <a:endParaRPr lang="en-GB"/>
        </a:p>
      </dgm:t>
    </dgm:pt>
    <dgm:pt modelId="{9262FEA2-2ADF-4EAC-80F3-B07060ABD5E1}">
      <dgm:prSet phldrT="[Text]"/>
      <dgm:spPr/>
      <dgm:t>
        <a:bodyPr/>
        <a:lstStyle/>
        <a:p>
          <a:r>
            <a:rPr lang="en-GB" dirty="0" smtClean="0">
              <a:solidFill>
                <a:srgbClr val="CD401A"/>
              </a:solidFill>
            </a:rPr>
            <a:t>to set out the detailed implementation plan</a:t>
          </a:r>
          <a:endParaRPr lang="en-GB" dirty="0"/>
        </a:p>
      </dgm:t>
    </dgm:pt>
    <dgm:pt modelId="{72130284-51A9-4E5A-A548-1822073C43E6}" type="parTrans" cxnId="{91DBE74A-D215-40D5-A61D-A9FD11A5EAE5}">
      <dgm:prSet/>
      <dgm:spPr/>
    </dgm:pt>
    <dgm:pt modelId="{D4F7F9ED-ACAF-48D7-92D8-DC22B70EC157}" type="sibTrans" cxnId="{91DBE74A-D215-40D5-A61D-A9FD11A5EAE5}">
      <dgm:prSet/>
      <dgm:spPr/>
    </dgm:pt>
    <dgm:pt modelId="{09E14E18-3C7A-41EA-BE29-00C53AD2B3F7}" type="pres">
      <dgm:prSet presAssocID="{61DA0E2C-EDC5-48CB-A5D4-31FC7DC70DB5}" presName="linearFlow" presStyleCnt="0">
        <dgm:presLayoutVars>
          <dgm:dir/>
          <dgm:animLvl val="lvl"/>
          <dgm:resizeHandles val="exact"/>
        </dgm:presLayoutVars>
      </dgm:prSet>
      <dgm:spPr/>
      <dgm:t>
        <a:bodyPr/>
        <a:lstStyle/>
        <a:p>
          <a:endParaRPr lang="en-GB"/>
        </a:p>
      </dgm:t>
    </dgm:pt>
    <dgm:pt modelId="{21882541-F6BF-4985-A763-7CDEE063F0A1}" type="pres">
      <dgm:prSet presAssocID="{565F52F9-B4A9-49A1-9FE6-C41E39B1B361}" presName="composite" presStyleCnt="0"/>
      <dgm:spPr/>
    </dgm:pt>
    <dgm:pt modelId="{31EE69F9-C127-44DE-A91A-465400932992}" type="pres">
      <dgm:prSet presAssocID="{565F52F9-B4A9-49A1-9FE6-C41E39B1B361}" presName="parentText" presStyleLbl="alignNode1" presStyleIdx="0" presStyleCnt="3" custLinFactNeighborY="-137">
        <dgm:presLayoutVars>
          <dgm:chMax val="1"/>
          <dgm:bulletEnabled val="1"/>
        </dgm:presLayoutVars>
      </dgm:prSet>
      <dgm:spPr/>
      <dgm:t>
        <a:bodyPr/>
        <a:lstStyle/>
        <a:p>
          <a:endParaRPr lang="en-GB"/>
        </a:p>
      </dgm:t>
    </dgm:pt>
    <dgm:pt modelId="{7A8DDFB2-9D8E-4E9D-B17E-F5A8AA149E3D}" type="pres">
      <dgm:prSet presAssocID="{565F52F9-B4A9-49A1-9FE6-C41E39B1B361}" presName="descendantText" presStyleLbl="alignAcc1" presStyleIdx="0" presStyleCnt="3">
        <dgm:presLayoutVars>
          <dgm:bulletEnabled val="1"/>
        </dgm:presLayoutVars>
      </dgm:prSet>
      <dgm:spPr/>
      <dgm:t>
        <a:bodyPr/>
        <a:lstStyle/>
        <a:p>
          <a:endParaRPr lang="en-GB"/>
        </a:p>
      </dgm:t>
    </dgm:pt>
    <dgm:pt modelId="{58ED4173-A773-47CE-9598-678E7047E9A9}" type="pres">
      <dgm:prSet presAssocID="{DF826E4B-BE1D-4CC5-ADE2-9AC075B0D992}" presName="sp" presStyleCnt="0"/>
      <dgm:spPr/>
    </dgm:pt>
    <dgm:pt modelId="{DB4F9F9E-375F-41C3-9BBA-E7BAD7B4FD7E}" type="pres">
      <dgm:prSet presAssocID="{CA7031B2-235B-4383-AFF9-0C8435D46670}" presName="composite" presStyleCnt="0"/>
      <dgm:spPr/>
    </dgm:pt>
    <dgm:pt modelId="{09ED5ACD-AF12-49F2-AD6B-9B34D0889A4C}" type="pres">
      <dgm:prSet presAssocID="{CA7031B2-235B-4383-AFF9-0C8435D46670}" presName="parentText" presStyleLbl="alignNode1" presStyleIdx="1" presStyleCnt="3">
        <dgm:presLayoutVars>
          <dgm:chMax val="1"/>
          <dgm:bulletEnabled val="1"/>
        </dgm:presLayoutVars>
      </dgm:prSet>
      <dgm:spPr/>
      <dgm:t>
        <a:bodyPr/>
        <a:lstStyle/>
        <a:p>
          <a:endParaRPr lang="en-GB"/>
        </a:p>
      </dgm:t>
    </dgm:pt>
    <dgm:pt modelId="{31CB9AEF-EA67-4FC7-80E3-6AF1973B7996}" type="pres">
      <dgm:prSet presAssocID="{CA7031B2-235B-4383-AFF9-0C8435D46670}" presName="descendantText" presStyleLbl="alignAcc1" presStyleIdx="1" presStyleCnt="3">
        <dgm:presLayoutVars>
          <dgm:bulletEnabled val="1"/>
        </dgm:presLayoutVars>
      </dgm:prSet>
      <dgm:spPr/>
      <dgm:t>
        <a:bodyPr/>
        <a:lstStyle/>
        <a:p>
          <a:endParaRPr lang="en-GB"/>
        </a:p>
      </dgm:t>
    </dgm:pt>
    <dgm:pt modelId="{422D472A-3AC2-4273-871A-D85F89B4AEFE}" type="pres">
      <dgm:prSet presAssocID="{FD0A0A20-4F06-46EC-B22E-71B5C5DBF028}" presName="sp" presStyleCnt="0"/>
      <dgm:spPr/>
    </dgm:pt>
    <dgm:pt modelId="{8345A5C0-7F7B-4EEC-A78A-8B283D8E511D}" type="pres">
      <dgm:prSet presAssocID="{D18CCA04-ECDF-4D21-9167-7578AC516454}" presName="composite" presStyleCnt="0"/>
      <dgm:spPr/>
    </dgm:pt>
    <dgm:pt modelId="{0DF97458-9D0E-432F-B508-EF60D20CA3D1}" type="pres">
      <dgm:prSet presAssocID="{D18CCA04-ECDF-4D21-9167-7578AC516454}" presName="parentText" presStyleLbl="alignNode1" presStyleIdx="2" presStyleCnt="3">
        <dgm:presLayoutVars>
          <dgm:chMax val="1"/>
          <dgm:bulletEnabled val="1"/>
        </dgm:presLayoutVars>
      </dgm:prSet>
      <dgm:spPr/>
      <dgm:t>
        <a:bodyPr/>
        <a:lstStyle/>
        <a:p>
          <a:endParaRPr lang="en-GB"/>
        </a:p>
      </dgm:t>
    </dgm:pt>
    <dgm:pt modelId="{6B9AEB64-D118-4B8C-B2C0-7E44019E5EE9}" type="pres">
      <dgm:prSet presAssocID="{D18CCA04-ECDF-4D21-9167-7578AC516454}" presName="descendantText" presStyleLbl="alignAcc1" presStyleIdx="2" presStyleCnt="3">
        <dgm:presLayoutVars>
          <dgm:bulletEnabled val="1"/>
        </dgm:presLayoutVars>
      </dgm:prSet>
      <dgm:spPr/>
      <dgm:t>
        <a:bodyPr/>
        <a:lstStyle/>
        <a:p>
          <a:endParaRPr lang="en-GB"/>
        </a:p>
      </dgm:t>
    </dgm:pt>
  </dgm:ptLst>
  <dgm:cxnLst>
    <dgm:cxn modelId="{6E83158F-02F7-4F6D-8EA3-66FAD5999DCB}" type="presOf" srcId="{565F52F9-B4A9-49A1-9FE6-C41E39B1B361}" destId="{31EE69F9-C127-44DE-A91A-465400932992}" srcOrd="0" destOrd="0" presId="urn:microsoft.com/office/officeart/2005/8/layout/chevron2"/>
    <dgm:cxn modelId="{4760CE28-27D0-4F09-9CD7-6E05E0712D58}" srcId="{565F52F9-B4A9-49A1-9FE6-C41E39B1B361}" destId="{DDEAD4F5-5BE1-4F41-BD78-6B79303C1046}" srcOrd="2" destOrd="0" parTransId="{7574B3DB-8B92-4312-98A3-E48FD95EEF6A}" sibTransId="{970708B4-F986-403E-A627-C99083F8CB7F}"/>
    <dgm:cxn modelId="{1EA3133F-4C28-4E17-A72D-1FCDBBE22BB4}" srcId="{61DA0E2C-EDC5-48CB-A5D4-31FC7DC70DB5}" destId="{CA7031B2-235B-4383-AFF9-0C8435D46670}" srcOrd="1" destOrd="0" parTransId="{28709CEC-FFC7-4A54-A68C-F8BF51775F62}" sibTransId="{FD0A0A20-4F06-46EC-B22E-71B5C5DBF028}"/>
    <dgm:cxn modelId="{468B14B4-AA99-4596-AB78-96A0E6BD8622}" srcId="{565F52F9-B4A9-49A1-9FE6-C41E39B1B361}" destId="{DDF06A18-6CBE-44BA-BD59-5A2D8412B79F}" srcOrd="1" destOrd="0" parTransId="{BCCEC8C5-39ED-493E-B14B-C6D60607E542}" sibTransId="{3B23943A-20CB-400A-A540-173D005AE352}"/>
    <dgm:cxn modelId="{993C8B97-ED6D-49E8-905B-5B87BC8E6DA6}" type="presOf" srcId="{9262FEA2-2ADF-4EAC-80F3-B07060ABD5E1}" destId="{6B9AEB64-D118-4B8C-B2C0-7E44019E5EE9}" srcOrd="0" destOrd="1" presId="urn:microsoft.com/office/officeart/2005/8/layout/chevron2"/>
    <dgm:cxn modelId="{B985FD84-B0EA-48D5-8EF4-1A082D5AC272}" srcId="{565F52F9-B4A9-49A1-9FE6-C41E39B1B361}" destId="{CAA7654D-9BCF-42D5-8C0E-9D11FEAD5020}" srcOrd="0" destOrd="0" parTransId="{4B8591D4-BB4B-47A8-BEF5-1C18545866D1}" sibTransId="{2FFEA296-585F-4A60-8ED8-952F09BCED38}"/>
    <dgm:cxn modelId="{9F1A5844-F114-428F-A9B1-B7DD45579A27}" srcId="{CA7031B2-235B-4383-AFF9-0C8435D46670}" destId="{A3989F00-C9A7-482E-A346-33DFD982FB2D}" srcOrd="0" destOrd="0" parTransId="{2BED320B-ACAF-4D75-A313-21EAEEF213A8}" sibTransId="{A33B236C-306B-41C2-B247-446924C67156}"/>
    <dgm:cxn modelId="{DB3C1414-EF2C-4587-9D77-4D168CC2F785}" type="presOf" srcId="{CAA7654D-9BCF-42D5-8C0E-9D11FEAD5020}" destId="{7A8DDFB2-9D8E-4E9D-B17E-F5A8AA149E3D}" srcOrd="0" destOrd="0" presId="urn:microsoft.com/office/officeart/2005/8/layout/chevron2"/>
    <dgm:cxn modelId="{91DBE74A-D215-40D5-A61D-A9FD11A5EAE5}" srcId="{D18CCA04-ECDF-4D21-9167-7578AC516454}" destId="{9262FEA2-2ADF-4EAC-80F3-B07060ABD5E1}" srcOrd="1" destOrd="0" parTransId="{72130284-51A9-4E5A-A548-1822073C43E6}" sibTransId="{D4F7F9ED-ACAF-48D7-92D8-DC22B70EC157}"/>
    <dgm:cxn modelId="{B9B92A9D-68CA-4322-ADC7-4816B0FD3EE8}" srcId="{CA7031B2-235B-4383-AFF9-0C8435D46670}" destId="{5DBABA69-FE91-4F47-A36D-14E6FEC2EC5C}" srcOrd="1" destOrd="0" parTransId="{1BC9AD14-EB64-4995-88F1-5524D11634A1}" sibTransId="{E3E0D839-BFA4-4398-8DEA-8929C510D703}"/>
    <dgm:cxn modelId="{BF1C8069-FFD3-4BC1-ADF5-D2BB9A513D34}" srcId="{61DA0E2C-EDC5-48CB-A5D4-31FC7DC70DB5}" destId="{565F52F9-B4A9-49A1-9FE6-C41E39B1B361}" srcOrd="0" destOrd="0" parTransId="{54C49550-C741-43AD-8A1E-231D133E0067}" sibTransId="{DF826E4B-BE1D-4CC5-ADE2-9AC075B0D992}"/>
    <dgm:cxn modelId="{C0041276-7FFA-4768-AE5A-9A5831571D57}" type="presOf" srcId="{A3989F00-C9A7-482E-A346-33DFD982FB2D}" destId="{31CB9AEF-EA67-4FC7-80E3-6AF1973B7996}" srcOrd="0" destOrd="0" presId="urn:microsoft.com/office/officeart/2005/8/layout/chevron2"/>
    <dgm:cxn modelId="{C3C6ADEC-615A-4F77-BF8F-3C2CA680F8D6}" type="presOf" srcId="{DDEAD4F5-5BE1-4F41-BD78-6B79303C1046}" destId="{7A8DDFB2-9D8E-4E9D-B17E-F5A8AA149E3D}" srcOrd="0" destOrd="2" presId="urn:microsoft.com/office/officeart/2005/8/layout/chevron2"/>
    <dgm:cxn modelId="{BB92D41D-5A6F-4B94-AD09-B20E68092387}" type="presOf" srcId="{DDF06A18-6CBE-44BA-BD59-5A2D8412B79F}" destId="{7A8DDFB2-9D8E-4E9D-B17E-F5A8AA149E3D}" srcOrd="0" destOrd="1" presId="urn:microsoft.com/office/officeart/2005/8/layout/chevron2"/>
    <dgm:cxn modelId="{F7972562-A69C-4292-A67B-BFC472ED58EC}" type="presOf" srcId="{CA7031B2-235B-4383-AFF9-0C8435D46670}" destId="{09ED5ACD-AF12-49F2-AD6B-9B34D0889A4C}" srcOrd="0" destOrd="0" presId="urn:microsoft.com/office/officeart/2005/8/layout/chevron2"/>
    <dgm:cxn modelId="{8395EFB9-E15A-40A1-94B2-E91D91FF7BC3}" type="presOf" srcId="{61DA0E2C-EDC5-48CB-A5D4-31FC7DC70DB5}" destId="{09E14E18-3C7A-41EA-BE29-00C53AD2B3F7}" srcOrd="0" destOrd="0" presId="urn:microsoft.com/office/officeart/2005/8/layout/chevron2"/>
    <dgm:cxn modelId="{F93E59BE-84F8-4B90-B1F8-14D3D9C77D79}" type="presOf" srcId="{D18CCA04-ECDF-4D21-9167-7578AC516454}" destId="{0DF97458-9D0E-432F-B508-EF60D20CA3D1}" srcOrd="0" destOrd="0" presId="urn:microsoft.com/office/officeart/2005/8/layout/chevron2"/>
    <dgm:cxn modelId="{B7AD8C09-BCB1-4C7D-8956-7881969E35DE}" type="presOf" srcId="{54F5D7E8-F3BB-4D55-BB43-9852CEFC6EBA}" destId="{6B9AEB64-D118-4B8C-B2C0-7E44019E5EE9}" srcOrd="0" destOrd="0" presId="urn:microsoft.com/office/officeart/2005/8/layout/chevron2"/>
    <dgm:cxn modelId="{9FF67426-34E1-459D-8374-ABFC0401828C}" srcId="{61DA0E2C-EDC5-48CB-A5D4-31FC7DC70DB5}" destId="{D18CCA04-ECDF-4D21-9167-7578AC516454}" srcOrd="2" destOrd="0" parTransId="{6922FD49-D703-4D9C-B3A3-9B45530465C6}" sibTransId="{C5B06897-CCA5-4700-AB08-5ED0551AABF0}"/>
    <dgm:cxn modelId="{4758F0AD-3CF6-4092-8C17-DCD9A12D2840}" type="presOf" srcId="{5DBABA69-FE91-4F47-A36D-14E6FEC2EC5C}" destId="{31CB9AEF-EA67-4FC7-80E3-6AF1973B7996}" srcOrd="0" destOrd="1" presId="urn:microsoft.com/office/officeart/2005/8/layout/chevron2"/>
    <dgm:cxn modelId="{1D1E900B-BF6F-48F1-A50F-5F00F3CC3308}" srcId="{D18CCA04-ECDF-4D21-9167-7578AC516454}" destId="{54F5D7E8-F3BB-4D55-BB43-9852CEFC6EBA}" srcOrd="0" destOrd="0" parTransId="{D3F414A6-E6C6-4657-A658-F7B40A46A259}" sibTransId="{718DA113-A4D5-4D35-9981-2A55B438F536}"/>
    <dgm:cxn modelId="{E46DBE75-5625-4B00-8823-63A77AE5169C}" type="presParOf" srcId="{09E14E18-3C7A-41EA-BE29-00C53AD2B3F7}" destId="{21882541-F6BF-4985-A763-7CDEE063F0A1}" srcOrd="0" destOrd="0" presId="urn:microsoft.com/office/officeart/2005/8/layout/chevron2"/>
    <dgm:cxn modelId="{519E2699-DB4D-49AE-8C4E-6700017CEA09}" type="presParOf" srcId="{21882541-F6BF-4985-A763-7CDEE063F0A1}" destId="{31EE69F9-C127-44DE-A91A-465400932992}" srcOrd="0" destOrd="0" presId="urn:microsoft.com/office/officeart/2005/8/layout/chevron2"/>
    <dgm:cxn modelId="{1EB4470E-B1AA-47A1-AD4D-FC471E2C6233}" type="presParOf" srcId="{21882541-F6BF-4985-A763-7CDEE063F0A1}" destId="{7A8DDFB2-9D8E-4E9D-B17E-F5A8AA149E3D}" srcOrd="1" destOrd="0" presId="urn:microsoft.com/office/officeart/2005/8/layout/chevron2"/>
    <dgm:cxn modelId="{72D6EC0C-E811-4443-B3BF-52BA0EDDE529}" type="presParOf" srcId="{09E14E18-3C7A-41EA-BE29-00C53AD2B3F7}" destId="{58ED4173-A773-47CE-9598-678E7047E9A9}" srcOrd="1" destOrd="0" presId="urn:microsoft.com/office/officeart/2005/8/layout/chevron2"/>
    <dgm:cxn modelId="{E5333452-B7F1-46ED-A27C-8BF024FFB4FF}" type="presParOf" srcId="{09E14E18-3C7A-41EA-BE29-00C53AD2B3F7}" destId="{DB4F9F9E-375F-41C3-9BBA-E7BAD7B4FD7E}" srcOrd="2" destOrd="0" presId="urn:microsoft.com/office/officeart/2005/8/layout/chevron2"/>
    <dgm:cxn modelId="{8AAF38F6-216D-449F-BC78-23E0C42E9950}" type="presParOf" srcId="{DB4F9F9E-375F-41C3-9BBA-E7BAD7B4FD7E}" destId="{09ED5ACD-AF12-49F2-AD6B-9B34D0889A4C}" srcOrd="0" destOrd="0" presId="urn:microsoft.com/office/officeart/2005/8/layout/chevron2"/>
    <dgm:cxn modelId="{FC56F3DB-889A-4384-9983-C9645F5372E8}" type="presParOf" srcId="{DB4F9F9E-375F-41C3-9BBA-E7BAD7B4FD7E}" destId="{31CB9AEF-EA67-4FC7-80E3-6AF1973B7996}" srcOrd="1" destOrd="0" presId="urn:microsoft.com/office/officeart/2005/8/layout/chevron2"/>
    <dgm:cxn modelId="{83E22C93-9751-42EA-A993-4561FA878386}" type="presParOf" srcId="{09E14E18-3C7A-41EA-BE29-00C53AD2B3F7}" destId="{422D472A-3AC2-4273-871A-D85F89B4AEFE}" srcOrd="3" destOrd="0" presId="urn:microsoft.com/office/officeart/2005/8/layout/chevron2"/>
    <dgm:cxn modelId="{62AD7638-86BF-43FD-8A44-3BA74AF05B7F}" type="presParOf" srcId="{09E14E18-3C7A-41EA-BE29-00C53AD2B3F7}" destId="{8345A5C0-7F7B-4EEC-A78A-8B283D8E511D}" srcOrd="4" destOrd="0" presId="urn:microsoft.com/office/officeart/2005/8/layout/chevron2"/>
    <dgm:cxn modelId="{D5759E5B-2D15-483B-B3B2-79C24538AB15}" type="presParOf" srcId="{8345A5C0-7F7B-4EEC-A78A-8B283D8E511D}" destId="{0DF97458-9D0E-432F-B508-EF60D20CA3D1}" srcOrd="0" destOrd="0" presId="urn:microsoft.com/office/officeart/2005/8/layout/chevron2"/>
    <dgm:cxn modelId="{42C38CF9-E6DF-44A0-9E47-C206D7965993}" type="presParOf" srcId="{8345A5C0-7F7B-4EEC-A78A-8B283D8E511D}" destId="{6B9AEB64-D118-4B8C-B2C0-7E44019E5EE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E711B-D602-4D55-AE65-FCE47301C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A02F86-D258-4771-BA99-C84D83427CF8}">
      <dgm:prSet phldrT="[Text]"/>
      <dgm:spPr/>
      <dgm:t>
        <a:bodyPr/>
        <a:lstStyle/>
        <a:p>
          <a:r>
            <a:rPr lang="en-GB" dirty="0" smtClean="0"/>
            <a:t>LA</a:t>
          </a:r>
          <a:endParaRPr lang="en-GB" dirty="0"/>
        </a:p>
      </dgm:t>
    </dgm:pt>
    <dgm:pt modelId="{508D100B-FA1F-4688-908F-235D952EAD7D}" type="parTrans" cxnId="{4D71F1D7-9BBE-4D40-83DC-1EF711E6E1F5}">
      <dgm:prSet/>
      <dgm:spPr/>
      <dgm:t>
        <a:bodyPr/>
        <a:lstStyle/>
        <a:p>
          <a:endParaRPr lang="en-GB"/>
        </a:p>
      </dgm:t>
    </dgm:pt>
    <dgm:pt modelId="{BED683EC-8E01-4271-ACFD-5FF56FDCEAEB}" type="sibTrans" cxnId="{4D71F1D7-9BBE-4D40-83DC-1EF711E6E1F5}">
      <dgm:prSet/>
      <dgm:spPr/>
      <dgm:t>
        <a:bodyPr/>
        <a:lstStyle/>
        <a:p>
          <a:endParaRPr lang="en-GB"/>
        </a:p>
      </dgm:t>
    </dgm:pt>
    <dgm:pt modelId="{E803B9F6-4BA7-47C4-B18D-4FF7B09D2738}">
      <dgm:prSet phldrT="[Text]"/>
      <dgm:spPr/>
      <dgm:t>
        <a:bodyPr/>
        <a:lstStyle/>
        <a:p>
          <a:r>
            <a:rPr lang="en-GB" dirty="0" smtClean="0"/>
            <a:t>D&amp;B</a:t>
          </a:r>
          <a:endParaRPr lang="en-GB" dirty="0"/>
        </a:p>
      </dgm:t>
    </dgm:pt>
    <dgm:pt modelId="{82FC4418-BE43-4D13-B3C1-DC9885E8ABD2}" type="parTrans" cxnId="{C0CBAC4B-0B52-417E-A758-81B3824B962C}">
      <dgm:prSet/>
      <dgm:spPr/>
      <dgm:t>
        <a:bodyPr/>
        <a:lstStyle/>
        <a:p>
          <a:endParaRPr lang="en-GB"/>
        </a:p>
      </dgm:t>
    </dgm:pt>
    <dgm:pt modelId="{689BBC71-F2F5-41F5-AF4F-5D7299A770F3}" type="sibTrans" cxnId="{C0CBAC4B-0B52-417E-A758-81B3824B962C}">
      <dgm:prSet/>
      <dgm:spPr/>
      <dgm:t>
        <a:bodyPr/>
        <a:lstStyle/>
        <a:p>
          <a:endParaRPr lang="en-GB"/>
        </a:p>
      </dgm:t>
    </dgm:pt>
    <dgm:pt modelId="{8B7A0024-3D60-4889-AC94-144B0A876CCF}">
      <dgm:prSet phldrT="[Text]"/>
      <dgm:spPr/>
      <dgm:t>
        <a:bodyPr/>
        <a:lstStyle/>
        <a:p>
          <a:r>
            <a:rPr lang="en-GB" dirty="0" smtClean="0"/>
            <a:t>O&amp;M</a:t>
          </a:r>
          <a:endParaRPr lang="en-GB" dirty="0"/>
        </a:p>
      </dgm:t>
    </dgm:pt>
    <dgm:pt modelId="{53E1F00D-D778-420C-810F-6FF9D6C2D175}" type="parTrans" cxnId="{AD985366-AF4C-400A-9388-5C152B32936D}">
      <dgm:prSet/>
      <dgm:spPr/>
      <dgm:t>
        <a:bodyPr/>
        <a:lstStyle/>
        <a:p>
          <a:endParaRPr lang="en-GB"/>
        </a:p>
      </dgm:t>
    </dgm:pt>
    <dgm:pt modelId="{0EA11D9A-7D03-47D9-9FB8-1729C2610AE3}" type="sibTrans" cxnId="{AD985366-AF4C-400A-9388-5C152B32936D}">
      <dgm:prSet/>
      <dgm:spPr/>
      <dgm:t>
        <a:bodyPr/>
        <a:lstStyle/>
        <a:p>
          <a:endParaRPr lang="en-GB"/>
        </a:p>
      </dgm:t>
    </dgm:pt>
    <dgm:pt modelId="{DFB02186-4183-403F-BFEC-C4192989C7CA}">
      <dgm:prSet phldrT="[Text]"/>
      <dgm:spPr/>
      <dgm:t>
        <a:bodyPr/>
        <a:lstStyle/>
        <a:p>
          <a:r>
            <a:rPr lang="en-GB" dirty="0" smtClean="0"/>
            <a:t>M&amp;B</a:t>
          </a:r>
          <a:endParaRPr lang="en-GB" dirty="0"/>
        </a:p>
      </dgm:t>
    </dgm:pt>
    <dgm:pt modelId="{E7A57B05-5E81-4730-BBA5-496BC9427C05}" type="parTrans" cxnId="{DD736FE2-034F-4EA7-8A8D-DE52FAFCA088}">
      <dgm:prSet/>
      <dgm:spPr/>
      <dgm:t>
        <a:bodyPr/>
        <a:lstStyle/>
        <a:p>
          <a:endParaRPr lang="en-GB"/>
        </a:p>
      </dgm:t>
    </dgm:pt>
    <dgm:pt modelId="{3BB47BAF-EF57-4958-8E49-66570859C1E9}" type="sibTrans" cxnId="{DD736FE2-034F-4EA7-8A8D-DE52FAFCA088}">
      <dgm:prSet/>
      <dgm:spPr/>
      <dgm:t>
        <a:bodyPr/>
        <a:lstStyle/>
        <a:p>
          <a:endParaRPr lang="en-GB"/>
        </a:p>
      </dgm:t>
    </dgm:pt>
    <dgm:pt modelId="{E5525D15-F27D-4AC8-9744-D892F7B20503}" type="pres">
      <dgm:prSet presAssocID="{ACCE711B-D602-4D55-AE65-FCE47301C67C}" presName="hierChild1" presStyleCnt="0">
        <dgm:presLayoutVars>
          <dgm:orgChart val="1"/>
          <dgm:chPref val="1"/>
          <dgm:dir/>
          <dgm:animOne val="branch"/>
          <dgm:animLvl val="lvl"/>
          <dgm:resizeHandles/>
        </dgm:presLayoutVars>
      </dgm:prSet>
      <dgm:spPr/>
      <dgm:t>
        <a:bodyPr/>
        <a:lstStyle/>
        <a:p>
          <a:endParaRPr lang="en-GB"/>
        </a:p>
      </dgm:t>
    </dgm:pt>
    <dgm:pt modelId="{71954213-182C-45E5-930E-BF3209F4ACFC}" type="pres">
      <dgm:prSet presAssocID="{BEA02F86-D258-4771-BA99-C84D83427CF8}" presName="hierRoot1" presStyleCnt="0">
        <dgm:presLayoutVars>
          <dgm:hierBranch val="init"/>
        </dgm:presLayoutVars>
      </dgm:prSet>
      <dgm:spPr/>
    </dgm:pt>
    <dgm:pt modelId="{E2443719-8A9C-4ACA-BD30-EEA839E28321}" type="pres">
      <dgm:prSet presAssocID="{BEA02F86-D258-4771-BA99-C84D83427CF8}" presName="rootComposite1" presStyleCnt="0"/>
      <dgm:spPr/>
    </dgm:pt>
    <dgm:pt modelId="{7673A788-F194-4B50-AF4F-A37453CBD2EA}" type="pres">
      <dgm:prSet presAssocID="{BEA02F86-D258-4771-BA99-C84D83427CF8}" presName="rootText1" presStyleLbl="node0" presStyleIdx="0" presStyleCnt="1" custLinFactNeighborX="1" custLinFactNeighborY="-50943">
        <dgm:presLayoutVars>
          <dgm:chPref val="3"/>
        </dgm:presLayoutVars>
      </dgm:prSet>
      <dgm:spPr/>
      <dgm:t>
        <a:bodyPr/>
        <a:lstStyle/>
        <a:p>
          <a:endParaRPr lang="en-GB"/>
        </a:p>
      </dgm:t>
    </dgm:pt>
    <dgm:pt modelId="{5E148485-7BC3-44B7-A49C-DFEBFBA66787}" type="pres">
      <dgm:prSet presAssocID="{BEA02F86-D258-4771-BA99-C84D83427CF8}" presName="rootConnector1" presStyleLbl="node1" presStyleIdx="0" presStyleCnt="0"/>
      <dgm:spPr/>
      <dgm:t>
        <a:bodyPr/>
        <a:lstStyle/>
        <a:p>
          <a:endParaRPr lang="en-GB"/>
        </a:p>
      </dgm:t>
    </dgm:pt>
    <dgm:pt modelId="{3F436D47-D310-4797-B0CB-FA4C80D2F827}" type="pres">
      <dgm:prSet presAssocID="{BEA02F86-D258-4771-BA99-C84D83427CF8}" presName="hierChild2" presStyleCnt="0"/>
      <dgm:spPr/>
    </dgm:pt>
    <dgm:pt modelId="{1C6E076D-AC6D-4356-910B-E7EC5480551D}" type="pres">
      <dgm:prSet presAssocID="{82FC4418-BE43-4D13-B3C1-DC9885E8ABD2}" presName="Name37" presStyleLbl="parChTrans1D2" presStyleIdx="0" presStyleCnt="3"/>
      <dgm:spPr/>
      <dgm:t>
        <a:bodyPr/>
        <a:lstStyle/>
        <a:p>
          <a:endParaRPr lang="en-GB"/>
        </a:p>
      </dgm:t>
    </dgm:pt>
    <dgm:pt modelId="{6186F840-865B-40BD-8126-3A12961DE819}" type="pres">
      <dgm:prSet presAssocID="{E803B9F6-4BA7-47C4-B18D-4FF7B09D2738}" presName="hierRoot2" presStyleCnt="0">
        <dgm:presLayoutVars>
          <dgm:hierBranch val="init"/>
        </dgm:presLayoutVars>
      </dgm:prSet>
      <dgm:spPr/>
    </dgm:pt>
    <dgm:pt modelId="{058AD51D-ADB6-4286-9F76-983C99ABA4A4}" type="pres">
      <dgm:prSet presAssocID="{E803B9F6-4BA7-47C4-B18D-4FF7B09D2738}" presName="rootComposite" presStyleCnt="0"/>
      <dgm:spPr/>
    </dgm:pt>
    <dgm:pt modelId="{94C55EE2-9A76-4E84-B6FF-4A38BE1E44B9}" type="pres">
      <dgm:prSet presAssocID="{E803B9F6-4BA7-47C4-B18D-4FF7B09D2738}" presName="rootText" presStyleLbl="node2" presStyleIdx="0" presStyleCnt="3">
        <dgm:presLayoutVars>
          <dgm:chPref val="3"/>
        </dgm:presLayoutVars>
      </dgm:prSet>
      <dgm:spPr/>
      <dgm:t>
        <a:bodyPr/>
        <a:lstStyle/>
        <a:p>
          <a:endParaRPr lang="en-GB"/>
        </a:p>
      </dgm:t>
    </dgm:pt>
    <dgm:pt modelId="{68BE21A2-6492-4C26-8826-7DE08E2322C8}" type="pres">
      <dgm:prSet presAssocID="{E803B9F6-4BA7-47C4-B18D-4FF7B09D2738}" presName="rootConnector" presStyleLbl="node2" presStyleIdx="0" presStyleCnt="3"/>
      <dgm:spPr/>
      <dgm:t>
        <a:bodyPr/>
        <a:lstStyle/>
        <a:p>
          <a:endParaRPr lang="en-GB"/>
        </a:p>
      </dgm:t>
    </dgm:pt>
    <dgm:pt modelId="{C5A0CD70-3C47-4433-8446-1B9F9336F6C2}" type="pres">
      <dgm:prSet presAssocID="{E803B9F6-4BA7-47C4-B18D-4FF7B09D2738}" presName="hierChild4" presStyleCnt="0"/>
      <dgm:spPr/>
    </dgm:pt>
    <dgm:pt modelId="{58DD2D2D-B92C-4B2E-90D0-85445C0772C8}" type="pres">
      <dgm:prSet presAssocID="{E803B9F6-4BA7-47C4-B18D-4FF7B09D2738}" presName="hierChild5" presStyleCnt="0"/>
      <dgm:spPr/>
    </dgm:pt>
    <dgm:pt modelId="{B40AE01F-D7FA-42EA-B2B7-B187740F56AE}" type="pres">
      <dgm:prSet presAssocID="{53E1F00D-D778-420C-810F-6FF9D6C2D175}" presName="Name37" presStyleLbl="parChTrans1D2" presStyleIdx="1" presStyleCnt="3"/>
      <dgm:spPr/>
      <dgm:t>
        <a:bodyPr/>
        <a:lstStyle/>
        <a:p>
          <a:endParaRPr lang="en-GB"/>
        </a:p>
      </dgm:t>
    </dgm:pt>
    <dgm:pt modelId="{1EA89DF0-F995-40FD-B3CE-8345A5DFF096}" type="pres">
      <dgm:prSet presAssocID="{8B7A0024-3D60-4889-AC94-144B0A876CCF}" presName="hierRoot2" presStyleCnt="0">
        <dgm:presLayoutVars>
          <dgm:hierBranch val="init"/>
        </dgm:presLayoutVars>
      </dgm:prSet>
      <dgm:spPr/>
    </dgm:pt>
    <dgm:pt modelId="{36DAC778-C778-4CCC-956A-6A5A608C1E6B}" type="pres">
      <dgm:prSet presAssocID="{8B7A0024-3D60-4889-AC94-144B0A876CCF}" presName="rootComposite" presStyleCnt="0"/>
      <dgm:spPr/>
    </dgm:pt>
    <dgm:pt modelId="{D8E1781A-076C-48B7-942C-EBA5696F5A56}" type="pres">
      <dgm:prSet presAssocID="{8B7A0024-3D60-4889-AC94-144B0A876CCF}" presName="rootText" presStyleLbl="node2" presStyleIdx="1" presStyleCnt="3">
        <dgm:presLayoutVars>
          <dgm:chPref val="3"/>
        </dgm:presLayoutVars>
      </dgm:prSet>
      <dgm:spPr/>
      <dgm:t>
        <a:bodyPr/>
        <a:lstStyle/>
        <a:p>
          <a:endParaRPr lang="en-GB"/>
        </a:p>
      </dgm:t>
    </dgm:pt>
    <dgm:pt modelId="{7E168801-587B-4F4C-8710-82D885751CE9}" type="pres">
      <dgm:prSet presAssocID="{8B7A0024-3D60-4889-AC94-144B0A876CCF}" presName="rootConnector" presStyleLbl="node2" presStyleIdx="1" presStyleCnt="3"/>
      <dgm:spPr/>
      <dgm:t>
        <a:bodyPr/>
        <a:lstStyle/>
        <a:p>
          <a:endParaRPr lang="en-GB"/>
        </a:p>
      </dgm:t>
    </dgm:pt>
    <dgm:pt modelId="{C13802FE-F370-4D89-90AD-204AA1D23B12}" type="pres">
      <dgm:prSet presAssocID="{8B7A0024-3D60-4889-AC94-144B0A876CCF}" presName="hierChild4" presStyleCnt="0"/>
      <dgm:spPr/>
    </dgm:pt>
    <dgm:pt modelId="{53C57803-BCE0-43A4-8E2C-45AC3FDA29DD}" type="pres">
      <dgm:prSet presAssocID="{8B7A0024-3D60-4889-AC94-144B0A876CCF}" presName="hierChild5" presStyleCnt="0"/>
      <dgm:spPr/>
    </dgm:pt>
    <dgm:pt modelId="{C74DB7C0-7573-4CFF-80AA-D3E571007107}" type="pres">
      <dgm:prSet presAssocID="{E7A57B05-5E81-4730-BBA5-496BC9427C05}" presName="Name37" presStyleLbl="parChTrans1D2" presStyleIdx="2" presStyleCnt="3"/>
      <dgm:spPr/>
      <dgm:t>
        <a:bodyPr/>
        <a:lstStyle/>
        <a:p>
          <a:endParaRPr lang="en-GB"/>
        </a:p>
      </dgm:t>
    </dgm:pt>
    <dgm:pt modelId="{AF499041-D29D-441F-8136-DAAA19394127}" type="pres">
      <dgm:prSet presAssocID="{DFB02186-4183-403F-BFEC-C4192989C7CA}" presName="hierRoot2" presStyleCnt="0">
        <dgm:presLayoutVars>
          <dgm:hierBranch val="init"/>
        </dgm:presLayoutVars>
      </dgm:prSet>
      <dgm:spPr/>
    </dgm:pt>
    <dgm:pt modelId="{BAFE84B1-2862-4BE3-9CCC-154C9512C33B}" type="pres">
      <dgm:prSet presAssocID="{DFB02186-4183-403F-BFEC-C4192989C7CA}" presName="rootComposite" presStyleCnt="0"/>
      <dgm:spPr/>
    </dgm:pt>
    <dgm:pt modelId="{C39D6027-2E7D-4F04-826E-88B21C33B010}" type="pres">
      <dgm:prSet presAssocID="{DFB02186-4183-403F-BFEC-C4192989C7CA}" presName="rootText" presStyleLbl="node2" presStyleIdx="2" presStyleCnt="3">
        <dgm:presLayoutVars>
          <dgm:chPref val="3"/>
        </dgm:presLayoutVars>
      </dgm:prSet>
      <dgm:spPr/>
      <dgm:t>
        <a:bodyPr/>
        <a:lstStyle/>
        <a:p>
          <a:endParaRPr lang="en-GB"/>
        </a:p>
      </dgm:t>
    </dgm:pt>
    <dgm:pt modelId="{3B376716-CA3A-46F6-A66A-F29CABD06948}" type="pres">
      <dgm:prSet presAssocID="{DFB02186-4183-403F-BFEC-C4192989C7CA}" presName="rootConnector" presStyleLbl="node2" presStyleIdx="2" presStyleCnt="3"/>
      <dgm:spPr/>
      <dgm:t>
        <a:bodyPr/>
        <a:lstStyle/>
        <a:p>
          <a:endParaRPr lang="en-GB"/>
        </a:p>
      </dgm:t>
    </dgm:pt>
    <dgm:pt modelId="{088826E9-87CF-429D-8A30-CFA7066D0ACF}" type="pres">
      <dgm:prSet presAssocID="{DFB02186-4183-403F-BFEC-C4192989C7CA}" presName="hierChild4" presStyleCnt="0"/>
      <dgm:spPr/>
    </dgm:pt>
    <dgm:pt modelId="{8DEAAFC1-7D7B-4635-873A-A63B14368F75}" type="pres">
      <dgm:prSet presAssocID="{DFB02186-4183-403F-BFEC-C4192989C7CA}" presName="hierChild5" presStyleCnt="0"/>
      <dgm:spPr/>
    </dgm:pt>
    <dgm:pt modelId="{B0A3BE71-9035-4FCD-B872-072BBE09EA0E}" type="pres">
      <dgm:prSet presAssocID="{BEA02F86-D258-4771-BA99-C84D83427CF8}" presName="hierChild3" presStyleCnt="0"/>
      <dgm:spPr/>
    </dgm:pt>
  </dgm:ptLst>
  <dgm:cxnLst>
    <dgm:cxn modelId="{5C0504D0-D333-41B7-96A6-BCFCB496A4DF}" type="presOf" srcId="{E7A57B05-5E81-4730-BBA5-496BC9427C05}" destId="{C74DB7C0-7573-4CFF-80AA-D3E571007107}" srcOrd="0" destOrd="0" presId="urn:microsoft.com/office/officeart/2005/8/layout/orgChart1"/>
    <dgm:cxn modelId="{9A536AD3-B40E-433D-A360-3CC1D6E83844}" type="presOf" srcId="{8B7A0024-3D60-4889-AC94-144B0A876CCF}" destId="{D8E1781A-076C-48B7-942C-EBA5696F5A56}" srcOrd="0" destOrd="0" presId="urn:microsoft.com/office/officeart/2005/8/layout/orgChart1"/>
    <dgm:cxn modelId="{6B76A0EB-B4C5-4F82-ABC0-28FB8F040247}" type="presOf" srcId="{53E1F00D-D778-420C-810F-6FF9D6C2D175}" destId="{B40AE01F-D7FA-42EA-B2B7-B187740F56AE}" srcOrd="0" destOrd="0" presId="urn:microsoft.com/office/officeart/2005/8/layout/orgChart1"/>
    <dgm:cxn modelId="{FF46F18D-BC44-436A-BAE6-0013A4074A89}" type="presOf" srcId="{DFB02186-4183-403F-BFEC-C4192989C7CA}" destId="{3B376716-CA3A-46F6-A66A-F29CABD06948}" srcOrd="1" destOrd="0" presId="urn:microsoft.com/office/officeart/2005/8/layout/orgChart1"/>
    <dgm:cxn modelId="{7FDC2A96-7299-4083-AD62-5A680D876604}" type="presOf" srcId="{8B7A0024-3D60-4889-AC94-144B0A876CCF}" destId="{7E168801-587B-4F4C-8710-82D885751CE9}" srcOrd="1" destOrd="0" presId="urn:microsoft.com/office/officeart/2005/8/layout/orgChart1"/>
    <dgm:cxn modelId="{9A370FF5-4933-46D5-8914-A2013D109762}" type="presOf" srcId="{BEA02F86-D258-4771-BA99-C84D83427CF8}" destId="{5E148485-7BC3-44B7-A49C-DFEBFBA66787}" srcOrd="1" destOrd="0" presId="urn:microsoft.com/office/officeart/2005/8/layout/orgChart1"/>
    <dgm:cxn modelId="{AD985366-AF4C-400A-9388-5C152B32936D}" srcId="{BEA02F86-D258-4771-BA99-C84D83427CF8}" destId="{8B7A0024-3D60-4889-AC94-144B0A876CCF}" srcOrd="1" destOrd="0" parTransId="{53E1F00D-D778-420C-810F-6FF9D6C2D175}" sibTransId="{0EA11D9A-7D03-47D9-9FB8-1729C2610AE3}"/>
    <dgm:cxn modelId="{BE55B48E-3F9E-4063-8441-C41339A5B1EE}" type="presOf" srcId="{E803B9F6-4BA7-47C4-B18D-4FF7B09D2738}" destId="{68BE21A2-6492-4C26-8826-7DE08E2322C8}" srcOrd="1" destOrd="0" presId="urn:microsoft.com/office/officeart/2005/8/layout/orgChart1"/>
    <dgm:cxn modelId="{DD736FE2-034F-4EA7-8A8D-DE52FAFCA088}" srcId="{BEA02F86-D258-4771-BA99-C84D83427CF8}" destId="{DFB02186-4183-403F-BFEC-C4192989C7CA}" srcOrd="2" destOrd="0" parTransId="{E7A57B05-5E81-4730-BBA5-496BC9427C05}" sibTransId="{3BB47BAF-EF57-4958-8E49-66570859C1E9}"/>
    <dgm:cxn modelId="{AD27D154-BA9D-44C3-91CD-2AF5DADBF483}" type="presOf" srcId="{BEA02F86-D258-4771-BA99-C84D83427CF8}" destId="{7673A788-F194-4B50-AF4F-A37453CBD2EA}" srcOrd="0" destOrd="0" presId="urn:microsoft.com/office/officeart/2005/8/layout/orgChart1"/>
    <dgm:cxn modelId="{7FB46690-AADE-43CC-8E54-92148CFC53BE}" type="presOf" srcId="{ACCE711B-D602-4D55-AE65-FCE47301C67C}" destId="{E5525D15-F27D-4AC8-9744-D892F7B20503}" srcOrd="0" destOrd="0" presId="urn:microsoft.com/office/officeart/2005/8/layout/orgChart1"/>
    <dgm:cxn modelId="{40469505-896A-409A-B7A8-9395C73D2185}" type="presOf" srcId="{82FC4418-BE43-4D13-B3C1-DC9885E8ABD2}" destId="{1C6E076D-AC6D-4356-910B-E7EC5480551D}" srcOrd="0" destOrd="0" presId="urn:microsoft.com/office/officeart/2005/8/layout/orgChart1"/>
    <dgm:cxn modelId="{AB3FD8CF-8B88-453C-95D4-F2283C6AAE37}" type="presOf" srcId="{DFB02186-4183-403F-BFEC-C4192989C7CA}" destId="{C39D6027-2E7D-4F04-826E-88B21C33B010}" srcOrd="0" destOrd="0" presId="urn:microsoft.com/office/officeart/2005/8/layout/orgChart1"/>
    <dgm:cxn modelId="{C0CBAC4B-0B52-417E-A758-81B3824B962C}" srcId="{BEA02F86-D258-4771-BA99-C84D83427CF8}" destId="{E803B9F6-4BA7-47C4-B18D-4FF7B09D2738}" srcOrd="0" destOrd="0" parTransId="{82FC4418-BE43-4D13-B3C1-DC9885E8ABD2}" sibTransId="{689BBC71-F2F5-41F5-AF4F-5D7299A770F3}"/>
    <dgm:cxn modelId="{4657C7B1-002E-4449-B4C2-FE9044555930}" type="presOf" srcId="{E803B9F6-4BA7-47C4-B18D-4FF7B09D2738}" destId="{94C55EE2-9A76-4E84-B6FF-4A38BE1E44B9}" srcOrd="0" destOrd="0" presId="urn:microsoft.com/office/officeart/2005/8/layout/orgChart1"/>
    <dgm:cxn modelId="{4D71F1D7-9BBE-4D40-83DC-1EF711E6E1F5}" srcId="{ACCE711B-D602-4D55-AE65-FCE47301C67C}" destId="{BEA02F86-D258-4771-BA99-C84D83427CF8}" srcOrd="0" destOrd="0" parTransId="{508D100B-FA1F-4688-908F-235D952EAD7D}" sibTransId="{BED683EC-8E01-4271-ACFD-5FF56FDCEAEB}"/>
    <dgm:cxn modelId="{BC7DB6CB-2E46-43B3-95CC-B7F353AF3D14}" type="presParOf" srcId="{E5525D15-F27D-4AC8-9744-D892F7B20503}" destId="{71954213-182C-45E5-930E-BF3209F4ACFC}" srcOrd="0" destOrd="0" presId="urn:microsoft.com/office/officeart/2005/8/layout/orgChart1"/>
    <dgm:cxn modelId="{7F066612-AE89-4BEC-938D-F2ADC17BEC65}" type="presParOf" srcId="{71954213-182C-45E5-930E-BF3209F4ACFC}" destId="{E2443719-8A9C-4ACA-BD30-EEA839E28321}" srcOrd="0" destOrd="0" presId="urn:microsoft.com/office/officeart/2005/8/layout/orgChart1"/>
    <dgm:cxn modelId="{1E51A57C-B13E-48F4-B17C-A2C372347011}" type="presParOf" srcId="{E2443719-8A9C-4ACA-BD30-EEA839E28321}" destId="{7673A788-F194-4B50-AF4F-A37453CBD2EA}" srcOrd="0" destOrd="0" presId="urn:microsoft.com/office/officeart/2005/8/layout/orgChart1"/>
    <dgm:cxn modelId="{073F8758-7555-421F-A915-9F7FC9CE9F89}" type="presParOf" srcId="{E2443719-8A9C-4ACA-BD30-EEA839E28321}" destId="{5E148485-7BC3-44B7-A49C-DFEBFBA66787}" srcOrd="1" destOrd="0" presId="urn:microsoft.com/office/officeart/2005/8/layout/orgChart1"/>
    <dgm:cxn modelId="{7924D671-AB2F-4226-8EDF-FE153428A480}" type="presParOf" srcId="{71954213-182C-45E5-930E-BF3209F4ACFC}" destId="{3F436D47-D310-4797-B0CB-FA4C80D2F827}" srcOrd="1" destOrd="0" presId="urn:microsoft.com/office/officeart/2005/8/layout/orgChart1"/>
    <dgm:cxn modelId="{7919813A-D1F2-473F-B295-9EC5D62DE85B}" type="presParOf" srcId="{3F436D47-D310-4797-B0CB-FA4C80D2F827}" destId="{1C6E076D-AC6D-4356-910B-E7EC5480551D}" srcOrd="0" destOrd="0" presId="urn:microsoft.com/office/officeart/2005/8/layout/orgChart1"/>
    <dgm:cxn modelId="{14B6D0D8-96D9-4A79-90EE-0BA357B1B0BA}" type="presParOf" srcId="{3F436D47-D310-4797-B0CB-FA4C80D2F827}" destId="{6186F840-865B-40BD-8126-3A12961DE819}" srcOrd="1" destOrd="0" presId="urn:microsoft.com/office/officeart/2005/8/layout/orgChart1"/>
    <dgm:cxn modelId="{20D6280D-09CB-4989-A62B-E6F0D4A3A2D0}" type="presParOf" srcId="{6186F840-865B-40BD-8126-3A12961DE819}" destId="{058AD51D-ADB6-4286-9F76-983C99ABA4A4}" srcOrd="0" destOrd="0" presId="urn:microsoft.com/office/officeart/2005/8/layout/orgChart1"/>
    <dgm:cxn modelId="{8CD53CBF-5E85-48CE-8C22-20759FE62DC4}" type="presParOf" srcId="{058AD51D-ADB6-4286-9F76-983C99ABA4A4}" destId="{94C55EE2-9A76-4E84-B6FF-4A38BE1E44B9}" srcOrd="0" destOrd="0" presId="urn:microsoft.com/office/officeart/2005/8/layout/orgChart1"/>
    <dgm:cxn modelId="{7EF983C2-768F-4811-96FD-C7DE0C47CDCC}" type="presParOf" srcId="{058AD51D-ADB6-4286-9F76-983C99ABA4A4}" destId="{68BE21A2-6492-4C26-8826-7DE08E2322C8}" srcOrd="1" destOrd="0" presId="urn:microsoft.com/office/officeart/2005/8/layout/orgChart1"/>
    <dgm:cxn modelId="{61AFCE0C-E7CC-448B-A6D3-193254646F01}" type="presParOf" srcId="{6186F840-865B-40BD-8126-3A12961DE819}" destId="{C5A0CD70-3C47-4433-8446-1B9F9336F6C2}" srcOrd="1" destOrd="0" presId="urn:microsoft.com/office/officeart/2005/8/layout/orgChart1"/>
    <dgm:cxn modelId="{1CCD2CDA-1A17-467A-A829-DF57338A8DE7}" type="presParOf" srcId="{6186F840-865B-40BD-8126-3A12961DE819}" destId="{58DD2D2D-B92C-4B2E-90D0-85445C0772C8}" srcOrd="2" destOrd="0" presId="urn:microsoft.com/office/officeart/2005/8/layout/orgChart1"/>
    <dgm:cxn modelId="{4B2BBE30-61FC-4E88-99E4-8F2D124D6488}" type="presParOf" srcId="{3F436D47-D310-4797-B0CB-FA4C80D2F827}" destId="{B40AE01F-D7FA-42EA-B2B7-B187740F56AE}" srcOrd="2" destOrd="0" presId="urn:microsoft.com/office/officeart/2005/8/layout/orgChart1"/>
    <dgm:cxn modelId="{EC599721-C856-4E65-8B1F-F8FA25F600F5}" type="presParOf" srcId="{3F436D47-D310-4797-B0CB-FA4C80D2F827}" destId="{1EA89DF0-F995-40FD-B3CE-8345A5DFF096}" srcOrd="3" destOrd="0" presId="urn:microsoft.com/office/officeart/2005/8/layout/orgChart1"/>
    <dgm:cxn modelId="{801B87DD-BEF6-4E5D-8BB5-92706DBCF525}" type="presParOf" srcId="{1EA89DF0-F995-40FD-B3CE-8345A5DFF096}" destId="{36DAC778-C778-4CCC-956A-6A5A608C1E6B}" srcOrd="0" destOrd="0" presId="urn:microsoft.com/office/officeart/2005/8/layout/orgChart1"/>
    <dgm:cxn modelId="{A49F9703-5952-4BA9-A549-C7365F3BD81E}" type="presParOf" srcId="{36DAC778-C778-4CCC-956A-6A5A608C1E6B}" destId="{D8E1781A-076C-48B7-942C-EBA5696F5A56}" srcOrd="0" destOrd="0" presId="urn:microsoft.com/office/officeart/2005/8/layout/orgChart1"/>
    <dgm:cxn modelId="{87315585-D477-4DC9-9044-C440875833B0}" type="presParOf" srcId="{36DAC778-C778-4CCC-956A-6A5A608C1E6B}" destId="{7E168801-587B-4F4C-8710-82D885751CE9}" srcOrd="1" destOrd="0" presId="urn:microsoft.com/office/officeart/2005/8/layout/orgChart1"/>
    <dgm:cxn modelId="{FFC102C3-FA34-43C8-B1D2-A9207AF9FC3F}" type="presParOf" srcId="{1EA89DF0-F995-40FD-B3CE-8345A5DFF096}" destId="{C13802FE-F370-4D89-90AD-204AA1D23B12}" srcOrd="1" destOrd="0" presId="urn:microsoft.com/office/officeart/2005/8/layout/orgChart1"/>
    <dgm:cxn modelId="{6424D802-D3B5-4DE4-B84C-4AE465A16C51}" type="presParOf" srcId="{1EA89DF0-F995-40FD-B3CE-8345A5DFF096}" destId="{53C57803-BCE0-43A4-8E2C-45AC3FDA29DD}" srcOrd="2" destOrd="0" presId="urn:microsoft.com/office/officeart/2005/8/layout/orgChart1"/>
    <dgm:cxn modelId="{114B59B9-C814-4080-AF2E-840EA5384297}" type="presParOf" srcId="{3F436D47-D310-4797-B0CB-FA4C80D2F827}" destId="{C74DB7C0-7573-4CFF-80AA-D3E571007107}" srcOrd="4" destOrd="0" presId="urn:microsoft.com/office/officeart/2005/8/layout/orgChart1"/>
    <dgm:cxn modelId="{C98BDFD1-1325-49B8-B496-6A162FB19C65}" type="presParOf" srcId="{3F436D47-D310-4797-B0CB-FA4C80D2F827}" destId="{AF499041-D29D-441F-8136-DAAA19394127}" srcOrd="5" destOrd="0" presId="urn:microsoft.com/office/officeart/2005/8/layout/orgChart1"/>
    <dgm:cxn modelId="{FC49E227-C372-4222-AD9F-B3F3D1EC9B17}" type="presParOf" srcId="{AF499041-D29D-441F-8136-DAAA19394127}" destId="{BAFE84B1-2862-4BE3-9CCC-154C9512C33B}" srcOrd="0" destOrd="0" presId="urn:microsoft.com/office/officeart/2005/8/layout/orgChart1"/>
    <dgm:cxn modelId="{32722026-D103-4A26-BB90-ED35E09CD708}" type="presParOf" srcId="{BAFE84B1-2862-4BE3-9CCC-154C9512C33B}" destId="{C39D6027-2E7D-4F04-826E-88B21C33B010}" srcOrd="0" destOrd="0" presId="urn:microsoft.com/office/officeart/2005/8/layout/orgChart1"/>
    <dgm:cxn modelId="{23823EBD-4D6D-43BC-AC77-1CA210A3A9E9}" type="presParOf" srcId="{BAFE84B1-2862-4BE3-9CCC-154C9512C33B}" destId="{3B376716-CA3A-46F6-A66A-F29CABD06948}" srcOrd="1" destOrd="0" presId="urn:microsoft.com/office/officeart/2005/8/layout/orgChart1"/>
    <dgm:cxn modelId="{0F41FBAF-8AC3-4F93-A8FF-E0A44ACEF91E}" type="presParOf" srcId="{AF499041-D29D-441F-8136-DAAA19394127}" destId="{088826E9-87CF-429D-8A30-CFA7066D0ACF}" srcOrd="1" destOrd="0" presId="urn:microsoft.com/office/officeart/2005/8/layout/orgChart1"/>
    <dgm:cxn modelId="{59D3A428-CCB6-4E23-A5E7-26B78ACE9D00}" type="presParOf" srcId="{AF499041-D29D-441F-8136-DAAA19394127}" destId="{8DEAAFC1-7D7B-4635-873A-A63B14368F75}" srcOrd="2" destOrd="0" presId="urn:microsoft.com/office/officeart/2005/8/layout/orgChart1"/>
    <dgm:cxn modelId="{299D92DA-5120-4FC6-9128-E94D731957A5}" type="presParOf" srcId="{71954213-182C-45E5-930E-BF3209F4ACFC}" destId="{B0A3BE71-9035-4FCD-B872-072BBE09EA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E711B-D602-4D55-AE65-FCE47301C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A02F86-D258-4771-BA99-C84D83427CF8}">
      <dgm:prSet phldrT="[Text]"/>
      <dgm:spPr/>
      <dgm:t>
        <a:bodyPr/>
        <a:lstStyle/>
        <a:p>
          <a:r>
            <a:rPr lang="en-GB" dirty="0" smtClean="0"/>
            <a:t>LA</a:t>
          </a:r>
          <a:endParaRPr lang="en-GB" dirty="0"/>
        </a:p>
      </dgm:t>
    </dgm:pt>
    <dgm:pt modelId="{508D100B-FA1F-4688-908F-235D952EAD7D}" type="parTrans" cxnId="{4D71F1D7-9BBE-4D40-83DC-1EF711E6E1F5}">
      <dgm:prSet/>
      <dgm:spPr/>
      <dgm:t>
        <a:bodyPr/>
        <a:lstStyle/>
        <a:p>
          <a:endParaRPr lang="en-GB"/>
        </a:p>
      </dgm:t>
    </dgm:pt>
    <dgm:pt modelId="{BED683EC-8E01-4271-ACFD-5FF56FDCEAEB}" type="sibTrans" cxnId="{4D71F1D7-9BBE-4D40-83DC-1EF711E6E1F5}">
      <dgm:prSet/>
      <dgm:spPr/>
      <dgm:t>
        <a:bodyPr/>
        <a:lstStyle/>
        <a:p>
          <a:endParaRPr lang="en-GB"/>
        </a:p>
      </dgm:t>
    </dgm:pt>
    <dgm:pt modelId="{E803B9F6-4BA7-47C4-B18D-4FF7B09D2738}">
      <dgm:prSet phldrT="[Text]"/>
      <dgm:spPr/>
      <dgm:t>
        <a:bodyPr/>
        <a:lstStyle/>
        <a:p>
          <a:r>
            <a:rPr lang="en-GB" dirty="0" smtClean="0"/>
            <a:t>D&amp;B</a:t>
          </a:r>
          <a:endParaRPr lang="en-GB" dirty="0"/>
        </a:p>
      </dgm:t>
    </dgm:pt>
    <dgm:pt modelId="{82FC4418-BE43-4D13-B3C1-DC9885E8ABD2}" type="parTrans" cxnId="{C0CBAC4B-0B52-417E-A758-81B3824B962C}">
      <dgm:prSet/>
      <dgm:spPr/>
      <dgm:t>
        <a:bodyPr/>
        <a:lstStyle/>
        <a:p>
          <a:endParaRPr lang="en-GB"/>
        </a:p>
      </dgm:t>
    </dgm:pt>
    <dgm:pt modelId="{689BBC71-F2F5-41F5-AF4F-5D7299A770F3}" type="sibTrans" cxnId="{C0CBAC4B-0B52-417E-A758-81B3824B962C}">
      <dgm:prSet/>
      <dgm:spPr/>
      <dgm:t>
        <a:bodyPr/>
        <a:lstStyle/>
        <a:p>
          <a:endParaRPr lang="en-GB"/>
        </a:p>
      </dgm:t>
    </dgm:pt>
    <dgm:pt modelId="{8B7A0024-3D60-4889-AC94-144B0A876CCF}">
      <dgm:prSet phldrT="[Text]"/>
      <dgm:spPr/>
      <dgm:t>
        <a:bodyPr/>
        <a:lstStyle/>
        <a:p>
          <a:r>
            <a:rPr lang="en-GB" dirty="0" smtClean="0"/>
            <a:t>O&amp;M</a:t>
          </a:r>
          <a:endParaRPr lang="en-GB" dirty="0"/>
        </a:p>
      </dgm:t>
    </dgm:pt>
    <dgm:pt modelId="{53E1F00D-D778-420C-810F-6FF9D6C2D175}" type="parTrans" cxnId="{AD985366-AF4C-400A-9388-5C152B32936D}">
      <dgm:prSet/>
      <dgm:spPr/>
      <dgm:t>
        <a:bodyPr/>
        <a:lstStyle/>
        <a:p>
          <a:endParaRPr lang="en-GB"/>
        </a:p>
      </dgm:t>
    </dgm:pt>
    <dgm:pt modelId="{0EA11D9A-7D03-47D9-9FB8-1729C2610AE3}" type="sibTrans" cxnId="{AD985366-AF4C-400A-9388-5C152B32936D}">
      <dgm:prSet/>
      <dgm:spPr/>
      <dgm:t>
        <a:bodyPr/>
        <a:lstStyle/>
        <a:p>
          <a:endParaRPr lang="en-GB"/>
        </a:p>
      </dgm:t>
    </dgm:pt>
    <dgm:pt modelId="{DFB02186-4183-403F-BFEC-C4192989C7CA}">
      <dgm:prSet phldrT="[Text]"/>
      <dgm:spPr/>
      <dgm:t>
        <a:bodyPr/>
        <a:lstStyle/>
        <a:p>
          <a:r>
            <a:rPr lang="en-GB" dirty="0" smtClean="0"/>
            <a:t>M&amp;B</a:t>
          </a:r>
          <a:endParaRPr lang="en-GB" dirty="0"/>
        </a:p>
      </dgm:t>
    </dgm:pt>
    <dgm:pt modelId="{E7A57B05-5E81-4730-BBA5-496BC9427C05}" type="parTrans" cxnId="{DD736FE2-034F-4EA7-8A8D-DE52FAFCA088}">
      <dgm:prSet/>
      <dgm:spPr/>
      <dgm:t>
        <a:bodyPr/>
        <a:lstStyle/>
        <a:p>
          <a:endParaRPr lang="en-GB"/>
        </a:p>
      </dgm:t>
    </dgm:pt>
    <dgm:pt modelId="{3BB47BAF-EF57-4958-8E49-66570859C1E9}" type="sibTrans" cxnId="{DD736FE2-034F-4EA7-8A8D-DE52FAFCA088}">
      <dgm:prSet/>
      <dgm:spPr/>
      <dgm:t>
        <a:bodyPr/>
        <a:lstStyle/>
        <a:p>
          <a:endParaRPr lang="en-GB"/>
        </a:p>
      </dgm:t>
    </dgm:pt>
    <dgm:pt modelId="{E73850F6-EF5A-4E47-A21A-6B632A311052}" type="asst">
      <dgm:prSet/>
      <dgm:spPr/>
      <dgm:t>
        <a:bodyPr/>
        <a:lstStyle/>
        <a:p>
          <a:r>
            <a:rPr lang="en-GB" dirty="0" smtClean="0"/>
            <a:t>ESCO</a:t>
          </a:r>
          <a:endParaRPr lang="en-GB" dirty="0"/>
        </a:p>
      </dgm:t>
    </dgm:pt>
    <dgm:pt modelId="{E6C79DBB-6FD9-4AEE-B184-3724083F2463}" type="parTrans" cxnId="{6059A13B-78A9-4449-8A32-2A20157E3410}">
      <dgm:prSet/>
      <dgm:spPr>
        <a:ln>
          <a:solidFill>
            <a:schemeClr val="bg1"/>
          </a:solidFill>
        </a:ln>
      </dgm:spPr>
      <dgm:t>
        <a:bodyPr/>
        <a:lstStyle/>
        <a:p>
          <a:endParaRPr lang="en-GB"/>
        </a:p>
      </dgm:t>
    </dgm:pt>
    <dgm:pt modelId="{A7408963-79CF-4BB0-A839-E2CBF7898061}" type="sibTrans" cxnId="{6059A13B-78A9-4449-8A32-2A20157E3410}">
      <dgm:prSet/>
      <dgm:spPr/>
      <dgm:t>
        <a:bodyPr/>
        <a:lstStyle/>
        <a:p>
          <a:endParaRPr lang="en-GB"/>
        </a:p>
      </dgm:t>
    </dgm:pt>
    <dgm:pt modelId="{E5525D15-F27D-4AC8-9744-D892F7B20503}" type="pres">
      <dgm:prSet presAssocID="{ACCE711B-D602-4D55-AE65-FCE47301C67C}" presName="hierChild1" presStyleCnt="0">
        <dgm:presLayoutVars>
          <dgm:orgChart val="1"/>
          <dgm:chPref val="1"/>
          <dgm:dir/>
          <dgm:animOne val="branch"/>
          <dgm:animLvl val="lvl"/>
          <dgm:resizeHandles/>
        </dgm:presLayoutVars>
      </dgm:prSet>
      <dgm:spPr/>
      <dgm:t>
        <a:bodyPr/>
        <a:lstStyle/>
        <a:p>
          <a:endParaRPr lang="en-GB"/>
        </a:p>
      </dgm:t>
    </dgm:pt>
    <dgm:pt modelId="{71954213-182C-45E5-930E-BF3209F4ACFC}" type="pres">
      <dgm:prSet presAssocID="{BEA02F86-D258-4771-BA99-C84D83427CF8}" presName="hierRoot1" presStyleCnt="0">
        <dgm:presLayoutVars>
          <dgm:hierBranch val="init"/>
        </dgm:presLayoutVars>
      </dgm:prSet>
      <dgm:spPr/>
    </dgm:pt>
    <dgm:pt modelId="{E2443719-8A9C-4ACA-BD30-EEA839E28321}" type="pres">
      <dgm:prSet presAssocID="{BEA02F86-D258-4771-BA99-C84D83427CF8}" presName="rootComposite1" presStyleCnt="0"/>
      <dgm:spPr/>
    </dgm:pt>
    <dgm:pt modelId="{7673A788-F194-4B50-AF4F-A37453CBD2EA}" type="pres">
      <dgm:prSet presAssocID="{BEA02F86-D258-4771-BA99-C84D83427CF8}" presName="rootText1" presStyleLbl="node0" presStyleIdx="0" presStyleCnt="1" custScaleY="134923" custLinFactY="-96941" custLinFactNeighborX="1" custLinFactNeighborY="-100000">
        <dgm:presLayoutVars>
          <dgm:chPref val="3"/>
        </dgm:presLayoutVars>
      </dgm:prSet>
      <dgm:spPr/>
      <dgm:t>
        <a:bodyPr/>
        <a:lstStyle/>
        <a:p>
          <a:endParaRPr lang="en-GB"/>
        </a:p>
      </dgm:t>
    </dgm:pt>
    <dgm:pt modelId="{5E148485-7BC3-44B7-A49C-DFEBFBA66787}" type="pres">
      <dgm:prSet presAssocID="{BEA02F86-D258-4771-BA99-C84D83427CF8}" presName="rootConnector1" presStyleLbl="node1" presStyleIdx="0" presStyleCnt="0"/>
      <dgm:spPr/>
      <dgm:t>
        <a:bodyPr/>
        <a:lstStyle/>
        <a:p>
          <a:endParaRPr lang="en-GB"/>
        </a:p>
      </dgm:t>
    </dgm:pt>
    <dgm:pt modelId="{3F436D47-D310-4797-B0CB-FA4C80D2F827}" type="pres">
      <dgm:prSet presAssocID="{BEA02F86-D258-4771-BA99-C84D83427CF8}" presName="hierChild2" presStyleCnt="0"/>
      <dgm:spPr/>
    </dgm:pt>
    <dgm:pt modelId="{1C6E076D-AC6D-4356-910B-E7EC5480551D}" type="pres">
      <dgm:prSet presAssocID="{82FC4418-BE43-4D13-B3C1-DC9885E8ABD2}" presName="Name37" presStyleLbl="parChTrans1D2" presStyleIdx="0" presStyleCnt="3"/>
      <dgm:spPr/>
      <dgm:t>
        <a:bodyPr/>
        <a:lstStyle/>
        <a:p>
          <a:endParaRPr lang="en-GB"/>
        </a:p>
      </dgm:t>
    </dgm:pt>
    <dgm:pt modelId="{6186F840-865B-40BD-8126-3A12961DE819}" type="pres">
      <dgm:prSet presAssocID="{E803B9F6-4BA7-47C4-B18D-4FF7B09D2738}" presName="hierRoot2" presStyleCnt="0">
        <dgm:presLayoutVars>
          <dgm:hierBranch val="init"/>
        </dgm:presLayoutVars>
      </dgm:prSet>
      <dgm:spPr/>
    </dgm:pt>
    <dgm:pt modelId="{058AD51D-ADB6-4286-9F76-983C99ABA4A4}" type="pres">
      <dgm:prSet presAssocID="{E803B9F6-4BA7-47C4-B18D-4FF7B09D2738}" presName="rootComposite" presStyleCnt="0"/>
      <dgm:spPr/>
    </dgm:pt>
    <dgm:pt modelId="{94C55EE2-9A76-4E84-B6FF-4A38BE1E44B9}" type="pres">
      <dgm:prSet presAssocID="{E803B9F6-4BA7-47C4-B18D-4FF7B09D2738}" presName="rootText" presStyleLbl="node2" presStyleIdx="0" presStyleCnt="3">
        <dgm:presLayoutVars>
          <dgm:chPref val="3"/>
        </dgm:presLayoutVars>
      </dgm:prSet>
      <dgm:spPr/>
      <dgm:t>
        <a:bodyPr/>
        <a:lstStyle/>
        <a:p>
          <a:endParaRPr lang="en-GB"/>
        </a:p>
      </dgm:t>
    </dgm:pt>
    <dgm:pt modelId="{68BE21A2-6492-4C26-8826-7DE08E2322C8}" type="pres">
      <dgm:prSet presAssocID="{E803B9F6-4BA7-47C4-B18D-4FF7B09D2738}" presName="rootConnector" presStyleLbl="node2" presStyleIdx="0" presStyleCnt="3"/>
      <dgm:spPr/>
      <dgm:t>
        <a:bodyPr/>
        <a:lstStyle/>
        <a:p>
          <a:endParaRPr lang="en-GB"/>
        </a:p>
      </dgm:t>
    </dgm:pt>
    <dgm:pt modelId="{C5A0CD70-3C47-4433-8446-1B9F9336F6C2}" type="pres">
      <dgm:prSet presAssocID="{E803B9F6-4BA7-47C4-B18D-4FF7B09D2738}" presName="hierChild4" presStyleCnt="0"/>
      <dgm:spPr/>
    </dgm:pt>
    <dgm:pt modelId="{58DD2D2D-B92C-4B2E-90D0-85445C0772C8}" type="pres">
      <dgm:prSet presAssocID="{E803B9F6-4BA7-47C4-B18D-4FF7B09D2738}" presName="hierChild5" presStyleCnt="0"/>
      <dgm:spPr/>
    </dgm:pt>
    <dgm:pt modelId="{75427619-EEEA-40C0-9533-3A19F935D420}" type="pres">
      <dgm:prSet presAssocID="{E6C79DBB-6FD9-4AEE-B184-3724083F2463}" presName="Name111" presStyleLbl="parChTrans1D3" presStyleIdx="0" presStyleCnt="1"/>
      <dgm:spPr/>
      <dgm:t>
        <a:bodyPr/>
        <a:lstStyle/>
        <a:p>
          <a:endParaRPr lang="en-GB"/>
        </a:p>
      </dgm:t>
    </dgm:pt>
    <dgm:pt modelId="{07E65D84-520B-4D4F-8125-59E82A6CA3AE}" type="pres">
      <dgm:prSet presAssocID="{E73850F6-EF5A-4E47-A21A-6B632A311052}" presName="hierRoot3" presStyleCnt="0">
        <dgm:presLayoutVars>
          <dgm:hierBranch val="init"/>
        </dgm:presLayoutVars>
      </dgm:prSet>
      <dgm:spPr/>
    </dgm:pt>
    <dgm:pt modelId="{88388BF7-BB5F-415C-BAB6-642B988CA224}" type="pres">
      <dgm:prSet presAssocID="{E73850F6-EF5A-4E47-A21A-6B632A311052}" presName="rootComposite3" presStyleCnt="0"/>
      <dgm:spPr/>
    </dgm:pt>
    <dgm:pt modelId="{E6446BFC-5F97-4613-BAC2-8C5DFC5FF051}" type="pres">
      <dgm:prSet presAssocID="{E73850F6-EF5A-4E47-A21A-6B632A311052}" presName="rootText3" presStyleLbl="asst2" presStyleIdx="0" presStyleCnt="1" custLinFactX="82720" custLinFactY="-102630" custLinFactNeighborX="100000" custLinFactNeighborY="-200000">
        <dgm:presLayoutVars>
          <dgm:chPref val="3"/>
        </dgm:presLayoutVars>
      </dgm:prSet>
      <dgm:spPr/>
      <dgm:t>
        <a:bodyPr/>
        <a:lstStyle/>
        <a:p>
          <a:endParaRPr lang="en-GB"/>
        </a:p>
      </dgm:t>
    </dgm:pt>
    <dgm:pt modelId="{52E053CD-9D68-4FA1-88DB-892A26E48796}" type="pres">
      <dgm:prSet presAssocID="{E73850F6-EF5A-4E47-A21A-6B632A311052}" presName="rootConnector3" presStyleLbl="asst2" presStyleIdx="0" presStyleCnt="1"/>
      <dgm:spPr/>
      <dgm:t>
        <a:bodyPr/>
        <a:lstStyle/>
        <a:p>
          <a:endParaRPr lang="en-GB"/>
        </a:p>
      </dgm:t>
    </dgm:pt>
    <dgm:pt modelId="{87E4494F-5898-48DB-8C5E-E7795E7F7DB1}" type="pres">
      <dgm:prSet presAssocID="{E73850F6-EF5A-4E47-A21A-6B632A311052}" presName="hierChild6" presStyleCnt="0"/>
      <dgm:spPr/>
    </dgm:pt>
    <dgm:pt modelId="{B32313C7-0FDE-4991-AE79-B87697386BF3}" type="pres">
      <dgm:prSet presAssocID="{E73850F6-EF5A-4E47-A21A-6B632A311052}" presName="hierChild7" presStyleCnt="0"/>
      <dgm:spPr/>
    </dgm:pt>
    <dgm:pt modelId="{B40AE01F-D7FA-42EA-B2B7-B187740F56AE}" type="pres">
      <dgm:prSet presAssocID="{53E1F00D-D778-420C-810F-6FF9D6C2D175}" presName="Name37" presStyleLbl="parChTrans1D2" presStyleIdx="1" presStyleCnt="3"/>
      <dgm:spPr/>
      <dgm:t>
        <a:bodyPr/>
        <a:lstStyle/>
        <a:p>
          <a:endParaRPr lang="en-GB"/>
        </a:p>
      </dgm:t>
    </dgm:pt>
    <dgm:pt modelId="{1EA89DF0-F995-40FD-B3CE-8345A5DFF096}" type="pres">
      <dgm:prSet presAssocID="{8B7A0024-3D60-4889-AC94-144B0A876CCF}" presName="hierRoot2" presStyleCnt="0">
        <dgm:presLayoutVars>
          <dgm:hierBranch val="init"/>
        </dgm:presLayoutVars>
      </dgm:prSet>
      <dgm:spPr/>
    </dgm:pt>
    <dgm:pt modelId="{36DAC778-C778-4CCC-956A-6A5A608C1E6B}" type="pres">
      <dgm:prSet presAssocID="{8B7A0024-3D60-4889-AC94-144B0A876CCF}" presName="rootComposite" presStyleCnt="0"/>
      <dgm:spPr/>
    </dgm:pt>
    <dgm:pt modelId="{D8E1781A-076C-48B7-942C-EBA5696F5A56}" type="pres">
      <dgm:prSet presAssocID="{8B7A0024-3D60-4889-AC94-144B0A876CCF}" presName="rootText" presStyleLbl="node2" presStyleIdx="1" presStyleCnt="3">
        <dgm:presLayoutVars>
          <dgm:chPref val="3"/>
        </dgm:presLayoutVars>
      </dgm:prSet>
      <dgm:spPr/>
      <dgm:t>
        <a:bodyPr/>
        <a:lstStyle/>
        <a:p>
          <a:endParaRPr lang="en-GB"/>
        </a:p>
      </dgm:t>
    </dgm:pt>
    <dgm:pt modelId="{7E168801-587B-4F4C-8710-82D885751CE9}" type="pres">
      <dgm:prSet presAssocID="{8B7A0024-3D60-4889-AC94-144B0A876CCF}" presName="rootConnector" presStyleLbl="node2" presStyleIdx="1" presStyleCnt="3"/>
      <dgm:spPr/>
      <dgm:t>
        <a:bodyPr/>
        <a:lstStyle/>
        <a:p>
          <a:endParaRPr lang="en-GB"/>
        </a:p>
      </dgm:t>
    </dgm:pt>
    <dgm:pt modelId="{C13802FE-F370-4D89-90AD-204AA1D23B12}" type="pres">
      <dgm:prSet presAssocID="{8B7A0024-3D60-4889-AC94-144B0A876CCF}" presName="hierChild4" presStyleCnt="0"/>
      <dgm:spPr/>
    </dgm:pt>
    <dgm:pt modelId="{53C57803-BCE0-43A4-8E2C-45AC3FDA29DD}" type="pres">
      <dgm:prSet presAssocID="{8B7A0024-3D60-4889-AC94-144B0A876CCF}" presName="hierChild5" presStyleCnt="0"/>
      <dgm:spPr/>
    </dgm:pt>
    <dgm:pt modelId="{C74DB7C0-7573-4CFF-80AA-D3E571007107}" type="pres">
      <dgm:prSet presAssocID="{E7A57B05-5E81-4730-BBA5-496BC9427C05}" presName="Name37" presStyleLbl="parChTrans1D2" presStyleIdx="2" presStyleCnt="3"/>
      <dgm:spPr/>
      <dgm:t>
        <a:bodyPr/>
        <a:lstStyle/>
        <a:p>
          <a:endParaRPr lang="en-GB"/>
        </a:p>
      </dgm:t>
    </dgm:pt>
    <dgm:pt modelId="{AF499041-D29D-441F-8136-DAAA19394127}" type="pres">
      <dgm:prSet presAssocID="{DFB02186-4183-403F-BFEC-C4192989C7CA}" presName="hierRoot2" presStyleCnt="0">
        <dgm:presLayoutVars>
          <dgm:hierBranch val="init"/>
        </dgm:presLayoutVars>
      </dgm:prSet>
      <dgm:spPr/>
    </dgm:pt>
    <dgm:pt modelId="{BAFE84B1-2862-4BE3-9CCC-154C9512C33B}" type="pres">
      <dgm:prSet presAssocID="{DFB02186-4183-403F-BFEC-C4192989C7CA}" presName="rootComposite" presStyleCnt="0"/>
      <dgm:spPr/>
    </dgm:pt>
    <dgm:pt modelId="{C39D6027-2E7D-4F04-826E-88B21C33B010}" type="pres">
      <dgm:prSet presAssocID="{DFB02186-4183-403F-BFEC-C4192989C7CA}" presName="rootText" presStyleLbl="node2" presStyleIdx="2" presStyleCnt="3">
        <dgm:presLayoutVars>
          <dgm:chPref val="3"/>
        </dgm:presLayoutVars>
      </dgm:prSet>
      <dgm:spPr/>
      <dgm:t>
        <a:bodyPr/>
        <a:lstStyle/>
        <a:p>
          <a:endParaRPr lang="en-GB"/>
        </a:p>
      </dgm:t>
    </dgm:pt>
    <dgm:pt modelId="{3B376716-CA3A-46F6-A66A-F29CABD06948}" type="pres">
      <dgm:prSet presAssocID="{DFB02186-4183-403F-BFEC-C4192989C7CA}" presName="rootConnector" presStyleLbl="node2" presStyleIdx="2" presStyleCnt="3"/>
      <dgm:spPr/>
      <dgm:t>
        <a:bodyPr/>
        <a:lstStyle/>
        <a:p>
          <a:endParaRPr lang="en-GB"/>
        </a:p>
      </dgm:t>
    </dgm:pt>
    <dgm:pt modelId="{088826E9-87CF-429D-8A30-CFA7066D0ACF}" type="pres">
      <dgm:prSet presAssocID="{DFB02186-4183-403F-BFEC-C4192989C7CA}" presName="hierChild4" presStyleCnt="0"/>
      <dgm:spPr/>
    </dgm:pt>
    <dgm:pt modelId="{8DEAAFC1-7D7B-4635-873A-A63B14368F75}" type="pres">
      <dgm:prSet presAssocID="{DFB02186-4183-403F-BFEC-C4192989C7CA}" presName="hierChild5" presStyleCnt="0"/>
      <dgm:spPr/>
    </dgm:pt>
    <dgm:pt modelId="{B0A3BE71-9035-4FCD-B872-072BBE09EA0E}" type="pres">
      <dgm:prSet presAssocID="{BEA02F86-D258-4771-BA99-C84D83427CF8}" presName="hierChild3" presStyleCnt="0"/>
      <dgm:spPr/>
    </dgm:pt>
  </dgm:ptLst>
  <dgm:cxnLst>
    <dgm:cxn modelId="{3D3DAF02-AF1F-487E-8A00-6F6CE0905F4A}" type="presOf" srcId="{BEA02F86-D258-4771-BA99-C84D83427CF8}" destId="{5E148485-7BC3-44B7-A49C-DFEBFBA66787}" srcOrd="1" destOrd="0" presId="urn:microsoft.com/office/officeart/2005/8/layout/orgChart1"/>
    <dgm:cxn modelId="{1E4DC6E6-8C63-4979-8C0D-32999EDF5E9A}" type="presOf" srcId="{DFB02186-4183-403F-BFEC-C4192989C7CA}" destId="{C39D6027-2E7D-4F04-826E-88B21C33B010}" srcOrd="0" destOrd="0" presId="urn:microsoft.com/office/officeart/2005/8/layout/orgChart1"/>
    <dgm:cxn modelId="{A0009B5C-6191-4F2C-AB8B-4E3066A407EF}" type="presOf" srcId="{E73850F6-EF5A-4E47-A21A-6B632A311052}" destId="{E6446BFC-5F97-4613-BAC2-8C5DFC5FF051}" srcOrd="0" destOrd="0" presId="urn:microsoft.com/office/officeart/2005/8/layout/orgChart1"/>
    <dgm:cxn modelId="{6059A13B-78A9-4449-8A32-2A20157E3410}" srcId="{E803B9F6-4BA7-47C4-B18D-4FF7B09D2738}" destId="{E73850F6-EF5A-4E47-A21A-6B632A311052}" srcOrd="0" destOrd="0" parTransId="{E6C79DBB-6FD9-4AEE-B184-3724083F2463}" sibTransId="{A7408963-79CF-4BB0-A839-E2CBF7898061}"/>
    <dgm:cxn modelId="{2A37C548-20E0-4DD0-A966-59B01302F62B}" type="presOf" srcId="{82FC4418-BE43-4D13-B3C1-DC9885E8ABD2}" destId="{1C6E076D-AC6D-4356-910B-E7EC5480551D}" srcOrd="0" destOrd="0" presId="urn:microsoft.com/office/officeart/2005/8/layout/orgChart1"/>
    <dgm:cxn modelId="{AD985366-AF4C-400A-9388-5C152B32936D}" srcId="{BEA02F86-D258-4771-BA99-C84D83427CF8}" destId="{8B7A0024-3D60-4889-AC94-144B0A876CCF}" srcOrd="1" destOrd="0" parTransId="{53E1F00D-D778-420C-810F-6FF9D6C2D175}" sibTransId="{0EA11D9A-7D03-47D9-9FB8-1729C2610AE3}"/>
    <dgm:cxn modelId="{C15E5AFF-4F6A-4433-B903-61F0CF8B1C81}" type="presOf" srcId="{ACCE711B-D602-4D55-AE65-FCE47301C67C}" destId="{E5525D15-F27D-4AC8-9744-D892F7B20503}" srcOrd="0" destOrd="0" presId="urn:microsoft.com/office/officeart/2005/8/layout/orgChart1"/>
    <dgm:cxn modelId="{567C63EF-3608-4048-9AB6-98F28CCACBCE}" type="presOf" srcId="{DFB02186-4183-403F-BFEC-C4192989C7CA}" destId="{3B376716-CA3A-46F6-A66A-F29CABD06948}" srcOrd="1" destOrd="0" presId="urn:microsoft.com/office/officeart/2005/8/layout/orgChart1"/>
    <dgm:cxn modelId="{4BC9474E-171C-42AF-9C96-77095A39E2D3}" type="presOf" srcId="{8B7A0024-3D60-4889-AC94-144B0A876CCF}" destId="{7E168801-587B-4F4C-8710-82D885751CE9}" srcOrd="1" destOrd="0" presId="urn:microsoft.com/office/officeart/2005/8/layout/orgChart1"/>
    <dgm:cxn modelId="{ACC2DBCE-B632-495A-B7A6-6639B7FE40EE}" type="presOf" srcId="{BEA02F86-D258-4771-BA99-C84D83427CF8}" destId="{7673A788-F194-4B50-AF4F-A37453CBD2EA}" srcOrd="0" destOrd="0" presId="urn:microsoft.com/office/officeart/2005/8/layout/orgChart1"/>
    <dgm:cxn modelId="{24B8E0A6-CDCD-4D30-A11B-E45A05B01B86}" type="presOf" srcId="{E7A57B05-5E81-4730-BBA5-496BC9427C05}" destId="{C74DB7C0-7573-4CFF-80AA-D3E571007107}" srcOrd="0" destOrd="0" presId="urn:microsoft.com/office/officeart/2005/8/layout/orgChart1"/>
    <dgm:cxn modelId="{4D71F1D7-9BBE-4D40-83DC-1EF711E6E1F5}" srcId="{ACCE711B-D602-4D55-AE65-FCE47301C67C}" destId="{BEA02F86-D258-4771-BA99-C84D83427CF8}" srcOrd="0" destOrd="0" parTransId="{508D100B-FA1F-4688-908F-235D952EAD7D}" sibTransId="{BED683EC-8E01-4271-ACFD-5FF56FDCEAEB}"/>
    <dgm:cxn modelId="{5F832627-12D6-413B-BAC0-8886F6825763}" type="presOf" srcId="{E73850F6-EF5A-4E47-A21A-6B632A311052}" destId="{52E053CD-9D68-4FA1-88DB-892A26E48796}" srcOrd="1" destOrd="0" presId="urn:microsoft.com/office/officeart/2005/8/layout/orgChart1"/>
    <dgm:cxn modelId="{E504F81B-5DF4-41AE-9665-3FDFB500AC6D}" type="presOf" srcId="{E803B9F6-4BA7-47C4-B18D-4FF7B09D2738}" destId="{68BE21A2-6492-4C26-8826-7DE08E2322C8}" srcOrd="1" destOrd="0" presId="urn:microsoft.com/office/officeart/2005/8/layout/orgChart1"/>
    <dgm:cxn modelId="{26EDDF8E-B7AA-4DF6-B46B-8E3FDEAC6870}" type="presOf" srcId="{E6C79DBB-6FD9-4AEE-B184-3724083F2463}" destId="{75427619-EEEA-40C0-9533-3A19F935D420}" srcOrd="0" destOrd="0" presId="urn:microsoft.com/office/officeart/2005/8/layout/orgChart1"/>
    <dgm:cxn modelId="{79605B33-CC97-489A-879F-A6662AF97115}" type="presOf" srcId="{8B7A0024-3D60-4889-AC94-144B0A876CCF}" destId="{D8E1781A-076C-48B7-942C-EBA5696F5A56}" srcOrd="0" destOrd="0" presId="urn:microsoft.com/office/officeart/2005/8/layout/orgChart1"/>
    <dgm:cxn modelId="{DD736FE2-034F-4EA7-8A8D-DE52FAFCA088}" srcId="{BEA02F86-D258-4771-BA99-C84D83427CF8}" destId="{DFB02186-4183-403F-BFEC-C4192989C7CA}" srcOrd="2" destOrd="0" parTransId="{E7A57B05-5E81-4730-BBA5-496BC9427C05}" sibTransId="{3BB47BAF-EF57-4958-8E49-66570859C1E9}"/>
    <dgm:cxn modelId="{C0CBAC4B-0B52-417E-A758-81B3824B962C}" srcId="{BEA02F86-D258-4771-BA99-C84D83427CF8}" destId="{E803B9F6-4BA7-47C4-B18D-4FF7B09D2738}" srcOrd="0" destOrd="0" parTransId="{82FC4418-BE43-4D13-B3C1-DC9885E8ABD2}" sibTransId="{689BBC71-F2F5-41F5-AF4F-5D7299A770F3}"/>
    <dgm:cxn modelId="{88E14E58-A3E0-47A8-A358-2FFFA7F09E60}" type="presOf" srcId="{53E1F00D-D778-420C-810F-6FF9D6C2D175}" destId="{B40AE01F-D7FA-42EA-B2B7-B187740F56AE}" srcOrd="0" destOrd="0" presId="urn:microsoft.com/office/officeart/2005/8/layout/orgChart1"/>
    <dgm:cxn modelId="{6A8FC058-93F7-450D-AB39-2BB511444C38}" type="presOf" srcId="{E803B9F6-4BA7-47C4-B18D-4FF7B09D2738}" destId="{94C55EE2-9A76-4E84-B6FF-4A38BE1E44B9}" srcOrd="0" destOrd="0" presId="urn:microsoft.com/office/officeart/2005/8/layout/orgChart1"/>
    <dgm:cxn modelId="{D05CA8A8-6FEE-483E-8A54-D98D484AF442}" type="presParOf" srcId="{E5525D15-F27D-4AC8-9744-D892F7B20503}" destId="{71954213-182C-45E5-930E-BF3209F4ACFC}" srcOrd="0" destOrd="0" presId="urn:microsoft.com/office/officeart/2005/8/layout/orgChart1"/>
    <dgm:cxn modelId="{BE99ED0E-6D82-4003-A329-DB5B98E1DCDE}" type="presParOf" srcId="{71954213-182C-45E5-930E-BF3209F4ACFC}" destId="{E2443719-8A9C-4ACA-BD30-EEA839E28321}" srcOrd="0" destOrd="0" presId="urn:microsoft.com/office/officeart/2005/8/layout/orgChart1"/>
    <dgm:cxn modelId="{562CD82C-3FB7-40AC-860F-6D50A3F8DBA1}" type="presParOf" srcId="{E2443719-8A9C-4ACA-BD30-EEA839E28321}" destId="{7673A788-F194-4B50-AF4F-A37453CBD2EA}" srcOrd="0" destOrd="0" presId="urn:microsoft.com/office/officeart/2005/8/layout/orgChart1"/>
    <dgm:cxn modelId="{7F89EA56-4292-4CC5-8A7D-067D57BB65F9}" type="presParOf" srcId="{E2443719-8A9C-4ACA-BD30-EEA839E28321}" destId="{5E148485-7BC3-44B7-A49C-DFEBFBA66787}" srcOrd="1" destOrd="0" presId="urn:microsoft.com/office/officeart/2005/8/layout/orgChart1"/>
    <dgm:cxn modelId="{655D20AD-A8F7-4E11-A26F-93E5066DC8B2}" type="presParOf" srcId="{71954213-182C-45E5-930E-BF3209F4ACFC}" destId="{3F436D47-D310-4797-B0CB-FA4C80D2F827}" srcOrd="1" destOrd="0" presId="urn:microsoft.com/office/officeart/2005/8/layout/orgChart1"/>
    <dgm:cxn modelId="{95C050C5-311D-4175-879C-2CBCCC1A4751}" type="presParOf" srcId="{3F436D47-D310-4797-B0CB-FA4C80D2F827}" destId="{1C6E076D-AC6D-4356-910B-E7EC5480551D}" srcOrd="0" destOrd="0" presId="urn:microsoft.com/office/officeart/2005/8/layout/orgChart1"/>
    <dgm:cxn modelId="{7B086007-2319-4209-B98A-D15189E9E062}" type="presParOf" srcId="{3F436D47-D310-4797-B0CB-FA4C80D2F827}" destId="{6186F840-865B-40BD-8126-3A12961DE819}" srcOrd="1" destOrd="0" presId="urn:microsoft.com/office/officeart/2005/8/layout/orgChart1"/>
    <dgm:cxn modelId="{2DB2281A-1BFD-481A-93E3-0D7BC85569EC}" type="presParOf" srcId="{6186F840-865B-40BD-8126-3A12961DE819}" destId="{058AD51D-ADB6-4286-9F76-983C99ABA4A4}" srcOrd="0" destOrd="0" presId="urn:microsoft.com/office/officeart/2005/8/layout/orgChart1"/>
    <dgm:cxn modelId="{B5FC0A4B-F30D-4985-B0EF-171313388C8C}" type="presParOf" srcId="{058AD51D-ADB6-4286-9F76-983C99ABA4A4}" destId="{94C55EE2-9A76-4E84-B6FF-4A38BE1E44B9}" srcOrd="0" destOrd="0" presId="urn:microsoft.com/office/officeart/2005/8/layout/orgChart1"/>
    <dgm:cxn modelId="{0233EF71-C47D-478B-A5EE-6696D131C469}" type="presParOf" srcId="{058AD51D-ADB6-4286-9F76-983C99ABA4A4}" destId="{68BE21A2-6492-4C26-8826-7DE08E2322C8}" srcOrd="1" destOrd="0" presId="urn:microsoft.com/office/officeart/2005/8/layout/orgChart1"/>
    <dgm:cxn modelId="{7642D043-B17E-4463-A8C9-347BEEEF3227}" type="presParOf" srcId="{6186F840-865B-40BD-8126-3A12961DE819}" destId="{C5A0CD70-3C47-4433-8446-1B9F9336F6C2}" srcOrd="1" destOrd="0" presId="urn:microsoft.com/office/officeart/2005/8/layout/orgChart1"/>
    <dgm:cxn modelId="{209418FF-524B-4ECB-8258-2ADEEB1AA7C6}" type="presParOf" srcId="{6186F840-865B-40BD-8126-3A12961DE819}" destId="{58DD2D2D-B92C-4B2E-90D0-85445C0772C8}" srcOrd="2" destOrd="0" presId="urn:microsoft.com/office/officeart/2005/8/layout/orgChart1"/>
    <dgm:cxn modelId="{1403DB5E-CC74-4A41-88EE-E722B7F8CEEA}" type="presParOf" srcId="{58DD2D2D-B92C-4B2E-90D0-85445C0772C8}" destId="{75427619-EEEA-40C0-9533-3A19F935D420}" srcOrd="0" destOrd="0" presId="urn:microsoft.com/office/officeart/2005/8/layout/orgChart1"/>
    <dgm:cxn modelId="{32E5B404-71C5-4771-83E6-E1C833E83EB6}" type="presParOf" srcId="{58DD2D2D-B92C-4B2E-90D0-85445C0772C8}" destId="{07E65D84-520B-4D4F-8125-59E82A6CA3AE}" srcOrd="1" destOrd="0" presId="urn:microsoft.com/office/officeart/2005/8/layout/orgChart1"/>
    <dgm:cxn modelId="{CA387E66-7600-426B-809F-46B635F3894E}" type="presParOf" srcId="{07E65D84-520B-4D4F-8125-59E82A6CA3AE}" destId="{88388BF7-BB5F-415C-BAB6-642B988CA224}" srcOrd="0" destOrd="0" presId="urn:microsoft.com/office/officeart/2005/8/layout/orgChart1"/>
    <dgm:cxn modelId="{4A4E03FA-9D29-4E4F-962D-920F9A82A8A1}" type="presParOf" srcId="{88388BF7-BB5F-415C-BAB6-642B988CA224}" destId="{E6446BFC-5F97-4613-BAC2-8C5DFC5FF051}" srcOrd="0" destOrd="0" presId="urn:microsoft.com/office/officeart/2005/8/layout/orgChart1"/>
    <dgm:cxn modelId="{2125BC3B-C6FE-43AB-9B41-550F182B2A4E}" type="presParOf" srcId="{88388BF7-BB5F-415C-BAB6-642B988CA224}" destId="{52E053CD-9D68-4FA1-88DB-892A26E48796}" srcOrd="1" destOrd="0" presId="urn:microsoft.com/office/officeart/2005/8/layout/orgChart1"/>
    <dgm:cxn modelId="{B13B383E-632C-4E7B-816F-E3082F88747B}" type="presParOf" srcId="{07E65D84-520B-4D4F-8125-59E82A6CA3AE}" destId="{87E4494F-5898-48DB-8C5E-E7795E7F7DB1}" srcOrd="1" destOrd="0" presId="urn:microsoft.com/office/officeart/2005/8/layout/orgChart1"/>
    <dgm:cxn modelId="{AFEB0988-BCAD-4450-A769-7EC93F64EFDC}" type="presParOf" srcId="{07E65D84-520B-4D4F-8125-59E82A6CA3AE}" destId="{B32313C7-0FDE-4991-AE79-B87697386BF3}" srcOrd="2" destOrd="0" presId="urn:microsoft.com/office/officeart/2005/8/layout/orgChart1"/>
    <dgm:cxn modelId="{C1BB1F3A-E251-49D3-A107-DC640EFF3F16}" type="presParOf" srcId="{3F436D47-D310-4797-B0CB-FA4C80D2F827}" destId="{B40AE01F-D7FA-42EA-B2B7-B187740F56AE}" srcOrd="2" destOrd="0" presId="urn:microsoft.com/office/officeart/2005/8/layout/orgChart1"/>
    <dgm:cxn modelId="{F009992F-693A-4BC5-81B1-B09D9CBD1224}" type="presParOf" srcId="{3F436D47-D310-4797-B0CB-FA4C80D2F827}" destId="{1EA89DF0-F995-40FD-B3CE-8345A5DFF096}" srcOrd="3" destOrd="0" presId="urn:microsoft.com/office/officeart/2005/8/layout/orgChart1"/>
    <dgm:cxn modelId="{71EC7196-8969-4683-999D-7FDB1C62865B}" type="presParOf" srcId="{1EA89DF0-F995-40FD-B3CE-8345A5DFF096}" destId="{36DAC778-C778-4CCC-956A-6A5A608C1E6B}" srcOrd="0" destOrd="0" presId="urn:microsoft.com/office/officeart/2005/8/layout/orgChart1"/>
    <dgm:cxn modelId="{824ABD43-689F-488F-A554-17F2B96DBE3C}" type="presParOf" srcId="{36DAC778-C778-4CCC-956A-6A5A608C1E6B}" destId="{D8E1781A-076C-48B7-942C-EBA5696F5A56}" srcOrd="0" destOrd="0" presId="urn:microsoft.com/office/officeart/2005/8/layout/orgChart1"/>
    <dgm:cxn modelId="{B8C630B0-3E61-48F0-A983-786805AB56A0}" type="presParOf" srcId="{36DAC778-C778-4CCC-956A-6A5A608C1E6B}" destId="{7E168801-587B-4F4C-8710-82D885751CE9}" srcOrd="1" destOrd="0" presId="urn:microsoft.com/office/officeart/2005/8/layout/orgChart1"/>
    <dgm:cxn modelId="{C2CB7DF4-9B60-437C-AEFF-70E70CA5A8AC}" type="presParOf" srcId="{1EA89DF0-F995-40FD-B3CE-8345A5DFF096}" destId="{C13802FE-F370-4D89-90AD-204AA1D23B12}" srcOrd="1" destOrd="0" presId="urn:microsoft.com/office/officeart/2005/8/layout/orgChart1"/>
    <dgm:cxn modelId="{60E13549-B3ED-4729-8AE8-AF63C46B3808}" type="presParOf" srcId="{1EA89DF0-F995-40FD-B3CE-8345A5DFF096}" destId="{53C57803-BCE0-43A4-8E2C-45AC3FDA29DD}" srcOrd="2" destOrd="0" presId="urn:microsoft.com/office/officeart/2005/8/layout/orgChart1"/>
    <dgm:cxn modelId="{78700AEE-5491-4C0F-B281-30ABC7C6C02A}" type="presParOf" srcId="{3F436D47-D310-4797-B0CB-FA4C80D2F827}" destId="{C74DB7C0-7573-4CFF-80AA-D3E571007107}" srcOrd="4" destOrd="0" presId="urn:microsoft.com/office/officeart/2005/8/layout/orgChart1"/>
    <dgm:cxn modelId="{D1ADE956-D02F-489D-B0C0-FD5DCC857702}" type="presParOf" srcId="{3F436D47-D310-4797-B0CB-FA4C80D2F827}" destId="{AF499041-D29D-441F-8136-DAAA19394127}" srcOrd="5" destOrd="0" presId="urn:microsoft.com/office/officeart/2005/8/layout/orgChart1"/>
    <dgm:cxn modelId="{1D9587C3-321B-4AB9-BDF3-AC43BC2EBD00}" type="presParOf" srcId="{AF499041-D29D-441F-8136-DAAA19394127}" destId="{BAFE84B1-2862-4BE3-9CCC-154C9512C33B}" srcOrd="0" destOrd="0" presId="urn:microsoft.com/office/officeart/2005/8/layout/orgChart1"/>
    <dgm:cxn modelId="{83C15153-0E3D-474B-A2C5-D17A25A5346A}" type="presParOf" srcId="{BAFE84B1-2862-4BE3-9CCC-154C9512C33B}" destId="{C39D6027-2E7D-4F04-826E-88B21C33B010}" srcOrd="0" destOrd="0" presId="urn:microsoft.com/office/officeart/2005/8/layout/orgChart1"/>
    <dgm:cxn modelId="{C04BEBE9-2493-48AB-B545-BF408D49D496}" type="presParOf" srcId="{BAFE84B1-2862-4BE3-9CCC-154C9512C33B}" destId="{3B376716-CA3A-46F6-A66A-F29CABD06948}" srcOrd="1" destOrd="0" presId="urn:microsoft.com/office/officeart/2005/8/layout/orgChart1"/>
    <dgm:cxn modelId="{2B022010-B76D-470F-A4E4-2D223B82D556}" type="presParOf" srcId="{AF499041-D29D-441F-8136-DAAA19394127}" destId="{088826E9-87CF-429D-8A30-CFA7066D0ACF}" srcOrd="1" destOrd="0" presId="urn:microsoft.com/office/officeart/2005/8/layout/orgChart1"/>
    <dgm:cxn modelId="{D3054F67-6F1F-45B4-A72E-048DE7211281}" type="presParOf" srcId="{AF499041-D29D-441F-8136-DAAA19394127}" destId="{8DEAAFC1-7D7B-4635-873A-A63B14368F75}" srcOrd="2" destOrd="0" presId="urn:microsoft.com/office/officeart/2005/8/layout/orgChart1"/>
    <dgm:cxn modelId="{C5BBE8C0-B351-4A0B-BB47-56E94C39F754}" type="presParOf" srcId="{71954213-182C-45E5-930E-BF3209F4ACFC}" destId="{B0A3BE71-9035-4FCD-B872-072BBE09EA0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E711B-D602-4D55-AE65-FCE47301C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A02F86-D258-4771-BA99-C84D83427CF8}">
      <dgm:prSet phldrT="[Text]"/>
      <dgm:spPr/>
      <dgm:t>
        <a:bodyPr/>
        <a:lstStyle/>
        <a:p>
          <a:r>
            <a:rPr lang="en-GB" dirty="0" smtClean="0"/>
            <a:t>LA</a:t>
          </a:r>
          <a:endParaRPr lang="en-GB" dirty="0"/>
        </a:p>
      </dgm:t>
    </dgm:pt>
    <dgm:pt modelId="{508D100B-FA1F-4688-908F-235D952EAD7D}" type="parTrans" cxnId="{4D71F1D7-9BBE-4D40-83DC-1EF711E6E1F5}">
      <dgm:prSet/>
      <dgm:spPr/>
      <dgm:t>
        <a:bodyPr/>
        <a:lstStyle/>
        <a:p>
          <a:endParaRPr lang="en-GB"/>
        </a:p>
      </dgm:t>
    </dgm:pt>
    <dgm:pt modelId="{BED683EC-8E01-4271-ACFD-5FF56FDCEAEB}" type="sibTrans" cxnId="{4D71F1D7-9BBE-4D40-83DC-1EF711E6E1F5}">
      <dgm:prSet/>
      <dgm:spPr/>
      <dgm:t>
        <a:bodyPr/>
        <a:lstStyle/>
        <a:p>
          <a:endParaRPr lang="en-GB"/>
        </a:p>
      </dgm:t>
    </dgm:pt>
    <dgm:pt modelId="{E803B9F6-4BA7-47C4-B18D-4FF7B09D2738}">
      <dgm:prSet phldrT="[Text]"/>
      <dgm:spPr/>
      <dgm:t>
        <a:bodyPr/>
        <a:lstStyle/>
        <a:p>
          <a:r>
            <a:rPr lang="en-GB" dirty="0" smtClean="0"/>
            <a:t>D&amp;B</a:t>
          </a:r>
          <a:endParaRPr lang="en-GB" dirty="0"/>
        </a:p>
      </dgm:t>
    </dgm:pt>
    <dgm:pt modelId="{82FC4418-BE43-4D13-B3C1-DC9885E8ABD2}" type="parTrans" cxnId="{C0CBAC4B-0B52-417E-A758-81B3824B962C}">
      <dgm:prSet/>
      <dgm:spPr/>
      <dgm:t>
        <a:bodyPr/>
        <a:lstStyle/>
        <a:p>
          <a:endParaRPr lang="en-GB"/>
        </a:p>
      </dgm:t>
    </dgm:pt>
    <dgm:pt modelId="{689BBC71-F2F5-41F5-AF4F-5D7299A770F3}" type="sibTrans" cxnId="{C0CBAC4B-0B52-417E-A758-81B3824B962C}">
      <dgm:prSet/>
      <dgm:spPr/>
      <dgm:t>
        <a:bodyPr/>
        <a:lstStyle/>
        <a:p>
          <a:endParaRPr lang="en-GB"/>
        </a:p>
      </dgm:t>
    </dgm:pt>
    <dgm:pt modelId="{8B7A0024-3D60-4889-AC94-144B0A876CCF}">
      <dgm:prSet phldrT="[Text]"/>
      <dgm:spPr/>
      <dgm:t>
        <a:bodyPr/>
        <a:lstStyle/>
        <a:p>
          <a:r>
            <a:rPr lang="en-GB" dirty="0" smtClean="0"/>
            <a:t>O&amp;M</a:t>
          </a:r>
          <a:endParaRPr lang="en-GB" dirty="0"/>
        </a:p>
      </dgm:t>
    </dgm:pt>
    <dgm:pt modelId="{53E1F00D-D778-420C-810F-6FF9D6C2D175}" type="parTrans" cxnId="{AD985366-AF4C-400A-9388-5C152B32936D}">
      <dgm:prSet/>
      <dgm:spPr/>
      <dgm:t>
        <a:bodyPr/>
        <a:lstStyle/>
        <a:p>
          <a:endParaRPr lang="en-GB"/>
        </a:p>
      </dgm:t>
    </dgm:pt>
    <dgm:pt modelId="{0EA11D9A-7D03-47D9-9FB8-1729C2610AE3}" type="sibTrans" cxnId="{AD985366-AF4C-400A-9388-5C152B32936D}">
      <dgm:prSet/>
      <dgm:spPr/>
      <dgm:t>
        <a:bodyPr/>
        <a:lstStyle/>
        <a:p>
          <a:endParaRPr lang="en-GB"/>
        </a:p>
      </dgm:t>
    </dgm:pt>
    <dgm:pt modelId="{DFB02186-4183-403F-BFEC-C4192989C7CA}">
      <dgm:prSet phldrT="[Text]"/>
      <dgm:spPr/>
      <dgm:t>
        <a:bodyPr/>
        <a:lstStyle/>
        <a:p>
          <a:r>
            <a:rPr lang="en-GB" dirty="0" smtClean="0"/>
            <a:t>M&amp;B</a:t>
          </a:r>
          <a:endParaRPr lang="en-GB" dirty="0"/>
        </a:p>
      </dgm:t>
    </dgm:pt>
    <dgm:pt modelId="{E7A57B05-5E81-4730-BBA5-496BC9427C05}" type="parTrans" cxnId="{DD736FE2-034F-4EA7-8A8D-DE52FAFCA088}">
      <dgm:prSet/>
      <dgm:spPr/>
      <dgm:t>
        <a:bodyPr/>
        <a:lstStyle/>
        <a:p>
          <a:endParaRPr lang="en-GB"/>
        </a:p>
      </dgm:t>
    </dgm:pt>
    <dgm:pt modelId="{3BB47BAF-EF57-4958-8E49-66570859C1E9}" type="sibTrans" cxnId="{DD736FE2-034F-4EA7-8A8D-DE52FAFCA088}">
      <dgm:prSet/>
      <dgm:spPr/>
      <dgm:t>
        <a:bodyPr/>
        <a:lstStyle/>
        <a:p>
          <a:endParaRPr lang="en-GB"/>
        </a:p>
      </dgm:t>
    </dgm:pt>
    <dgm:pt modelId="{E73850F6-EF5A-4E47-A21A-6B632A311052}" type="asst">
      <dgm:prSet/>
      <dgm:spPr/>
      <dgm:t>
        <a:bodyPr/>
        <a:lstStyle/>
        <a:p>
          <a:r>
            <a:rPr lang="en-GB" dirty="0" smtClean="0"/>
            <a:t>SPV</a:t>
          </a:r>
          <a:endParaRPr lang="en-GB" dirty="0"/>
        </a:p>
      </dgm:t>
    </dgm:pt>
    <dgm:pt modelId="{E6C79DBB-6FD9-4AEE-B184-3724083F2463}" type="parTrans" cxnId="{6059A13B-78A9-4449-8A32-2A20157E3410}">
      <dgm:prSet/>
      <dgm:spPr>
        <a:ln>
          <a:solidFill>
            <a:schemeClr val="bg1"/>
          </a:solidFill>
        </a:ln>
      </dgm:spPr>
      <dgm:t>
        <a:bodyPr/>
        <a:lstStyle/>
        <a:p>
          <a:endParaRPr lang="en-GB"/>
        </a:p>
      </dgm:t>
    </dgm:pt>
    <dgm:pt modelId="{A7408963-79CF-4BB0-A839-E2CBF7898061}" type="sibTrans" cxnId="{6059A13B-78A9-4449-8A32-2A20157E3410}">
      <dgm:prSet/>
      <dgm:spPr/>
      <dgm:t>
        <a:bodyPr/>
        <a:lstStyle/>
        <a:p>
          <a:endParaRPr lang="en-GB"/>
        </a:p>
      </dgm:t>
    </dgm:pt>
    <dgm:pt modelId="{E5525D15-F27D-4AC8-9744-D892F7B20503}" type="pres">
      <dgm:prSet presAssocID="{ACCE711B-D602-4D55-AE65-FCE47301C67C}" presName="hierChild1" presStyleCnt="0">
        <dgm:presLayoutVars>
          <dgm:orgChart val="1"/>
          <dgm:chPref val="1"/>
          <dgm:dir/>
          <dgm:animOne val="branch"/>
          <dgm:animLvl val="lvl"/>
          <dgm:resizeHandles/>
        </dgm:presLayoutVars>
      </dgm:prSet>
      <dgm:spPr/>
      <dgm:t>
        <a:bodyPr/>
        <a:lstStyle/>
        <a:p>
          <a:endParaRPr lang="en-GB"/>
        </a:p>
      </dgm:t>
    </dgm:pt>
    <dgm:pt modelId="{71954213-182C-45E5-930E-BF3209F4ACFC}" type="pres">
      <dgm:prSet presAssocID="{BEA02F86-D258-4771-BA99-C84D83427CF8}" presName="hierRoot1" presStyleCnt="0">
        <dgm:presLayoutVars>
          <dgm:hierBranch val="init"/>
        </dgm:presLayoutVars>
      </dgm:prSet>
      <dgm:spPr/>
    </dgm:pt>
    <dgm:pt modelId="{E2443719-8A9C-4ACA-BD30-EEA839E28321}" type="pres">
      <dgm:prSet presAssocID="{BEA02F86-D258-4771-BA99-C84D83427CF8}" presName="rootComposite1" presStyleCnt="0"/>
      <dgm:spPr/>
    </dgm:pt>
    <dgm:pt modelId="{7673A788-F194-4B50-AF4F-A37453CBD2EA}" type="pres">
      <dgm:prSet presAssocID="{BEA02F86-D258-4771-BA99-C84D83427CF8}" presName="rootText1" presStyleLbl="node0" presStyleIdx="0" presStyleCnt="1" custScaleY="134923" custLinFactY="-96941" custLinFactNeighborX="1" custLinFactNeighborY="-100000">
        <dgm:presLayoutVars>
          <dgm:chPref val="3"/>
        </dgm:presLayoutVars>
      </dgm:prSet>
      <dgm:spPr/>
      <dgm:t>
        <a:bodyPr/>
        <a:lstStyle/>
        <a:p>
          <a:endParaRPr lang="en-GB"/>
        </a:p>
      </dgm:t>
    </dgm:pt>
    <dgm:pt modelId="{5E148485-7BC3-44B7-A49C-DFEBFBA66787}" type="pres">
      <dgm:prSet presAssocID="{BEA02F86-D258-4771-BA99-C84D83427CF8}" presName="rootConnector1" presStyleLbl="node1" presStyleIdx="0" presStyleCnt="0"/>
      <dgm:spPr/>
      <dgm:t>
        <a:bodyPr/>
        <a:lstStyle/>
        <a:p>
          <a:endParaRPr lang="en-GB"/>
        </a:p>
      </dgm:t>
    </dgm:pt>
    <dgm:pt modelId="{3F436D47-D310-4797-B0CB-FA4C80D2F827}" type="pres">
      <dgm:prSet presAssocID="{BEA02F86-D258-4771-BA99-C84D83427CF8}" presName="hierChild2" presStyleCnt="0"/>
      <dgm:spPr/>
    </dgm:pt>
    <dgm:pt modelId="{1C6E076D-AC6D-4356-910B-E7EC5480551D}" type="pres">
      <dgm:prSet presAssocID="{82FC4418-BE43-4D13-B3C1-DC9885E8ABD2}" presName="Name37" presStyleLbl="parChTrans1D2" presStyleIdx="0" presStyleCnt="3"/>
      <dgm:spPr/>
      <dgm:t>
        <a:bodyPr/>
        <a:lstStyle/>
        <a:p>
          <a:endParaRPr lang="en-GB"/>
        </a:p>
      </dgm:t>
    </dgm:pt>
    <dgm:pt modelId="{6186F840-865B-40BD-8126-3A12961DE819}" type="pres">
      <dgm:prSet presAssocID="{E803B9F6-4BA7-47C4-B18D-4FF7B09D2738}" presName="hierRoot2" presStyleCnt="0">
        <dgm:presLayoutVars>
          <dgm:hierBranch val="init"/>
        </dgm:presLayoutVars>
      </dgm:prSet>
      <dgm:spPr/>
    </dgm:pt>
    <dgm:pt modelId="{058AD51D-ADB6-4286-9F76-983C99ABA4A4}" type="pres">
      <dgm:prSet presAssocID="{E803B9F6-4BA7-47C4-B18D-4FF7B09D2738}" presName="rootComposite" presStyleCnt="0"/>
      <dgm:spPr/>
    </dgm:pt>
    <dgm:pt modelId="{94C55EE2-9A76-4E84-B6FF-4A38BE1E44B9}" type="pres">
      <dgm:prSet presAssocID="{E803B9F6-4BA7-47C4-B18D-4FF7B09D2738}" presName="rootText" presStyleLbl="node2" presStyleIdx="0" presStyleCnt="3">
        <dgm:presLayoutVars>
          <dgm:chPref val="3"/>
        </dgm:presLayoutVars>
      </dgm:prSet>
      <dgm:spPr/>
      <dgm:t>
        <a:bodyPr/>
        <a:lstStyle/>
        <a:p>
          <a:endParaRPr lang="en-GB"/>
        </a:p>
      </dgm:t>
    </dgm:pt>
    <dgm:pt modelId="{68BE21A2-6492-4C26-8826-7DE08E2322C8}" type="pres">
      <dgm:prSet presAssocID="{E803B9F6-4BA7-47C4-B18D-4FF7B09D2738}" presName="rootConnector" presStyleLbl="node2" presStyleIdx="0" presStyleCnt="3"/>
      <dgm:spPr/>
      <dgm:t>
        <a:bodyPr/>
        <a:lstStyle/>
        <a:p>
          <a:endParaRPr lang="en-GB"/>
        </a:p>
      </dgm:t>
    </dgm:pt>
    <dgm:pt modelId="{C5A0CD70-3C47-4433-8446-1B9F9336F6C2}" type="pres">
      <dgm:prSet presAssocID="{E803B9F6-4BA7-47C4-B18D-4FF7B09D2738}" presName="hierChild4" presStyleCnt="0"/>
      <dgm:spPr/>
    </dgm:pt>
    <dgm:pt modelId="{58DD2D2D-B92C-4B2E-90D0-85445C0772C8}" type="pres">
      <dgm:prSet presAssocID="{E803B9F6-4BA7-47C4-B18D-4FF7B09D2738}" presName="hierChild5" presStyleCnt="0"/>
      <dgm:spPr/>
    </dgm:pt>
    <dgm:pt modelId="{75427619-EEEA-40C0-9533-3A19F935D420}" type="pres">
      <dgm:prSet presAssocID="{E6C79DBB-6FD9-4AEE-B184-3724083F2463}" presName="Name111" presStyleLbl="parChTrans1D3" presStyleIdx="0" presStyleCnt="1"/>
      <dgm:spPr/>
      <dgm:t>
        <a:bodyPr/>
        <a:lstStyle/>
        <a:p>
          <a:endParaRPr lang="en-GB"/>
        </a:p>
      </dgm:t>
    </dgm:pt>
    <dgm:pt modelId="{07E65D84-520B-4D4F-8125-59E82A6CA3AE}" type="pres">
      <dgm:prSet presAssocID="{E73850F6-EF5A-4E47-A21A-6B632A311052}" presName="hierRoot3" presStyleCnt="0">
        <dgm:presLayoutVars>
          <dgm:hierBranch val="init"/>
        </dgm:presLayoutVars>
      </dgm:prSet>
      <dgm:spPr/>
    </dgm:pt>
    <dgm:pt modelId="{88388BF7-BB5F-415C-BAB6-642B988CA224}" type="pres">
      <dgm:prSet presAssocID="{E73850F6-EF5A-4E47-A21A-6B632A311052}" presName="rootComposite3" presStyleCnt="0"/>
      <dgm:spPr/>
    </dgm:pt>
    <dgm:pt modelId="{E6446BFC-5F97-4613-BAC2-8C5DFC5FF051}" type="pres">
      <dgm:prSet presAssocID="{E73850F6-EF5A-4E47-A21A-6B632A311052}" presName="rootText3" presStyleLbl="asst2" presStyleIdx="0" presStyleCnt="1" custLinFactX="82720" custLinFactY="-102630" custLinFactNeighborX="100000" custLinFactNeighborY="-200000">
        <dgm:presLayoutVars>
          <dgm:chPref val="3"/>
        </dgm:presLayoutVars>
      </dgm:prSet>
      <dgm:spPr/>
      <dgm:t>
        <a:bodyPr/>
        <a:lstStyle/>
        <a:p>
          <a:endParaRPr lang="en-GB"/>
        </a:p>
      </dgm:t>
    </dgm:pt>
    <dgm:pt modelId="{52E053CD-9D68-4FA1-88DB-892A26E48796}" type="pres">
      <dgm:prSet presAssocID="{E73850F6-EF5A-4E47-A21A-6B632A311052}" presName="rootConnector3" presStyleLbl="asst2" presStyleIdx="0" presStyleCnt="1"/>
      <dgm:spPr/>
      <dgm:t>
        <a:bodyPr/>
        <a:lstStyle/>
        <a:p>
          <a:endParaRPr lang="en-GB"/>
        </a:p>
      </dgm:t>
    </dgm:pt>
    <dgm:pt modelId="{87E4494F-5898-48DB-8C5E-E7795E7F7DB1}" type="pres">
      <dgm:prSet presAssocID="{E73850F6-EF5A-4E47-A21A-6B632A311052}" presName="hierChild6" presStyleCnt="0"/>
      <dgm:spPr/>
    </dgm:pt>
    <dgm:pt modelId="{B32313C7-0FDE-4991-AE79-B87697386BF3}" type="pres">
      <dgm:prSet presAssocID="{E73850F6-EF5A-4E47-A21A-6B632A311052}" presName="hierChild7" presStyleCnt="0"/>
      <dgm:spPr/>
    </dgm:pt>
    <dgm:pt modelId="{B40AE01F-D7FA-42EA-B2B7-B187740F56AE}" type="pres">
      <dgm:prSet presAssocID="{53E1F00D-D778-420C-810F-6FF9D6C2D175}" presName="Name37" presStyleLbl="parChTrans1D2" presStyleIdx="1" presStyleCnt="3"/>
      <dgm:spPr/>
      <dgm:t>
        <a:bodyPr/>
        <a:lstStyle/>
        <a:p>
          <a:endParaRPr lang="en-GB"/>
        </a:p>
      </dgm:t>
    </dgm:pt>
    <dgm:pt modelId="{1EA89DF0-F995-40FD-B3CE-8345A5DFF096}" type="pres">
      <dgm:prSet presAssocID="{8B7A0024-3D60-4889-AC94-144B0A876CCF}" presName="hierRoot2" presStyleCnt="0">
        <dgm:presLayoutVars>
          <dgm:hierBranch val="init"/>
        </dgm:presLayoutVars>
      </dgm:prSet>
      <dgm:spPr/>
    </dgm:pt>
    <dgm:pt modelId="{36DAC778-C778-4CCC-956A-6A5A608C1E6B}" type="pres">
      <dgm:prSet presAssocID="{8B7A0024-3D60-4889-AC94-144B0A876CCF}" presName="rootComposite" presStyleCnt="0"/>
      <dgm:spPr/>
    </dgm:pt>
    <dgm:pt modelId="{D8E1781A-076C-48B7-942C-EBA5696F5A56}" type="pres">
      <dgm:prSet presAssocID="{8B7A0024-3D60-4889-AC94-144B0A876CCF}" presName="rootText" presStyleLbl="node2" presStyleIdx="1" presStyleCnt="3">
        <dgm:presLayoutVars>
          <dgm:chPref val="3"/>
        </dgm:presLayoutVars>
      </dgm:prSet>
      <dgm:spPr/>
      <dgm:t>
        <a:bodyPr/>
        <a:lstStyle/>
        <a:p>
          <a:endParaRPr lang="en-GB"/>
        </a:p>
      </dgm:t>
    </dgm:pt>
    <dgm:pt modelId="{7E168801-587B-4F4C-8710-82D885751CE9}" type="pres">
      <dgm:prSet presAssocID="{8B7A0024-3D60-4889-AC94-144B0A876CCF}" presName="rootConnector" presStyleLbl="node2" presStyleIdx="1" presStyleCnt="3"/>
      <dgm:spPr/>
      <dgm:t>
        <a:bodyPr/>
        <a:lstStyle/>
        <a:p>
          <a:endParaRPr lang="en-GB"/>
        </a:p>
      </dgm:t>
    </dgm:pt>
    <dgm:pt modelId="{C13802FE-F370-4D89-90AD-204AA1D23B12}" type="pres">
      <dgm:prSet presAssocID="{8B7A0024-3D60-4889-AC94-144B0A876CCF}" presName="hierChild4" presStyleCnt="0"/>
      <dgm:spPr/>
    </dgm:pt>
    <dgm:pt modelId="{53C57803-BCE0-43A4-8E2C-45AC3FDA29DD}" type="pres">
      <dgm:prSet presAssocID="{8B7A0024-3D60-4889-AC94-144B0A876CCF}" presName="hierChild5" presStyleCnt="0"/>
      <dgm:spPr/>
    </dgm:pt>
    <dgm:pt modelId="{C74DB7C0-7573-4CFF-80AA-D3E571007107}" type="pres">
      <dgm:prSet presAssocID="{E7A57B05-5E81-4730-BBA5-496BC9427C05}" presName="Name37" presStyleLbl="parChTrans1D2" presStyleIdx="2" presStyleCnt="3"/>
      <dgm:spPr/>
      <dgm:t>
        <a:bodyPr/>
        <a:lstStyle/>
        <a:p>
          <a:endParaRPr lang="en-GB"/>
        </a:p>
      </dgm:t>
    </dgm:pt>
    <dgm:pt modelId="{AF499041-D29D-441F-8136-DAAA19394127}" type="pres">
      <dgm:prSet presAssocID="{DFB02186-4183-403F-BFEC-C4192989C7CA}" presName="hierRoot2" presStyleCnt="0">
        <dgm:presLayoutVars>
          <dgm:hierBranch val="init"/>
        </dgm:presLayoutVars>
      </dgm:prSet>
      <dgm:spPr/>
    </dgm:pt>
    <dgm:pt modelId="{BAFE84B1-2862-4BE3-9CCC-154C9512C33B}" type="pres">
      <dgm:prSet presAssocID="{DFB02186-4183-403F-BFEC-C4192989C7CA}" presName="rootComposite" presStyleCnt="0"/>
      <dgm:spPr/>
    </dgm:pt>
    <dgm:pt modelId="{C39D6027-2E7D-4F04-826E-88B21C33B010}" type="pres">
      <dgm:prSet presAssocID="{DFB02186-4183-403F-BFEC-C4192989C7CA}" presName="rootText" presStyleLbl="node2" presStyleIdx="2" presStyleCnt="3">
        <dgm:presLayoutVars>
          <dgm:chPref val="3"/>
        </dgm:presLayoutVars>
      </dgm:prSet>
      <dgm:spPr/>
      <dgm:t>
        <a:bodyPr/>
        <a:lstStyle/>
        <a:p>
          <a:endParaRPr lang="en-GB"/>
        </a:p>
      </dgm:t>
    </dgm:pt>
    <dgm:pt modelId="{3B376716-CA3A-46F6-A66A-F29CABD06948}" type="pres">
      <dgm:prSet presAssocID="{DFB02186-4183-403F-BFEC-C4192989C7CA}" presName="rootConnector" presStyleLbl="node2" presStyleIdx="2" presStyleCnt="3"/>
      <dgm:spPr/>
      <dgm:t>
        <a:bodyPr/>
        <a:lstStyle/>
        <a:p>
          <a:endParaRPr lang="en-GB"/>
        </a:p>
      </dgm:t>
    </dgm:pt>
    <dgm:pt modelId="{088826E9-87CF-429D-8A30-CFA7066D0ACF}" type="pres">
      <dgm:prSet presAssocID="{DFB02186-4183-403F-BFEC-C4192989C7CA}" presName="hierChild4" presStyleCnt="0"/>
      <dgm:spPr/>
    </dgm:pt>
    <dgm:pt modelId="{8DEAAFC1-7D7B-4635-873A-A63B14368F75}" type="pres">
      <dgm:prSet presAssocID="{DFB02186-4183-403F-BFEC-C4192989C7CA}" presName="hierChild5" presStyleCnt="0"/>
      <dgm:spPr/>
    </dgm:pt>
    <dgm:pt modelId="{B0A3BE71-9035-4FCD-B872-072BBE09EA0E}" type="pres">
      <dgm:prSet presAssocID="{BEA02F86-D258-4771-BA99-C84D83427CF8}" presName="hierChild3" presStyleCnt="0"/>
      <dgm:spPr/>
    </dgm:pt>
  </dgm:ptLst>
  <dgm:cxnLst>
    <dgm:cxn modelId="{4AE9458C-9D5D-4B24-9A98-370F61D6CCD6}" type="presOf" srcId="{DFB02186-4183-403F-BFEC-C4192989C7CA}" destId="{3B376716-CA3A-46F6-A66A-F29CABD06948}" srcOrd="1" destOrd="0" presId="urn:microsoft.com/office/officeart/2005/8/layout/orgChart1"/>
    <dgm:cxn modelId="{EF4B071E-769E-4EA1-824B-DB6BF9A894FF}" type="presOf" srcId="{53E1F00D-D778-420C-810F-6FF9D6C2D175}" destId="{B40AE01F-D7FA-42EA-B2B7-B187740F56AE}" srcOrd="0" destOrd="0" presId="urn:microsoft.com/office/officeart/2005/8/layout/orgChart1"/>
    <dgm:cxn modelId="{ACA0B512-93B2-4F56-B0F6-A9FB8C1FEC9F}" type="presOf" srcId="{E803B9F6-4BA7-47C4-B18D-4FF7B09D2738}" destId="{94C55EE2-9A76-4E84-B6FF-4A38BE1E44B9}" srcOrd="0" destOrd="0" presId="urn:microsoft.com/office/officeart/2005/8/layout/orgChart1"/>
    <dgm:cxn modelId="{8AC92528-EB39-4433-9BC0-21E2A24E992C}" type="presOf" srcId="{8B7A0024-3D60-4889-AC94-144B0A876CCF}" destId="{D8E1781A-076C-48B7-942C-EBA5696F5A56}" srcOrd="0" destOrd="0" presId="urn:microsoft.com/office/officeart/2005/8/layout/orgChart1"/>
    <dgm:cxn modelId="{C7ABE227-4FC9-4AC3-AB47-DAF86EB47FD0}" type="presOf" srcId="{DFB02186-4183-403F-BFEC-C4192989C7CA}" destId="{C39D6027-2E7D-4F04-826E-88B21C33B010}" srcOrd="0" destOrd="0" presId="urn:microsoft.com/office/officeart/2005/8/layout/orgChart1"/>
    <dgm:cxn modelId="{A51E0ECF-F2B2-4C29-B5C1-818D35BCB333}" type="presOf" srcId="{E803B9F6-4BA7-47C4-B18D-4FF7B09D2738}" destId="{68BE21A2-6492-4C26-8826-7DE08E2322C8}" srcOrd="1" destOrd="0" presId="urn:microsoft.com/office/officeart/2005/8/layout/orgChart1"/>
    <dgm:cxn modelId="{AD985366-AF4C-400A-9388-5C152B32936D}" srcId="{BEA02F86-D258-4771-BA99-C84D83427CF8}" destId="{8B7A0024-3D60-4889-AC94-144B0A876CCF}" srcOrd="1" destOrd="0" parTransId="{53E1F00D-D778-420C-810F-6FF9D6C2D175}" sibTransId="{0EA11D9A-7D03-47D9-9FB8-1729C2610AE3}"/>
    <dgm:cxn modelId="{9057FCFC-51DE-4AD7-94DF-FEF0A300607D}" type="presOf" srcId="{E6C79DBB-6FD9-4AEE-B184-3724083F2463}" destId="{75427619-EEEA-40C0-9533-3A19F935D420}" srcOrd="0" destOrd="0" presId="urn:microsoft.com/office/officeart/2005/8/layout/orgChart1"/>
    <dgm:cxn modelId="{6059A13B-78A9-4449-8A32-2A20157E3410}" srcId="{E803B9F6-4BA7-47C4-B18D-4FF7B09D2738}" destId="{E73850F6-EF5A-4E47-A21A-6B632A311052}" srcOrd="0" destOrd="0" parTransId="{E6C79DBB-6FD9-4AEE-B184-3724083F2463}" sibTransId="{A7408963-79CF-4BB0-A839-E2CBF7898061}"/>
    <dgm:cxn modelId="{F6500EC6-E878-4C77-A686-0C4FF95D5D62}" type="presOf" srcId="{ACCE711B-D602-4D55-AE65-FCE47301C67C}" destId="{E5525D15-F27D-4AC8-9744-D892F7B20503}" srcOrd="0" destOrd="0" presId="urn:microsoft.com/office/officeart/2005/8/layout/orgChart1"/>
    <dgm:cxn modelId="{C0CBAC4B-0B52-417E-A758-81B3824B962C}" srcId="{BEA02F86-D258-4771-BA99-C84D83427CF8}" destId="{E803B9F6-4BA7-47C4-B18D-4FF7B09D2738}" srcOrd="0" destOrd="0" parTransId="{82FC4418-BE43-4D13-B3C1-DC9885E8ABD2}" sibTransId="{689BBC71-F2F5-41F5-AF4F-5D7299A770F3}"/>
    <dgm:cxn modelId="{4D71F1D7-9BBE-4D40-83DC-1EF711E6E1F5}" srcId="{ACCE711B-D602-4D55-AE65-FCE47301C67C}" destId="{BEA02F86-D258-4771-BA99-C84D83427CF8}" srcOrd="0" destOrd="0" parTransId="{508D100B-FA1F-4688-908F-235D952EAD7D}" sibTransId="{BED683EC-8E01-4271-ACFD-5FF56FDCEAEB}"/>
    <dgm:cxn modelId="{1FA4D8BE-B52C-49A9-A2AB-F5967A3FC947}" type="presOf" srcId="{E7A57B05-5E81-4730-BBA5-496BC9427C05}" destId="{C74DB7C0-7573-4CFF-80AA-D3E571007107}" srcOrd="0" destOrd="0" presId="urn:microsoft.com/office/officeart/2005/8/layout/orgChart1"/>
    <dgm:cxn modelId="{A37E9474-3071-40D1-88D9-48520A3EDE24}" type="presOf" srcId="{BEA02F86-D258-4771-BA99-C84D83427CF8}" destId="{5E148485-7BC3-44B7-A49C-DFEBFBA66787}" srcOrd="1" destOrd="0" presId="urn:microsoft.com/office/officeart/2005/8/layout/orgChart1"/>
    <dgm:cxn modelId="{0D62D58F-1B8B-4506-AD1F-57978190E38C}" type="presOf" srcId="{8B7A0024-3D60-4889-AC94-144B0A876CCF}" destId="{7E168801-587B-4F4C-8710-82D885751CE9}" srcOrd="1" destOrd="0" presId="urn:microsoft.com/office/officeart/2005/8/layout/orgChart1"/>
    <dgm:cxn modelId="{DD736FE2-034F-4EA7-8A8D-DE52FAFCA088}" srcId="{BEA02F86-D258-4771-BA99-C84D83427CF8}" destId="{DFB02186-4183-403F-BFEC-C4192989C7CA}" srcOrd="2" destOrd="0" parTransId="{E7A57B05-5E81-4730-BBA5-496BC9427C05}" sibTransId="{3BB47BAF-EF57-4958-8E49-66570859C1E9}"/>
    <dgm:cxn modelId="{19FF4922-DCA0-4433-AB41-221D538BCE12}" type="presOf" srcId="{E73850F6-EF5A-4E47-A21A-6B632A311052}" destId="{E6446BFC-5F97-4613-BAC2-8C5DFC5FF051}" srcOrd="0" destOrd="0" presId="urn:microsoft.com/office/officeart/2005/8/layout/orgChart1"/>
    <dgm:cxn modelId="{E61F1C7B-2978-460C-BA70-CD8DD926E4A4}" type="presOf" srcId="{BEA02F86-D258-4771-BA99-C84D83427CF8}" destId="{7673A788-F194-4B50-AF4F-A37453CBD2EA}" srcOrd="0" destOrd="0" presId="urn:microsoft.com/office/officeart/2005/8/layout/orgChart1"/>
    <dgm:cxn modelId="{EDBFD8AC-4DC5-4B13-A34B-2E89086AC311}" type="presOf" srcId="{82FC4418-BE43-4D13-B3C1-DC9885E8ABD2}" destId="{1C6E076D-AC6D-4356-910B-E7EC5480551D}" srcOrd="0" destOrd="0" presId="urn:microsoft.com/office/officeart/2005/8/layout/orgChart1"/>
    <dgm:cxn modelId="{995BD979-D4AC-4622-A1FC-41C1C743D4FB}" type="presOf" srcId="{E73850F6-EF5A-4E47-A21A-6B632A311052}" destId="{52E053CD-9D68-4FA1-88DB-892A26E48796}" srcOrd="1" destOrd="0" presId="urn:microsoft.com/office/officeart/2005/8/layout/orgChart1"/>
    <dgm:cxn modelId="{3007CF1D-5E35-4F10-9258-7BEC180298E0}" type="presParOf" srcId="{E5525D15-F27D-4AC8-9744-D892F7B20503}" destId="{71954213-182C-45E5-930E-BF3209F4ACFC}" srcOrd="0" destOrd="0" presId="urn:microsoft.com/office/officeart/2005/8/layout/orgChart1"/>
    <dgm:cxn modelId="{518DA722-037D-4E82-8AE0-444C1B594841}" type="presParOf" srcId="{71954213-182C-45E5-930E-BF3209F4ACFC}" destId="{E2443719-8A9C-4ACA-BD30-EEA839E28321}" srcOrd="0" destOrd="0" presId="urn:microsoft.com/office/officeart/2005/8/layout/orgChart1"/>
    <dgm:cxn modelId="{2FC5DE88-AB44-452A-AB33-974A9E9E69EF}" type="presParOf" srcId="{E2443719-8A9C-4ACA-BD30-EEA839E28321}" destId="{7673A788-F194-4B50-AF4F-A37453CBD2EA}" srcOrd="0" destOrd="0" presId="urn:microsoft.com/office/officeart/2005/8/layout/orgChart1"/>
    <dgm:cxn modelId="{BBC47E0D-7251-40C0-B2E1-E2D622365D11}" type="presParOf" srcId="{E2443719-8A9C-4ACA-BD30-EEA839E28321}" destId="{5E148485-7BC3-44B7-A49C-DFEBFBA66787}" srcOrd="1" destOrd="0" presId="urn:microsoft.com/office/officeart/2005/8/layout/orgChart1"/>
    <dgm:cxn modelId="{31B8ABFE-D717-424A-85B8-F35F981F6255}" type="presParOf" srcId="{71954213-182C-45E5-930E-BF3209F4ACFC}" destId="{3F436D47-D310-4797-B0CB-FA4C80D2F827}" srcOrd="1" destOrd="0" presId="urn:microsoft.com/office/officeart/2005/8/layout/orgChart1"/>
    <dgm:cxn modelId="{59BB24BD-3377-482D-BE73-45A7C1BBF93D}" type="presParOf" srcId="{3F436D47-D310-4797-B0CB-FA4C80D2F827}" destId="{1C6E076D-AC6D-4356-910B-E7EC5480551D}" srcOrd="0" destOrd="0" presId="urn:microsoft.com/office/officeart/2005/8/layout/orgChart1"/>
    <dgm:cxn modelId="{1003635C-4FFD-43BD-88C6-C7AC94CD3C84}" type="presParOf" srcId="{3F436D47-D310-4797-B0CB-FA4C80D2F827}" destId="{6186F840-865B-40BD-8126-3A12961DE819}" srcOrd="1" destOrd="0" presId="urn:microsoft.com/office/officeart/2005/8/layout/orgChart1"/>
    <dgm:cxn modelId="{018BFAC0-8ED4-4BE1-BAAA-CB9160DEB15D}" type="presParOf" srcId="{6186F840-865B-40BD-8126-3A12961DE819}" destId="{058AD51D-ADB6-4286-9F76-983C99ABA4A4}" srcOrd="0" destOrd="0" presId="urn:microsoft.com/office/officeart/2005/8/layout/orgChart1"/>
    <dgm:cxn modelId="{C383EBDB-0284-4A36-9388-5692E0B58B4D}" type="presParOf" srcId="{058AD51D-ADB6-4286-9F76-983C99ABA4A4}" destId="{94C55EE2-9A76-4E84-B6FF-4A38BE1E44B9}" srcOrd="0" destOrd="0" presId="urn:microsoft.com/office/officeart/2005/8/layout/orgChart1"/>
    <dgm:cxn modelId="{7BC46B81-27EA-435A-9BB2-3B83F8B9CB4F}" type="presParOf" srcId="{058AD51D-ADB6-4286-9F76-983C99ABA4A4}" destId="{68BE21A2-6492-4C26-8826-7DE08E2322C8}" srcOrd="1" destOrd="0" presId="urn:microsoft.com/office/officeart/2005/8/layout/orgChart1"/>
    <dgm:cxn modelId="{D7EE2404-14AD-4E20-9431-AAD841E74739}" type="presParOf" srcId="{6186F840-865B-40BD-8126-3A12961DE819}" destId="{C5A0CD70-3C47-4433-8446-1B9F9336F6C2}" srcOrd="1" destOrd="0" presId="urn:microsoft.com/office/officeart/2005/8/layout/orgChart1"/>
    <dgm:cxn modelId="{A781858A-E9B7-49AC-83F8-404639E08788}" type="presParOf" srcId="{6186F840-865B-40BD-8126-3A12961DE819}" destId="{58DD2D2D-B92C-4B2E-90D0-85445C0772C8}" srcOrd="2" destOrd="0" presId="urn:microsoft.com/office/officeart/2005/8/layout/orgChart1"/>
    <dgm:cxn modelId="{10C51EBB-B712-472B-AAE5-48891177D2B2}" type="presParOf" srcId="{58DD2D2D-B92C-4B2E-90D0-85445C0772C8}" destId="{75427619-EEEA-40C0-9533-3A19F935D420}" srcOrd="0" destOrd="0" presId="urn:microsoft.com/office/officeart/2005/8/layout/orgChart1"/>
    <dgm:cxn modelId="{39A9B699-BA2B-4ECA-9C4D-85D490617173}" type="presParOf" srcId="{58DD2D2D-B92C-4B2E-90D0-85445C0772C8}" destId="{07E65D84-520B-4D4F-8125-59E82A6CA3AE}" srcOrd="1" destOrd="0" presId="urn:microsoft.com/office/officeart/2005/8/layout/orgChart1"/>
    <dgm:cxn modelId="{005D7595-BEC8-4E4E-A04B-FBA4CC68029D}" type="presParOf" srcId="{07E65D84-520B-4D4F-8125-59E82A6CA3AE}" destId="{88388BF7-BB5F-415C-BAB6-642B988CA224}" srcOrd="0" destOrd="0" presId="urn:microsoft.com/office/officeart/2005/8/layout/orgChart1"/>
    <dgm:cxn modelId="{5B51467A-C307-4FEF-BD3B-FAD9EA85DF93}" type="presParOf" srcId="{88388BF7-BB5F-415C-BAB6-642B988CA224}" destId="{E6446BFC-5F97-4613-BAC2-8C5DFC5FF051}" srcOrd="0" destOrd="0" presId="urn:microsoft.com/office/officeart/2005/8/layout/orgChart1"/>
    <dgm:cxn modelId="{9F14ECDB-E8D2-4025-BF61-17BEF9022A95}" type="presParOf" srcId="{88388BF7-BB5F-415C-BAB6-642B988CA224}" destId="{52E053CD-9D68-4FA1-88DB-892A26E48796}" srcOrd="1" destOrd="0" presId="urn:microsoft.com/office/officeart/2005/8/layout/orgChart1"/>
    <dgm:cxn modelId="{8996B5F3-26FC-4F38-8A11-F751761066EF}" type="presParOf" srcId="{07E65D84-520B-4D4F-8125-59E82A6CA3AE}" destId="{87E4494F-5898-48DB-8C5E-E7795E7F7DB1}" srcOrd="1" destOrd="0" presId="urn:microsoft.com/office/officeart/2005/8/layout/orgChart1"/>
    <dgm:cxn modelId="{26E838CC-5824-4FED-8A59-204BC8F5BFEB}" type="presParOf" srcId="{07E65D84-520B-4D4F-8125-59E82A6CA3AE}" destId="{B32313C7-0FDE-4991-AE79-B87697386BF3}" srcOrd="2" destOrd="0" presId="urn:microsoft.com/office/officeart/2005/8/layout/orgChart1"/>
    <dgm:cxn modelId="{8AB40DBC-B0F5-4548-9B90-FE829680C37D}" type="presParOf" srcId="{3F436D47-D310-4797-B0CB-FA4C80D2F827}" destId="{B40AE01F-D7FA-42EA-B2B7-B187740F56AE}" srcOrd="2" destOrd="0" presId="urn:microsoft.com/office/officeart/2005/8/layout/orgChart1"/>
    <dgm:cxn modelId="{DBE57ED2-777C-4237-888C-457FE65FC567}" type="presParOf" srcId="{3F436D47-D310-4797-B0CB-FA4C80D2F827}" destId="{1EA89DF0-F995-40FD-B3CE-8345A5DFF096}" srcOrd="3" destOrd="0" presId="urn:microsoft.com/office/officeart/2005/8/layout/orgChart1"/>
    <dgm:cxn modelId="{B82B537A-EEC7-4146-8321-19CFA0A0CDDA}" type="presParOf" srcId="{1EA89DF0-F995-40FD-B3CE-8345A5DFF096}" destId="{36DAC778-C778-4CCC-956A-6A5A608C1E6B}" srcOrd="0" destOrd="0" presId="urn:microsoft.com/office/officeart/2005/8/layout/orgChart1"/>
    <dgm:cxn modelId="{0593F8F8-F930-4C74-9BC1-FCFFD84CC02A}" type="presParOf" srcId="{36DAC778-C778-4CCC-956A-6A5A608C1E6B}" destId="{D8E1781A-076C-48B7-942C-EBA5696F5A56}" srcOrd="0" destOrd="0" presId="urn:microsoft.com/office/officeart/2005/8/layout/orgChart1"/>
    <dgm:cxn modelId="{25BE4F6D-21D0-406F-A726-8BB5403915FA}" type="presParOf" srcId="{36DAC778-C778-4CCC-956A-6A5A608C1E6B}" destId="{7E168801-587B-4F4C-8710-82D885751CE9}" srcOrd="1" destOrd="0" presId="urn:microsoft.com/office/officeart/2005/8/layout/orgChart1"/>
    <dgm:cxn modelId="{6CC53E73-0922-4F8D-82FF-6ABB3D38B2DF}" type="presParOf" srcId="{1EA89DF0-F995-40FD-B3CE-8345A5DFF096}" destId="{C13802FE-F370-4D89-90AD-204AA1D23B12}" srcOrd="1" destOrd="0" presId="urn:microsoft.com/office/officeart/2005/8/layout/orgChart1"/>
    <dgm:cxn modelId="{1F83A36E-07D8-4E80-BB59-28CFABE1E92C}" type="presParOf" srcId="{1EA89DF0-F995-40FD-B3CE-8345A5DFF096}" destId="{53C57803-BCE0-43A4-8E2C-45AC3FDA29DD}" srcOrd="2" destOrd="0" presId="urn:microsoft.com/office/officeart/2005/8/layout/orgChart1"/>
    <dgm:cxn modelId="{077467AF-C341-48B2-9709-D2D470B4A45A}" type="presParOf" srcId="{3F436D47-D310-4797-B0CB-FA4C80D2F827}" destId="{C74DB7C0-7573-4CFF-80AA-D3E571007107}" srcOrd="4" destOrd="0" presId="urn:microsoft.com/office/officeart/2005/8/layout/orgChart1"/>
    <dgm:cxn modelId="{990DDA4C-1E00-469A-8F77-762AF91114A3}" type="presParOf" srcId="{3F436D47-D310-4797-B0CB-FA4C80D2F827}" destId="{AF499041-D29D-441F-8136-DAAA19394127}" srcOrd="5" destOrd="0" presId="urn:microsoft.com/office/officeart/2005/8/layout/orgChart1"/>
    <dgm:cxn modelId="{B65C739D-606A-4300-816D-B02A1F1181E2}" type="presParOf" srcId="{AF499041-D29D-441F-8136-DAAA19394127}" destId="{BAFE84B1-2862-4BE3-9CCC-154C9512C33B}" srcOrd="0" destOrd="0" presId="urn:microsoft.com/office/officeart/2005/8/layout/orgChart1"/>
    <dgm:cxn modelId="{A887C175-4811-4ACE-A395-988A252B6121}" type="presParOf" srcId="{BAFE84B1-2862-4BE3-9CCC-154C9512C33B}" destId="{C39D6027-2E7D-4F04-826E-88B21C33B010}" srcOrd="0" destOrd="0" presId="urn:microsoft.com/office/officeart/2005/8/layout/orgChart1"/>
    <dgm:cxn modelId="{38CA2D07-CAB5-48D5-8DBD-D767464E6581}" type="presParOf" srcId="{BAFE84B1-2862-4BE3-9CCC-154C9512C33B}" destId="{3B376716-CA3A-46F6-A66A-F29CABD06948}" srcOrd="1" destOrd="0" presId="urn:microsoft.com/office/officeart/2005/8/layout/orgChart1"/>
    <dgm:cxn modelId="{E15A7E46-CB63-41F0-95D8-3341E4D24A38}" type="presParOf" srcId="{AF499041-D29D-441F-8136-DAAA19394127}" destId="{088826E9-87CF-429D-8A30-CFA7066D0ACF}" srcOrd="1" destOrd="0" presId="urn:microsoft.com/office/officeart/2005/8/layout/orgChart1"/>
    <dgm:cxn modelId="{6834B3B9-653C-4FEE-B1B6-FE1C256C49BF}" type="presParOf" srcId="{AF499041-D29D-441F-8136-DAAA19394127}" destId="{8DEAAFC1-7D7B-4635-873A-A63B14368F75}" srcOrd="2" destOrd="0" presId="urn:microsoft.com/office/officeart/2005/8/layout/orgChart1"/>
    <dgm:cxn modelId="{708F8C8A-783D-45ED-ADCF-D860A0EE03A3}" type="presParOf" srcId="{71954213-182C-45E5-930E-BF3209F4ACFC}" destId="{B0A3BE71-9035-4FCD-B872-072BBE09EA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E711B-D602-4D55-AE65-FCE47301C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A02F86-D258-4771-BA99-C84D83427CF8}">
      <dgm:prSet phldrT="[Text]"/>
      <dgm:spPr/>
      <dgm:t>
        <a:bodyPr/>
        <a:lstStyle/>
        <a:p>
          <a:r>
            <a:rPr lang="en-GB" dirty="0" smtClean="0"/>
            <a:t>Private sector ESCO</a:t>
          </a:r>
          <a:endParaRPr lang="en-GB" dirty="0"/>
        </a:p>
      </dgm:t>
    </dgm:pt>
    <dgm:pt modelId="{508D100B-FA1F-4688-908F-235D952EAD7D}" type="parTrans" cxnId="{4D71F1D7-9BBE-4D40-83DC-1EF711E6E1F5}">
      <dgm:prSet/>
      <dgm:spPr/>
      <dgm:t>
        <a:bodyPr/>
        <a:lstStyle/>
        <a:p>
          <a:endParaRPr lang="en-GB"/>
        </a:p>
      </dgm:t>
    </dgm:pt>
    <dgm:pt modelId="{BED683EC-8E01-4271-ACFD-5FF56FDCEAEB}" type="sibTrans" cxnId="{4D71F1D7-9BBE-4D40-83DC-1EF711E6E1F5}">
      <dgm:prSet/>
      <dgm:spPr/>
      <dgm:t>
        <a:bodyPr/>
        <a:lstStyle/>
        <a:p>
          <a:endParaRPr lang="en-GB"/>
        </a:p>
      </dgm:t>
    </dgm:pt>
    <dgm:pt modelId="{E803B9F6-4BA7-47C4-B18D-4FF7B09D2738}">
      <dgm:prSet phldrT="[Text]"/>
      <dgm:spPr/>
      <dgm:t>
        <a:bodyPr/>
        <a:lstStyle/>
        <a:p>
          <a:r>
            <a:rPr lang="en-GB" dirty="0" smtClean="0"/>
            <a:t>D&amp;B</a:t>
          </a:r>
          <a:endParaRPr lang="en-GB" dirty="0"/>
        </a:p>
      </dgm:t>
    </dgm:pt>
    <dgm:pt modelId="{82FC4418-BE43-4D13-B3C1-DC9885E8ABD2}" type="parTrans" cxnId="{C0CBAC4B-0B52-417E-A758-81B3824B962C}">
      <dgm:prSet/>
      <dgm:spPr/>
      <dgm:t>
        <a:bodyPr/>
        <a:lstStyle/>
        <a:p>
          <a:endParaRPr lang="en-GB"/>
        </a:p>
      </dgm:t>
    </dgm:pt>
    <dgm:pt modelId="{689BBC71-F2F5-41F5-AF4F-5D7299A770F3}" type="sibTrans" cxnId="{C0CBAC4B-0B52-417E-A758-81B3824B962C}">
      <dgm:prSet/>
      <dgm:spPr/>
      <dgm:t>
        <a:bodyPr/>
        <a:lstStyle/>
        <a:p>
          <a:endParaRPr lang="en-GB"/>
        </a:p>
      </dgm:t>
    </dgm:pt>
    <dgm:pt modelId="{8B7A0024-3D60-4889-AC94-144B0A876CCF}">
      <dgm:prSet phldrT="[Text]"/>
      <dgm:spPr/>
      <dgm:t>
        <a:bodyPr/>
        <a:lstStyle/>
        <a:p>
          <a:r>
            <a:rPr lang="en-GB" dirty="0" smtClean="0"/>
            <a:t>O&amp;M</a:t>
          </a:r>
          <a:endParaRPr lang="en-GB" dirty="0"/>
        </a:p>
      </dgm:t>
    </dgm:pt>
    <dgm:pt modelId="{53E1F00D-D778-420C-810F-6FF9D6C2D175}" type="parTrans" cxnId="{AD985366-AF4C-400A-9388-5C152B32936D}">
      <dgm:prSet/>
      <dgm:spPr/>
      <dgm:t>
        <a:bodyPr/>
        <a:lstStyle/>
        <a:p>
          <a:endParaRPr lang="en-GB"/>
        </a:p>
      </dgm:t>
    </dgm:pt>
    <dgm:pt modelId="{0EA11D9A-7D03-47D9-9FB8-1729C2610AE3}" type="sibTrans" cxnId="{AD985366-AF4C-400A-9388-5C152B32936D}">
      <dgm:prSet/>
      <dgm:spPr/>
      <dgm:t>
        <a:bodyPr/>
        <a:lstStyle/>
        <a:p>
          <a:endParaRPr lang="en-GB"/>
        </a:p>
      </dgm:t>
    </dgm:pt>
    <dgm:pt modelId="{DFB02186-4183-403F-BFEC-C4192989C7CA}">
      <dgm:prSet phldrT="[Text]"/>
      <dgm:spPr/>
      <dgm:t>
        <a:bodyPr/>
        <a:lstStyle/>
        <a:p>
          <a:r>
            <a:rPr lang="en-GB" dirty="0" smtClean="0"/>
            <a:t>M&amp;B</a:t>
          </a:r>
          <a:endParaRPr lang="en-GB" dirty="0"/>
        </a:p>
      </dgm:t>
    </dgm:pt>
    <dgm:pt modelId="{E7A57B05-5E81-4730-BBA5-496BC9427C05}" type="parTrans" cxnId="{DD736FE2-034F-4EA7-8A8D-DE52FAFCA088}">
      <dgm:prSet/>
      <dgm:spPr/>
      <dgm:t>
        <a:bodyPr/>
        <a:lstStyle/>
        <a:p>
          <a:endParaRPr lang="en-GB"/>
        </a:p>
      </dgm:t>
    </dgm:pt>
    <dgm:pt modelId="{3BB47BAF-EF57-4958-8E49-66570859C1E9}" type="sibTrans" cxnId="{DD736FE2-034F-4EA7-8A8D-DE52FAFCA088}">
      <dgm:prSet/>
      <dgm:spPr/>
      <dgm:t>
        <a:bodyPr/>
        <a:lstStyle/>
        <a:p>
          <a:endParaRPr lang="en-GB"/>
        </a:p>
      </dgm:t>
    </dgm:pt>
    <dgm:pt modelId="{614FE9E7-C623-4DDF-9B9D-9BD90F40EA6B}">
      <dgm:prSet phldrT="[Text]"/>
      <dgm:spPr/>
      <dgm:t>
        <a:bodyPr/>
        <a:lstStyle/>
        <a:p>
          <a:r>
            <a:rPr lang="en-GB" dirty="0" smtClean="0"/>
            <a:t>Private sector developer</a:t>
          </a:r>
          <a:endParaRPr lang="en-GB" dirty="0"/>
        </a:p>
      </dgm:t>
    </dgm:pt>
    <dgm:pt modelId="{850E752D-9DC2-4C71-A862-6B0AF2EC3D24}" type="parTrans" cxnId="{53DD0417-F7F0-4F37-8BA0-AE82E3D2C42E}">
      <dgm:prSet/>
      <dgm:spPr/>
      <dgm:t>
        <a:bodyPr/>
        <a:lstStyle/>
        <a:p>
          <a:endParaRPr lang="en-GB"/>
        </a:p>
      </dgm:t>
    </dgm:pt>
    <dgm:pt modelId="{EED36AA9-379B-4E11-AF4C-3657953A48B1}" type="sibTrans" cxnId="{53DD0417-F7F0-4F37-8BA0-AE82E3D2C42E}">
      <dgm:prSet/>
      <dgm:spPr/>
      <dgm:t>
        <a:bodyPr/>
        <a:lstStyle/>
        <a:p>
          <a:endParaRPr lang="en-GB"/>
        </a:p>
      </dgm:t>
    </dgm:pt>
    <dgm:pt modelId="{E5525D15-F27D-4AC8-9744-D892F7B20503}" type="pres">
      <dgm:prSet presAssocID="{ACCE711B-D602-4D55-AE65-FCE47301C67C}" presName="hierChild1" presStyleCnt="0">
        <dgm:presLayoutVars>
          <dgm:orgChart val="1"/>
          <dgm:chPref val="1"/>
          <dgm:dir/>
          <dgm:animOne val="branch"/>
          <dgm:animLvl val="lvl"/>
          <dgm:resizeHandles/>
        </dgm:presLayoutVars>
      </dgm:prSet>
      <dgm:spPr/>
      <dgm:t>
        <a:bodyPr/>
        <a:lstStyle/>
        <a:p>
          <a:endParaRPr lang="en-GB"/>
        </a:p>
      </dgm:t>
    </dgm:pt>
    <dgm:pt modelId="{71954213-182C-45E5-930E-BF3209F4ACFC}" type="pres">
      <dgm:prSet presAssocID="{BEA02F86-D258-4771-BA99-C84D83427CF8}" presName="hierRoot1" presStyleCnt="0">
        <dgm:presLayoutVars>
          <dgm:hierBranch val="init"/>
        </dgm:presLayoutVars>
      </dgm:prSet>
      <dgm:spPr/>
    </dgm:pt>
    <dgm:pt modelId="{E2443719-8A9C-4ACA-BD30-EEA839E28321}" type="pres">
      <dgm:prSet presAssocID="{BEA02F86-D258-4771-BA99-C84D83427CF8}" presName="rootComposite1" presStyleCnt="0"/>
      <dgm:spPr/>
    </dgm:pt>
    <dgm:pt modelId="{7673A788-F194-4B50-AF4F-A37453CBD2EA}" type="pres">
      <dgm:prSet presAssocID="{BEA02F86-D258-4771-BA99-C84D83427CF8}" presName="rootText1" presStyleLbl="node0" presStyleIdx="0" presStyleCnt="2" custScaleX="165991" custScaleY="240632" custLinFactNeighborX="1" custLinFactNeighborY="-50943">
        <dgm:presLayoutVars>
          <dgm:chPref val="3"/>
        </dgm:presLayoutVars>
      </dgm:prSet>
      <dgm:spPr/>
      <dgm:t>
        <a:bodyPr/>
        <a:lstStyle/>
        <a:p>
          <a:endParaRPr lang="en-GB"/>
        </a:p>
      </dgm:t>
    </dgm:pt>
    <dgm:pt modelId="{5E148485-7BC3-44B7-A49C-DFEBFBA66787}" type="pres">
      <dgm:prSet presAssocID="{BEA02F86-D258-4771-BA99-C84D83427CF8}" presName="rootConnector1" presStyleLbl="node1" presStyleIdx="0" presStyleCnt="0"/>
      <dgm:spPr/>
      <dgm:t>
        <a:bodyPr/>
        <a:lstStyle/>
        <a:p>
          <a:endParaRPr lang="en-GB"/>
        </a:p>
      </dgm:t>
    </dgm:pt>
    <dgm:pt modelId="{3F436D47-D310-4797-B0CB-FA4C80D2F827}" type="pres">
      <dgm:prSet presAssocID="{BEA02F86-D258-4771-BA99-C84D83427CF8}" presName="hierChild2" presStyleCnt="0"/>
      <dgm:spPr/>
    </dgm:pt>
    <dgm:pt modelId="{1C6E076D-AC6D-4356-910B-E7EC5480551D}" type="pres">
      <dgm:prSet presAssocID="{82FC4418-BE43-4D13-B3C1-DC9885E8ABD2}" presName="Name37" presStyleLbl="parChTrans1D2" presStyleIdx="0" presStyleCnt="3"/>
      <dgm:spPr/>
      <dgm:t>
        <a:bodyPr/>
        <a:lstStyle/>
        <a:p>
          <a:endParaRPr lang="en-GB"/>
        </a:p>
      </dgm:t>
    </dgm:pt>
    <dgm:pt modelId="{6186F840-865B-40BD-8126-3A12961DE819}" type="pres">
      <dgm:prSet presAssocID="{E803B9F6-4BA7-47C4-B18D-4FF7B09D2738}" presName="hierRoot2" presStyleCnt="0">
        <dgm:presLayoutVars>
          <dgm:hierBranch val="init"/>
        </dgm:presLayoutVars>
      </dgm:prSet>
      <dgm:spPr/>
    </dgm:pt>
    <dgm:pt modelId="{058AD51D-ADB6-4286-9F76-983C99ABA4A4}" type="pres">
      <dgm:prSet presAssocID="{E803B9F6-4BA7-47C4-B18D-4FF7B09D2738}" presName="rootComposite" presStyleCnt="0"/>
      <dgm:spPr/>
    </dgm:pt>
    <dgm:pt modelId="{94C55EE2-9A76-4E84-B6FF-4A38BE1E44B9}" type="pres">
      <dgm:prSet presAssocID="{E803B9F6-4BA7-47C4-B18D-4FF7B09D2738}" presName="rootText" presStyleLbl="node2" presStyleIdx="0" presStyleCnt="3">
        <dgm:presLayoutVars>
          <dgm:chPref val="3"/>
        </dgm:presLayoutVars>
      </dgm:prSet>
      <dgm:spPr/>
      <dgm:t>
        <a:bodyPr/>
        <a:lstStyle/>
        <a:p>
          <a:endParaRPr lang="en-GB"/>
        </a:p>
      </dgm:t>
    </dgm:pt>
    <dgm:pt modelId="{68BE21A2-6492-4C26-8826-7DE08E2322C8}" type="pres">
      <dgm:prSet presAssocID="{E803B9F6-4BA7-47C4-B18D-4FF7B09D2738}" presName="rootConnector" presStyleLbl="node2" presStyleIdx="0" presStyleCnt="3"/>
      <dgm:spPr/>
      <dgm:t>
        <a:bodyPr/>
        <a:lstStyle/>
        <a:p>
          <a:endParaRPr lang="en-GB"/>
        </a:p>
      </dgm:t>
    </dgm:pt>
    <dgm:pt modelId="{C5A0CD70-3C47-4433-8446-1B9F9336F6C2}" type="pres">
      <dgm:prSet presAssocID="{E803B9F6-4BA7-47C4-B18D-4FF7B09D2738}" presName="hierChild4" presStyleCnt="0"/>
      <dgm:spPr/>
    </dgm:pt>
    <dgm:pt modelId="{58DD2D2D-B92C-4B2E-90D0-85445C0772C8}" type="pres">
      <dgm:prSet presAssocID="{E803B9F6-4BA7-47C4-B18D-4FF7B09D2738}" presName="hierChild5" presStyleCnt="0"/>
      <dgm:spPr/>
    </dgm:pt>
    <dgm:pt modelId="{B40AE01F-D7FA-42EA-B2B7-B187740F56AE}" type="pres">
      <dgm:prSet presAssocID="{53E1F00D-D778-420C-810F-6FF9D6C2D175}" presName="Name37" presStyleLbl="parChTrans1D2" presStyleIdx="1" presStyleCnt="3"/>
      <dgm:spPr/>
      <dgm:t>
        <a:bodyPr/>
        <a:lstStyle/>
        <a:p>
          <a:endParaRPr lang="en-GB"/>
        </a:p>
      </dgm:t>
    </dgm:pt>
    <dgm:pt modelId="{1EA89DF0-F995-40FD-B3CE-8345A5DFF096}" type="pres">
      <dgm:prSet presAssocID="{8B7A0024-3D60-4889-AC94-144B0A876CCF}" presName="hierRoot2" presStyleCnt="0">
        <dgm:presLayoutVars>
          <dgm:hierBranch val="init"/>
        </dgm:presLayoutVars>
      </dgm:prSet>
      <dgm:spPr/>
    </dgm:pt>
    <dgm:pt modelId="{36DAC778-C778-4CCC-956A-6A5A608C1E6B}" type="pres">
      <dgm:prSet presAssocID="{8B7A0024-3D60-4889-AC94-144B0A876CCF}" presName="rootComposite" presStyleCnt="0"/>
      <dgm:spPr/>
    </dgm:pt>
    <dgm:pt modelId="{D8E1781A-076C-48B7-942C-EBA5696F5A56}" type="pres">
      <dgm:prSet presAssocID="{8B7A0024-3D60-4889-AC94-144B0A876CCF}" presName="rootText" presStyleLbl="node2" presStyleIdx="1" presStyleCnt="3">
        <dgm:presLayoutVars>
          <dgm:chPref val="3"/>
        </dgm:presLayoutVars>
      </dgm:prSet>
      <dgm:spPr/>
      <dgm:t>
        <a:bodyPr/>
        <a:lstStyle/>
        <a:p>
          <a:endParaRPr lang="en-GB"/>
        </a:p>
      </dgm:t>
    </dgm:pt>
    <dgm:pt modelId="{7E168801-587B-4F4C-8710-82D885751CE9}" type="pres">
      <dgm:prSet presAssocID="{8B7A0024-3D60-4889-AC94-144B0A876CCF}" presName="rootConnector" presStyleLbl="node2" presStyleIdx="1" presStyleCnt="3"/>
      <dgm:spPr/>
      <dgm:t>
        <a:bodyPr/>
        <a:lstStyle/>
        <a:p>
          <a:endParaRPr lang="en-GB"/>
        </a:p>
      </dgm:t>
    </dgm:pt>
    <dgm:pt modelId="{C13802FE-F370-4D89-90AD-204AA1D23B12}" type="pres">
      <dgm:prSet presAssocID="{8B7A0024-3D60-4889-AC94-144B0A876CCF}" presName="hierChild4" presStyleCnt="0"/>
      <dgm:spPr/>
    </dgm:pt>
    <dgm:pt modelId="{53C57803-BCE0-43A4-8E2C-45AC3FDA29DD}" type="pres">
      <dgm:prSet presAssocID="{8B7A0024-3D60-4889-AC94-144B0A876CCF}" presName="hierChild5" presStyleCnt="0"/>
      <dgm:spPr/>
    </dgm:pt>
    <dgm:pt modelId="{C74DB7C0-7573-4CFF-80AA-D3E571007107}" type="pres">
      <dgm:prSet presAssocID="{E7A57B05-5E81-4730-BBA5-496BC9427C05}" presName="Name37" presStyleLbl="parChTrans1D2" presStyleIdx="2" presStyleCnt="3"/>
      <dgm:spPr/>
      <dgm:t>
        <a:bodyPr/>
        <a:lstStyle/>
        <a:p>
          <a:endParaRPr lang="en-GB"/>
        </a:p>
      </dgm:t>
    </dgm:pt>
    <dgm:pt modelId="{AF499041-D29D-441F-8136-DAAA19394127}" type="pres">
      <dgm:prSet presAssocID="{DFB02186-4183-403F-BFEC-C4192989C7CA}" presName="hierRoot2" presStyleCnt="0">
        <dgm:presLayoutVars>
          <dgm:hierBranch val="init"/>
        </dgm:presLayoutVars>
      </dgm:prSet>
      <dgm:spPr/>
    </dgm:pt>
    <dgm:pt modelId="{BAFE84B1-2862-4BE3-9CCC-154C9512C33B}" type="pres">
      <dgm:prSet presAssocID="{DFB02186-4183-403F-BFEC-C4192989C7CA}" presName="rootComposite" presStyleCnt="0"/>
      <dgm:spPr/>
    </dgm:pt>
    <dgm:pt modelId="{C39D6027-2E7D-4F04-826E-88B21C33B010}" type="pres">
      <dgm:prSet presAssocID="{DFB02186-4183-403F-BFEC-C4192989C7CA}" presName="rootText" presStyleLbl="node2" presStyleIdx="2" presStyleCnt="3">
        <dgm:presLayoutVars>
          <dgm:chPref val="3"/>
        </dgm:presLayoutVars>
      </dgm:prSet>
      <dgm:spPr/>
      <dgm:t>
        <a:bodyPr/>
        <a:lstStyle/>
        <a:p>
          <a:endParaRPr lang="en-GB"/>
        </a:p>
      </dgm:t>
    </dgm:pt>
    <dgm:pt modelId="{3B376716-CA3A-46F6-A66A-F29CABD06948}" type="pres">
      <dgm:prSet presAssocID="{DFB02186-4183-403F-BFEC-C4192989C7CA}" presName="rootConnector" presStyleLbl="node2" presStyleIdx="2" presStyleCnt="3"/>
      <dgm:spPr/>
      <dgm:t>
        <a:bodyPr/>
        <a:lstStyle/>
        <a:p>
          <a:endParaRPr lang="en-GB"/>
        </a:p>
      </dgm:t>
    </dgm:pt>
    <dgm:pt modelId="{088826E9-87CF-429D-8A30-CFA7066D0ACF}" type="pres">
      <dgm:prSet presAssocID="{DFB02186-4183-403F-BFEC-C4192989C7CA}" presName="hierChild4" presStyleCnt="0"/>
      <dgm:spPr/>
    </dgm:pt>
    <dgm:pt modelId="{8DEAAFC1-7D7B-4635-873A-A63B14368F75}" type="pres">
      <dgm:prSet presAssocID="{DFB02186-4183-403F-BFEC-C4192989C7CA}" presName="hierChild5" presStyleCnt="0"/>
      <dgm:spPr/>
    </dgm:pt>
    <dgm:pt modelId="{B0A3BE71-9035-4FCD-B872-072BBE09EA0E}" type="pres">
      <dgm:prSet presAssocID="{BEA02F86-D258-4771-BA99-C84D83427CF8}" presName="hierChild3" presStyleCnt="0"/>
      <dgm:spPr/>
    </dgm:pt>
    <dgm:pt modelId="{01715F7F-F2CF-4DC4-BE8B-B3D610129408}" type="pres">
      <dgm:prSet presAssocID="{614FE9E7-C623-4DDF-9B9D-9BD90F40EA6B}" presName="hierRoot1" presStyleCnt="0">
        <dgm:presLayoutVars>
          <dgm:hierBranch val="init"/>
        </dgm:presLayoutVars>
      </dgm:prSet>
      <dgm:spPr/>
    </dgm:pt>
    <dgm:pt modelId="{0BFAEA4C-4F46-4562-8675-070EFD8D87C2}" type="pres">
      <dgm:prSet presAssocID="{614FE9E7-C623-4DDF-9B9D-9BD90F40EA6B}" presName="rootComposite1" presStyleCnt="0"/>
      <dgm:spPr/>
    </dgm:pt>
    <dgm:pt modelId="{D499111B-0543-48B8-875A-AC2A9B807CF8}" type="pres">
      <dgm:prSet presAssocID="{614FE9E7-C623-4DDF-9B9D-9BD90F40EA6B}" presName="rootText1" presStyleLbl="node0" presStyleIdx="1" presStyleCnt="2" custScaleX="165991" custScaleY="240632" custLinFactX="-89286" custLinFactY="-200000" custLinFactNeighborX="-100000" custLinFactNeighborY="-225127">
        <dgm:presLayoutVars>
          <dgm:chPref val="3"/>
        </dgm:presLayoutVars>
      </dgm:prSet>
      <dgm:spPr/>
      <dgm:t>
        <a:bodyPr/>
        <a:lstStyle/>
        <a:p>
          <a:endParaRPr lang="en-GB"/>
        </a:p>
      </dgm:t>
    </dgm:pt>
    <dgm:pt modelId="{06050B3F-321A-470A-91A8-A85E0E3C2DC4}" type="pres">
      <dgm:prSet presAssocID="{614FE9E7-C623-4DDF-9B9D-9BD90F40EA6B}" presName="rootConnector1" presStyleLbl="node1" presStyleIdx="0" presStyleCnt="0"/>
      <dgm:spPr/>
      <dgm:t>
        <a:bodyPr/>
        <a:lstStyle/>
        <a:p>
          <a:endParaRPr lang="en-GB"/>
        </a:p>
      </dgm:t>
    </dgm:pt>
    <dgm:pt modelId="{20976614-6EF8-4251-B4B7-78C08F3E3058}" type="pres">
      <dgm:prSet presAssocID="{614FE9E7-C623-4DDF-9B9D-9BD90F40EA6B}" presName="hierChild2" presStyleCnt="0"/>
      <dgm:spPr/>
    </dgm:pt>
    <dgm:pt modelId="{FE619AFC-3D46-4968-A847-F50F7B2AC118}" type="pres">
      <dgm:prSet presAssocID="{614FE9E7-C623-4DDF-9B9D-9BD90F40EA6B}" presName="hierChild3" presStyleCnt="0"/>
      <dgm:spPr/>
    </dgm:pt>
  </dgm:ptLst>
  <dgm:cxnLst>
    <dgm:cxn modelId="{1D11F269-2C2F-4718-8A52-DFDB5BEBAFE2}" type="presOf" srcId="{ACCE711B-D602-4D55-AE65-FCE47301C67C}" destId="{E5525D15-F27D-4AC8-9744-D892F7B20503}" srcOrd="0" destOrd="0" presId="urn:microsoft.com/office/officeart/2005/8/layout/orgChart1"/>
    <dgm:cxn modelId="{45D2DC3E-9938-4C9D-A9A3-CC1589CD2BB8}" type="presOf" srcId="{DFB02186-4183-403F-BFEC-C4192989C7CA}" destId="{3B376716-CA3A-46F6-A66A-F29CABD06948}" srcOrd="1" destOrd="0" presId="urn:microsoft.com/office/officeart/2005/8/layout/orgChart1"/>
    <dgm:cxn modelId="{AEE7CA41-8352-4AF1-B512-F2C82170DFCA}" type="presOf" srcId="{BEA02F86-D258-4771-BA99-C84D83427CF8}" destId="{7673A788-F194-4B50-AF4F-A37453CBD2EA}" srcOrd="0" destOrd="0" presId="urn:microsoft.com/office/officeart/2005/8/layout/orgChart1"/>
    <dgm:cxn modelId="{105172C1-2685-4B31-ADFC-8E4E55333D35}" type="presOf" srcId="{E7A57B05-5E81-4730-BBA5-496BC9427C05}" destId="{C74DB7C0-7573-4CFF-80AA-D3E571007107}" srcOrd="0" destOrd="0" presId="urn:microsoft.com/office/officeart/2005/8/layout/orgChart1"/>
    <dgm:cxn modelId="{B480CC08-BB15-4261-AA99-12116CBF3876}" type="presOf" srcId="{614FE9E7-C623-4DDF-9B9D-9BD90F40EA6B}" destId="{06050B3F-321A-470A-91A8-A85E0E3C2DC4}" srcOrd="1" destOrd="0" presId="urn:microsoft.com/office/officeart/2005/8/layout/orgChart1"/>
    <dgm:cxn modelId="{AD985366-AF4C-400A-9388-5C152B32936D}" srcId="{BEA02F86-D258-4771-BA99-C84D83427CF8}" destId="{8B7A0024-3D60-4889-AC94-144B0A876CCF}" srcOrd="1" destOrd="0" parTransId="{53E1F00D-D778-420C-810F-6FF9D6C2D175}" sibTransId="{0EA11D9A-7D03-47D9-9FB8-1729C2610AE3}"/>
    <dgm:cxn modelId="{F4AFCFA1-DA24-48C3-ADC2-1338ED2A8513}" type="presOf" srcId="{8B7A0024-3D60-4889-AC94-144B0A876CCF}" destId="{7E168801-587B-4F4C-8710-82D885751CE9}" srcOrd="1" destOrd="0" presId="urn:microsoft.com/office/officeart/2005/8/layout/orgChart1"/>
    <dgm:cxn modelId="{67005DFD-39E1-40B0-9EFF-4CCCC0DAF33C}" type="presOf" srcId="{82FC4418-BE43-4D13-B3C1-DC9885E8ABD2}" destId="{1C6E076D-AC6D-4356-910B-E7EC5480551D}" srcOrd="0" destOrd="0" presId="urn:microsoft.com/office/officeart/2005/8/layout/orgChart1"/>
    <dgm:cxn modelId="{75A3FEFA-59D0-409A-9534-999F87BE03CB}" type="presOf" srcId="{614FE9E7-C623-4DDF-9B9D-9BD90F40EA6B}" destId="{D499111B-0543-48B8-875A-AC2A9B807CF8}" srcOrd="0" destOrd="0" presId="urn:microsoft.com/office/officeart/2005/8/layout/orgChart1"/>
    <dgm:cxn modelId="{4D71F1D7-9BBE-4D40-83DC-1EF711E6E1F5}" srcId="{ACCE711B-D602-4D55-AE65-FCE47301C67C}" destId="{BEA02F86-D258-4771-BA99-C84D83427CF8}" srcOrd="0" destOrd="0" parTransId="{508D100B-FA1F-4688-908F-235D952EAD7D}" sibTransId="{BED683EC-8E01-4271-ACFD-5FF56FDCEAEB}"/>
    <dgm:cxn modelId="{53DD0417-F7F0-4F37-8BA0-AE82E3D2C42E}" srcId="{ACCE711B-D602-4D55-AE65-FCE47301C67C}" destId="{614FE9E7-C623-4DDF-9B9D-9BD90F40EA6B}" srcOrd="1" destOrd="0" parTransId="{850E752D-9DC2-4C71-A862-6B0AF2EC3D24}" sibTransId="{EED36AA9-379B-4E11-AF4C-3657953A48B1}"/>
    <dgm:cxn modelId="{E191F000-9862-412C-9757-7097CB39F9BA}" type="presOf" srcId="{E803B9F6-4BA7-47C4-B18D-4FF7B09D2738}" destId="{94C55EE2-9A76-4E84-B6FF-4A38BE1E44B9}" srcOrd="0" destOrd="0" presId="urn:microsoft.com/office/officeart/2005/8/layout/orgChart1"/>
    <dgm:cxn modelId="{DC273845-C9F7-4AD7-AEB7-69798718CF66}" type="presOf" srcId="{BEA02F86-D258-4771-BA99-C84D83427CF8}" destId="{5E148485-7BC3-44B7-A49C-DFEBFBA66787}" srcOrd="1" destOrd="0" presId="urn:microsoft.com/office/officeart/2005/8/layout/orgChart1"/>
    <dgm:cxn modelId="{EFBA78F9-FE71-4CAD-8324-10BC758B8D6B}" type="presOf" srcId="{DFB02186-4183-403F-BFEC-C4192989C7CA}" destId="{C39D6027-2E7D-4F04-826E-88B21C33B010}" srcOrd="0" destOrd="0" presId="urn:microsoft.com/office/officeart/2005/8/layout/orgChart1"/>
    <dgm:cxn modelId="{E184C1A3-0A50-4DC9-AAC0-1DBEE6353646}" type="presOf" srcId="{E803B9F6-4BA7-47C4-B18D-4FF7B09D2738}" destId="{68BE21A2-6492-4C26-8826-7DE08E2322C8}" srcOrd="1" destOrd="0" presId="urn:microsoft.com/office/officeart/2005/8/layout/orgChart1"/>
    <dgm:cxn modelId="{80D0BD80-3222-461E-9456-353AC8E6C12F}" type="presOf" srcId="{8B7A0024-3D60-4889-AC94-144B0A876CCF}" destId="{D8E1781A-076C-48B7-942C-EBA5696F5A56}" srcOrd="0" destOrd="0" presId="urn:microsoft.com/office/officeart/2005/8/layout/orgChart1"/>
    <dgm:cxn modelId="{DD736FE2-034F-4EA7-8A8D-DE52FAFCA088}" srcId="{BEA02F86-D258-4771-BA99-C84D83427CF8}" destId="{DFB02186-4183-403F-BFEC-C4192989C7CA}" srcOrd="2" destOrd="0" parTransId="{E7A57B05-5E81-4730-BBA5-496BC9427C05}" sibTransId="{3BB47BAF-EF57-4958-8E49-66570859C1E9}"/>
    <dgm:cxn modelId="{4F5F2B24-8381-401E-A3CB-53FE8955A9A2}" type="presOf" srcId="{53E1F00D-D778-420C-810F-6FF9D6C2D175}" destId="{B40AE01F-D7FA-42EA-B2B7-B187740F56AE}" srcOrd="0" destOrd="0" presId="urn:microsoft.com/office/officeart/2005/8/layout/orgChart1"/>
    <dgm:cxn modelId="{C0CBAC4B-0B52-417E-A758-81B3824B962C}" srcId="{BEA02F86-D258-4771-BA99-C84D83427CF8}" destId="{E803B9F6-4BA7-47C4-B18D-4FF7B09D2738}" srcOrd="0" destOrd="0" parTransId="{82FC4418-BE43-4D13-B3C1-DC9885E8ABD2}" sibTransId="{689BBC71-F2F5-41F5-AF4F-5D7299A770F3}"/>
    <dgm:cxn modelId="{F4EBCAD3-FEF9-405B-8D28-06DE851F5802}" type="presParOf" srcId="{E5525D15-F27D-4AC8-9744-D892F7B20503}" destId="{71954213-182C-45E5-930E-BF3209F4ACFC}" srcOrd="0" destOrd="0" presId="urn:microsoft.com/office/officeart/2005/8/layout/orgChart1"/>
    <dgm:cxn modelId="{26B06949-B2D5-4E79-9900-5251F966149E}" type="presParOf" srcId="{71954213-182C-45E5-930E-BF3209F4ACFC}" destId="{E2443719-8A9C-4ACA-BD30-EEA839E28321}" srcOrd="0" destOrd="0" presId="urn:microsoft.com/office/officeart/2005/8/layout/orgChart1"/>
    <dgm:cxn modelId="{26A1E7A0-5C1A-43D3-AEC2-6CF95B2DFE37}" type="presParOf" srcId="{E2443719-8A9C-4ACA-BD30-EEA839E28321}" destId="{7673A788-F194-4B50-AF4F-A37453CBD2EA}" srcOrd="0" destOrd="0" presId="urn:microsoft.com/office/officeart/2005/8/layout/orgChart1"/>
    <dgm:cxn modelId="{B6DBF23D-D661-4E87-A37F-F9265FBDC505}" type="presParOf" srcId="{E2443719-8A9C-4ACA-BD30-EEA839E28321}" destId="{5E148485-7BC3-44B7-A49C-DFEBFBA66787}" srcOrd="1" destOrd="0" presId="urn:microsoft.com/office/officeart/2005/8/layout/orgChart1"/>
    <dgm:cxn modelId="{F2E2980C-3E4F-4C81-B7EC-08AE4F202D82}" type="presParOf" srcId="{71954213-182C-45E5-930E-BF3209F4ACFC}" destId="{3F436D47-D310-4797-B0CB-FA4C80D2F827}" srcOrd="1" destOrd="0" presId="urn:microsoft.com/office/officeart/2005/8/layout/orgChart1"/>
    <dgm:cxn modelId="{9940BCE4-4B13-4288-9AF0-4DD3FEC3A475}" type="presParOf" srcId="{3F436D47-D310-4797-B0CB-FA4C80D2F827}" destId="{1C6E076D-AC6D-4356-910B-E7EC5480551D}" srcOrd="0" destOrd="0" presId="urn:microsoft.com/office/officeart/2005/8/layout/orgChart1"/>
    <dgm:cxn modelId="{BF4845C5-FDBD-426C-BAAB-8B29F9A928D8}" type="presParOf" srcId="{3F436D47-D310-4797-B0CB-FA4C80D2F827}" destId="{6186F840-865B-40BD-8126-3A12961DE819}" srcOrd="1" destOrd="0" presId="urn:microsoft.com/office/officeart/2005/8/layout/orgChart1"/>
    <dgm:cxn modelId="{C0F67750-2913-41B2-8079-35393E66F442}" type="presParOf" srcId="{6186F840-865B-40BD-8126-3A12961DE819}" destId="{058AD51D-ADB6-4286-9F76-983C99ABA4A4}" srcOrd="0" destOrd="0" presId="urn:microsoft.com/office/officeart/2005/8/layout/orgChart1"/>
    <dgm:cxn modelId="{E9078348-BF17-4640-B217-23ECE4461203}" type="presParOf" srcId="{058AD51D-ADB6-4286-9F76-983C99ABA4A4}" destId="{94C55EE2-9A76-4E84-B6FF-4A38BE1E44B9}" srcOrd="0" destOrd="0" presId="urn:microsoft.com/office/officeart/2005/8/layout/orgChart1"/>
    <dgm:cxn modelId="{6C4D7B35-36A7-42A5-9B6D-7D36C75233B1}" type="presParOf" srcId="{058AD51D-ADB6-4286-9F76-983C99ABA4A4}" destId="{68BE21A2-6492-4C26-8826-7DE08E2322C8}" srcOrd="1" destOrd="0" presId="urn:microsoft.com/office/officeart/2005/8/layout/orgChart1"/>
    <dgm:cxn modelId="{043339E6-D18C-4C57-A5A1-CA95ACA81888}" type="presParOf" srcId="{6186F840-865B-40BD-8126-3A12961DE819}" destId="{C5A0CD70-3C47-4433-8446-1B9F9336F6C2}" srcOrd="1" destOrd="0" presId="urn:microsoft.com/office/officeart/2005/8/layout/orgChart1"/>
    <dgm:cxn modelId="{CC5FFB06-8329-4CDC-9454-706554628B58}" type="presParOf" srcId="{6186F840-865B-40BD-8126-3A12961DE819}" destId="{58DD2D2D-B92C-4B2E-90D0-85445C0772C8}" srcOrd="2" destOrd="0" presId="urn:microsoft.com/office/officeart/2005/8/layout/orgChart1"/>
    <dgm:cxn modelId="{2275ABE3-5B6E-4C04-9D0C-57869FAE0E30}" type="presParOf" srcId="{3F436D47-D310-4797-B0CB-FA4C80D2F827}" destId="{B40AE01F-D7FA-42EA-B2B7-B187740F56AE}" srcOrd="2" destOrd="0" presId="urn:microsoft.com/office/officeart/2005/8/layout/orgChart1"/>
    <dgm:cxn modelId="{BE74D7E5-D691-4A4A-86D7-A0B02329E451}" type="presParOf" srcId="{3F436D47-D310-4797-B0CB-FA4C80D2F827}" destId="{1EA89DF0-F995-40FD-B3CE-8345A5DFF096}" srcOrd="3" destOrd="0" presId="urn:microsoft.com/office/officeart/2005/8/layout/orgChart1"/>
    <dgm:cxn modelId="{3FA3EC98-C1C5-4527-BC4D-CF27F616AC04}" type="presParOf" srcId="{1EA89DF0-F995-40FD-B3CE-8345A5DFF096}" destId="{36DAC778-C778-4CCC-956A-6A5A608C1E6B}" srcOrd="0" destOrd="0" presId="urn:microsoft.com/office/officeart/2005/8/layout/orgChart1"/>
    <dgm:cxn modelId="{C5F14C19-EE2A-439F-AC4A-11E9515D656B}" type="presParOf" srcId="{36DAC778-C778-4CCC-956A-6A5A608C1E6B}" destId="{D8E1781A-076C-48B7-942C-EBA5696F5A56}" srcOrd="0" destOrd="0" presId="urn:microsoft.com/office/officeart/2005/8/layout/orgChart1"/>
    <dgm:cxn modelId="{AC4C284E-9D42-4B3C-AE84-0700529220B9}" type="presParOf" srcId="{36DAC778-C778-4CCC-956A-6A5A608C1E6B}" destId="{7E168801-587B-4F4C-8710-82D885751CE9}" srcOrd="1" destOrd="0" presId="urn:microsoft.com/office/officeart/2005/8/layout/orgChart1"/>
    <dgm:cxn modelId="{31CD6C0A-60DB-4C32-8450-81C3527472D8}" type="presParOf" srcId="{1EA89DF0-F995-40FD-B3CE-8345A5DFF096}" destId="{C13802FE-F370-4D89-90AD-204AA1D23B12}" srcOrd="1" destOrd="0" presId="urn:microsoft.com/office/officeart/2005/8/layout/orgChart1"/>
    <dgm:cxn modelId="{97153D46-36CB-427F-82ED-E6BFB9CA65E9}" type="presParOf" srcId="{1EA89DF0-F995-40FD-B3CE-8345A5DFF096}" destId="{53C57803-BCE0-43A4-8E2C-45AC3FDA29DD}" srcOrd="2" destOrd="0" presId="urn:microsoft.com/office/officeart/2005/8/layout/orgChart1"/>
    <dgm:cxn modelId="{04207319-6333-48D8-940F-4669064E0A7D}" type="presParOf" srcId="{3F436D47-D310-4797-B0CB-FA4C80D2F827}" destId="{C74DB7C0-7573-4CFF-80AA-D3E571007107}" srcOrd="4" destOrd="0" presId="urn:microsoft.com/office/officeart/2005/8/layout/orgChart1"/>
    <dgm:cxn modelId="{34EBE714-BAE6-42E7-9997-5C63E286B915}" type="presParOf" srcId="{3F436D47-D310-4797-B0CB-FA4C80D2F827}" destId="{AF499041-D29D-441F-8136-DAAA19394127}" srcOrd="5" destOrd="0" presId="urn:microsoft.com/office/officeart/2005/8/layout/orgChart1"/>
    <dgm:cxn modelId="{DE225AF6-CF5A-443A-B76F-692A038E1EB6}" type="presParOf" srcId="{AF499041-D29D-441F-8136-DAAA19394127}" destId="{BAFE84B1-2862-4BE3-9CCC-154C9512C33B}" srcOrd="0" destOrd="0" presId="urn:microsoft.com/office/officeart/2005/8/layout/orgChart1"/>
    <dgm:cxn modelId="{863612D1-BD5C-4A8C-A33B-7904F8F87229}" type="presParOf" srcId="{BAFE84B1-2862-4BE3-9CCC-154C9512C33B}" destId="{C39D6027-2E7D-4F04-826E-88B21C33B010}" srcOrd="0" destOrd="0" presId="urn:microsoft.com/office/officeart/2005/8/layout/orgChart1"/>
    <dgm:cxn modelId="{977CA7A2-D6D6-4F1A-8D01-953F62314205}" type="presParOf" srcId="{BAFE84B1-2862-4BE3-9CCC-154C9512C33B}" destId="{3B376716-CA3A-46F6-A66A-F29CABD06948}" srcOrd="1" destOrd="0" presId="urn:microsoft.com/office/officeart/2005/8/layout/orgChart1"/>
    <dgm:cxn modelId="{D08E6BCE-16E2-402E-B92F-B02130F17D87}" type="presParOf" srcId="{AF499041-D29D-441F-8136-DAAA19394127}" destId="{088826E9-87CF-429D-8A30-CFA7066D0ACF}" srcOrd="1" destOrd="0" presId="urn:microsoft.com/office/officeart/2005/8/layout/orgChart1"/>
    <dgm:cxn modelId="{0D20C9BF-F526-4705-BD85-55E07E6F13AF}" type="presParOf" srcId="{AF499041-D29D-441F-8136-DAAA19394127}" destId="{8DEAAFC1-7D7B-4635-873A-A63B14368F75}" srcOrd="2" destOrd="0" presId="urn:microsoft.com/office/officeart/2005/8/layout/orgChart1"/>
    <dgm:cxn modelId="{1C072A1E-29DD-49F9-A429-871352E73667}" type="presParOf" srcId="{71954213-182C-45E5-930E-BF3209F4ACFC}" destId="{B0A3BE71-9035-4FCD-B872-072BBE09EA0E}" srcOrd="2" destOrd="0" presId="urn:microsoft.com/office/officeart/2005/8/layout/orgChart1"/>
    <dgm:cxn modelId="{007781C8-A408-4F10-B7D6-61FB6D2DC635}" type="presParOf" srcId="{E5525D15-F27D-4AC8-9744-D892F7B20503}" destId="{01715F7F-F2CF-4DC4-BE8B-B3D610129408}" srcOrd="1" destOrd="0" presId="urn:microsoft.com/office/officeart/2005/8/layout/orgChart1"/>
    <dgm:cxn modelId="{A626884D-85EA-45B4-89A4-A978C02E5C13}" type="presParOf" srcId="{01715F7F-F2CF-4DC4-BE8B-B3D610129408}" destId="{0BFAEA4C-4F46-4562-8675-070EFD8D87C2}" srcOrd="0" destOrd="0" presId="urn:microsoft.com/office/officeart/2005/8/layout/orgChart1"/>
    <dgm:cxn modelId="{1137B147-F43B-4ADD-BF84-4A79D606F236}" type="presParOf" srcId="{0BFAEA4C-4F46-4562-8675-070EFD8D87C2}" destId="{D499111B-0543-48B8-875A-AC2A9B807CF8}" srcOrd="0" destOrd="0" presId="urn:microsoft.com/office/officeart/2005/8/layout/orgChart1"/>
    <dgm:cxn modelId="{D1BBB45B-DB49-43E7-A6EF-8405D2A113C3}" type="presParOf" srcId="{0BFAEA4C-4F46-4562-8675-070EFD8D87C2}" destId="{06050B3F-321A-470A-91A8-A85E0E3C2DC4}" srcOrd="1" destOrd="0" presId="urn:microsoft.com/office/officeart/2005/8/layout/orgChart1"/>
    <dgm:cxn modelId="{5A100D0F-7DC0-43C4-BF52-5098E7F5C8F6}" type="presParOf" srcId="{01715F7F-F2CF-4DC4-BE8B-B3D610129408}" destId="{20976614-6EF8-4251-B4B7-78C08F3E3058}" srcOrd="1" destOrd="0" presId="urn:microsoft.com/office/officeart/2005/8/layout/orgChart1"/>
    <dgm:cxn modelId="{6B1C64A8-1E04-4ABE-8CBA-1B71EE660D6C}" type="presParOf" srcId="{01715F7F-F2CF-4DC4-BE8B-B3D610129408}" destId="{FE619AFC-3D46-4968-A847-F50F7B2AC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E711B-D602-4D55-AE65-FCE47301C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A02F86-D258-4771-BA99-C84D83427CF8}">
      <dgm:prSet phldrT="[Text]"/>
      <dgm:spPr/>
      <dgm:t>
        <a:bodyPr/>
        <a:lstStyle/>
        <a:p>
          <a:r>
            <a:rPr lang="en-GB" dirty="0" smtClean="0"/>
            <a:t>LA</a:t>
          </a:r>
          <a:endParaRPr lang="en-GB" dirty="0"/>
        </a:p>
      </dgm:t>
    </dgm:pt>
    <dgm:pt modelId="{508D100B-FA1F-4688-908F-235D952EAD7D}" type="parTrans" cxnId="{4D71F1D7-9BBE-4D40-83DC-1EF711E6E1F5}">
      <dgm:prSet/>
      <dgm:spPr/>
      <dgm:t>
        <a:bodyPr/>
        <a:lstStyle/>
        <a:p>
          <a:endParaRPr lang="en-GB"/>
        </a:p>
      </dgm:t>
    </dgm:pt>
    <dgm:pt modelId="{BED683EC-8E01-4271-ACFD-5FF56FDCEAEB}" type="sibTrans" cxnId="{4D71F1D7-9BBE-4D40-83DC-1EF711E6E1F5}">
      <dgm:prSet/>
      <dgm:spPr/>
      <dgm:t>
        <a:bodyPr/>
        <a:lstStyle/>
        <a:p>
          <a:endParaRPr lang="en-GB"/>
        </a:p>
      </dgm:t>
    </dgm:pt>
    <dgm:pt modelId="{E5525D15-F27D-4AC8-9744-D892F7B20503}" type="pres">
      <dgm:prSet presAssocID="{ACCE711B-D602-4D55-AE65-FCE47301C67C}" presName="hierChild1" presStyleCnt="0">
        <dgm:presLayoutVars>
          <dgm:orgChart val="1"/>
          <dgm:chPref val="1"/>
          <dgm:dir/>
          <dgm:animOne val="branch"/>
          <dgm:animLvl val="lvl"/>
          <dgm:resizeHandles/>
        </dgm:presLayoutVars>
      </dgm:prSet>
      <dgm:spPr/>
      <dgm:t>
        <a:bodyPr/>
        <a:lstStyle/>
        <a:p>
          <a:endParaRPr lang="en-GB"/>
        </a:p>
      </dgm:t>
    </dgm:pt>
    <dgm:pt modelId="{71954213-182C-45E5-930E-BF3209F4ACFC}" type="pres">
      <dgm:prSet presAssocID="{BEA02F86-D258-4771-BA99-C84D83427CF8}" presName="hierRoot1" presStyleCnt="0">
        <dgm:presLayoutVars>
          <dgm:hierBranch val="init"/>
        </dgm:presLayoutVars>
      </dgm:prSet>
      <dgm:spPr/>
    </dgm:pt>
    <dgm:pt modelId="{E2443719-8A9C-4ACA-BD30-EEA839E28321}" type="pres">
      <dgm:prSet presAssocID="{BEA02F86-D258-4771-BA99-C84D83427CF8}" presName="rootComposite1" presStyleCnt="0"/>
      <dgm:spPr/>
    </dgm:pt>
    <dgm:pt modelId="{7673A788-F194-4B50-AF4F-A37453CBD2EA}" type="pres">
      <dgm:prSet presAssocID="{BEA02F86-D258-4771-BA99-C84D83427CF8}" presName="rootText1" presStyleLbl="node0" presStyleIdx="0" presStyleCnt="1" custScaleX="46419" custScaleY="46992" custLinFactNeighborX="-13233" custLinFactNeighborY="-11761">
        <dgm:presLayoutVars>
          <dgm:chPref val="3"/>
        </dgm:presLayoutVars>
      </dgm:prSet>
      <dgm:spPr/>
      <dgm:t>
        <a:bodyPr/>
        <a:lstStyle/>
        <a:p>
          <a:endParaRPr lang="en-GB"/>
        </a:p>
      </dgm:t>
    </dgm:pt>
    <dgm:pt modelId="{5E148485-7BC3-44B7-A49C-DFEBFBA66787}" type="pres">
      <dgm:prSet presAssocID="{BEA02F86-D258-4771-BA99-C84D83427CF8}" presName="rootConnector1" presStyleLbl="node1" presStyleIdx="0" presStyleCnt="0"/>
      <dgm:spPr/>
      <dgm:t>
        <a:bodyPr/>
        <a:lstStyle/>
        <a:p>
          <a:endParaRPr lang="en-GB"/>
        </a:p>
      </dgm:t>
    </dgm:pt>
    <dgm:pt modelId="{3F436D47-D310-4797-B0CB-FA4C80D2F827}" type="pres">
      <dgm:prSet presAssocID="{BEA02F86-D258-4771-BA99-C84D83427CF8}" presName="hierChild2" presStyleCnt="0"/>
      <dgm:spPr/>
    </dgm:pt>
    <dgm:pt modelId="{B0A3BE71-9035-4FCD-B872-072BBE09EA0E}" type="pres">
      <dgm:prSet presAssocID="{BEA02F86-D258-4771-BA99-C84D83427CF8}" presName="hierChild3" presStyleCnt="0"/>
      <dgm:spPr/>
    </dgm:pt>
  </dgm:ptLst>
  <dgm:cxnLst>
    <dgm:cxn modelId="{B3CABFB0-52A8-4F76-8269-638D2A6DD462}" type="presOf" srcId="{BEA02F86-D258-4771-BA99-C84D83427CF8}" destId="{7673A788-F194-4B50-AF4F-A37453CBD2EA}" srcOrd="0" destOrd="0" presId="urn:microsoft.com/office/officeart/2005/8/layout/orgChart1"/>
    <dgm:cxn modelId="{4D71F1D7-9BBE-4D40-83DC-1EF711E6E1F5}" srcId="{ACCE711B-D602-4D55-AE65-FCE47301C67C}" destId="{BEA02F86-D258-4771-BA99-C84D83427CF8}" srcOrd="0" destOrd="0" parTransId="{508D100B-FA1F-4688-908F-235D952EAD7D}" sibTransId="{BED683EC-8E01-4271-ACFD-5FF56FDCEAEB}"/>
    <dgm:cxn modelId="{29684F3F-6070-41A9-8871-0C032220D082}" type="presOf" srcId="{BEA02F86-D258-4771-BA99-C84D83427CF8}" destId="{5E148485-7BC3-44B7-A49C-DFEBFBA66787}" srcOrd="1" destOrd="0" presId="urn:microsoft.com/office/officeart/2005/8/layout/orgChart1"/>
    <dgm:cxn modelId="{E4404D70-E907-4F26-A8CA-61C5FA2DB226}" type="presOf" srcId="{ACCE711B-D602-4D55-AE65-FCE47301C67C}" destId="{E5525D15-F27D-4AC8-9744-D892F7B20503}" srcOrd="0" destOrd="0" presId="urn:microsoft.com/office/officeart/2005/8/layout/orgChart1"/>
    <dgm:cxn modelId="{7823AF70-1AA9-400B-88FD-35D40DB2EC69}" type="presParOf" srcId="{E5525D15-F27D-4AC8-9744-D892F7B20503}" destId="{71954213-182C-45E5-930E-BF3209F4ACFC}" srcOrd="0" destOrd="0" presId="urn:microsoft.com/office/officeart/2005/8/layout/orgChart1"/>
    <dgm:cxn modelId="{84101B38-E798-45AB-8528-FE60C1F876C5}" type="presParOf" srcId="{71954213-182C-45E5-930E-BF3209F4ACFC}" destId="{E2443719-8A9C-4ACA-BD30-EEA839E28321}" srcOrd="0" destOrd="0" presId="urn:microsoft.com/office/officeart/2005/8/layout/orgChart1"/>
    <dgm:cxn modelId="{1FBAA305-A77C-4764-A12E-51261A35B528}" type="presParOf" srcId="{E2443719-8A9C-4ACA-BD30-EEA839E28321}" destId="{7673A788-F194-4B50-AF4F-A37453CBD2EA}" srcOrd="0" destOrd="0" presId="urn:microsoft.com/office/officeart/2005/8/layout/orgChart1"/>
    <dgm:cxn modelId="{C93F12CB-97E3-4235-9D97-5FE3E0EA3E8F}" type="presParOf" srcId="{E2443719-8A9C-4ACA-BD30-EEA839E28321}" destId="{5E148485-7BC3-44B7-A49C-DFEBFBA66787}" srcOrd="1" destOrd="0" presId="urn:microsoft.com/office/officeart/2005/8/layout/orgChart1"/>
    <dgm:cxn modelId="{70E5304D-7774-440E-AC5E-9A1A6BAACD58}" type="presParOf" srcId="{71954213-182C-45E5-930E-BF3209F4ACFC}" destId="{3F436D47-D310-4797-B0CB-FA4C80D2F827}" srcOrd="1" destOrd="0" presId="urn:microsoft.com/office/officeart/2005/8/layout/orgChart1"/>
    <dgm:cxn modelId="{510C395C-1D60-445D-947A-5E3063EE55FE}" type="presParOf" srcId="{71954213-182C-45E5-930E-BF3209F4ACFC}" destId="{B0A3BE71-9035-4FCD-B872-072BBE09EA0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A974CC-49FA-4079-9D69-095636B46D15}" type="doc">
      <dgm:prSet loTypeId="urn:microsoft.com/office/officeart/2009/layout/ReverseList" loCatId="relationship" qsTypeId="urn:microsoft.com/office/officeart/2005/8/quickstyle/3d6" qsCatId="3D" csTypeId="urn:microsoft.com/office/officeart/2005/8/colors/accent2_4" csCatId="accent2" phldr="1"/>
      <dgm:spPr/>
      <dgm:t>
        <a:bodyPr/>
        <a:lstStyle/>
        <a:p>
          <a:endParaRPr lang="en-GB"/>
        </a:p>
      </dgm:t>
    </dgm:pt>
    <dgm:pt modelId="{4D180F82-2229-444B-AD8D-822B0CD05F91}">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GB" sz="2000" dirty="0" smtClean="0">
              <a:solidFill>
                <a:srgbClr val="C00000"/>
              </a:solidFill>
            </a:rPr>
            <a:t>Financing</a:t>
          </a:r>
        </a:p>
        <a:p>
          <a:r>
            <a:rPr lang="en-GB" sz="2000" dirty="0" smtClean="0">
              <a:solidFill>
                <a:srgbClr val="C00000"/>
              </a:solidFill>
            </a:rPr>
            <a:t>“The raising of cash to pay for the infrastructure”</a:t>
          </a:r>
          <a:endParaRPr lang="en-GB" sz="2000" dirty="0">
            <a:solidFill>
              <a:srgbClr val="C00000"/>
            </a:solidFill>
          </a:endParaRPr>
        </a:p>
      </dgm:t>
    </dgm:pt>
    <dgm:pt modelId="{985B0941-400C-495E-BDF6-97AAC2CD4C1A}" type="parTrans" cxnId="{66EF8863-59FE-48B6-A80F-60640C8F8C8C}">
      <dgm:prSet/>
      <dgm:spPr/>
      <dgm:t>
        <a:bodyPr/>
        <a:lstStyle/>
        <a:p>
          <a:endParaRPr lang="en-GB"/>
        </a:p>
      </dgm:t>
    </dgm:pt>
    <dgm:pt modelId="{B558438F-69DF-4104-A950-2FA242D6E806}" type="sibTrans" cxnId="{66EF8863-59FE-48B6-A80F-60640C8F8C8C}">
      <dgm:prSet/>
      <dgm:spPr/>
      <dgm:t>
        <a:bodyPr/>
        <a:lstStyle/>
        <a:p>
          <a:endParaRPr lang="en-GB"/>
        </a:p>
      </dgm:t>
    </dgm:pt>
    <dgm:pt modelId="{8FAEE87D-4B1C-4D44-A4BF-758D6C342BAC}">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GB" sz="2000" dirty="0" smtClean="0">
              <a:solidFill>
                <a:srgbClr val="C00000"/>
              </a:solidFill>
            </a:rPr>
            <a:t>Funding</a:t>
          </a:r>
        </a:p>
        <a:p>
          <a:r>
            <a:rPr lang="en-GB" sz="2000" dirty="0" smtClean="0">
              <a:solidFill>
                <a:srgbClr val="C00000"/>
              </a:solidFill>
            </a:rPr>
            <a:t>“The budget we use to repay the financing”</a:t>
          </a:r>
          <a:endParaRPr lang="en-GB" sz="2000" dirty="0">
            <a:solidFill>
              <a:srgbClr val="C00000"/>
            </a:solidFill>
          </a:endParaRPr>
        </a:p>
      </dgm:t>
    </dgm:pt>
    <dgm:pt modelId="{8B939E86-2CBC-4D11-ADA1-3B312846FF7A}" type="parTrans" cxnId="{7C03AA11-0B4F-410D-8C23-75CDBB06C1CD}">
      <dgm:prSet/>
      <dgm:spPr/>
      <dgm:t>
        <a:bodyPr/>
        <a:lstStyle/>
        <a:p>
          <a:endParaRPr lang="en-GB"/>
        </a:p>
      </dgm:t>
    </dgm:pt>
    <dgm:pt modelId="{9177F271-1ECE-4CFA-9D36-5EF9732D923E}" type="sibTrans" cxnId="{7C03AA11-0B4F-410D-8C23-75CDBB06C1CD}">
      <dgm:prSet/>
      <dgm:spPr/>
      <dgm:t>
        <a:bodyPr/>
        <a:lstStyle/>
        <a:p>
          <a:endParaRPr lang="en-GB"/>
        </a:p>
      </dgm:t>
    </dgm:pt>
    <dgm:pt modelId="{475C8D0F-4013-4AA4-8D60-97DE1602166D}" type="pres">
      <dgm:prSet presAssocID="{5EA974CC-49FA-4079-9D69-095636B46D15}" presName="Name0" presStyleCnt="0">
        <dgm:presLayoutVars>
          <dgm:chMax val="2"/>
          <dgm:chPref val="2"/>
          <dgm:animLvl val="lvl"/>
        </dgm:presLayoutVars>
      </dgm:prSet>
      <dgm:spPr/>
      <dgm:t>
        <a:bodyPr/>
        <a:lstStyle/>
        <a:p>
          <a:endParaRPr lang="en-GB"/>
        </a:p>
      </dgm:t>
    </dgm:pt>
    <dgm:pt modelId="{C8B0AC9E-54F8-4CB9-8559-E7FACB4C71F0}" type="pres">
      <dgm:prSet presAssocID="{5EA974CC-49FA-4079-9D69-095636B46D15}" presName="LeftText" presStyleLbl="revTx" presStyleIdx="0" presStyleCnt="0">
        <dgm:presLayoutVars>
          <dgm:bulletEnabled val="1"/>
        </dgm:presLayoutVars>
      </dgm:prSet>
      <dgm:spPr/>
      <dgm:t>
        <a:bodyPr/>
        <a:lstStyle/>
        <a:p>
          <a:endParaRPr lang="en-GB"/>
        </a:p>
      </dgm:t>
    </dgm:pt>
    <dgm:pt modelId="{BB3BF6BA-F307-4F75-B644-CE166C4863C1}" type="pres">
      <dgm:prSet presAssocID="{5EA974CC-49FA-4079-9D69-095636B46D15}" presName="LeftNode" presStyleLbl="bgImgPlace1" presStyleIdx="0" presStyleCnt="2">
        <dgm:presLayoutVars>
          <dgm:chMax val="2"/>
          <dgm:chPref val="2"/>
        </dgm:presLayoutVars>
      </dgm:prSet>
      <dgm:spPr/>
      <dgm:t>
        <a:bodyPr/>
        <a:lstStyle/>
        <a:p>
          <a:endParaRPr lang="en-GB"/>
        </a:p>
      </dgm:t>
    </dgm:pt>
    <dgm:pt modelId="{0B2DDB21-7C44-49EA-98A5-61B571F01F7C}" type="pres">
      <dgm:prSet presAssocID="{5EA974CC-49FA-4079-9D69-095636B46D15}" presName="RightText" presStyleLbl="revTx" presStyleIdx="0" presStyleCnt="0">
        <dgm:presLayoutVars>
          <dgm:bulletEnabled val="1"/>
        </dgm:presLayoutVars>
      </dgm:prSet>
      <dgm:spPr/>
      <dgm:t>
        <a:bodyPr/>
        <a:lstStyle/>
        <a:p>
          <a:endParaRPr lang="en-GB"/>
        </a:p>
      </dgm:t>
    </dgm:pt>
    <dgm:pt modelId="{23D673DC-CD05-4419-B663-BC882F8B383C}" type="pres">
      <dgm:prSet presAssocID="{5EA974CC-49FA-4079-9D69-095636B46D15}" presName="RightNode" presStyleLbl="bgImgPlace1" presStyleIdx="1" presStyleCnt="2" custLinFactNeighborX="665" custLinFactNeighborY="1359">
        <dgm:presLayoutVars>
          <dgm:chMax val="0"/>
          <dgm:chPref val="0"/>
        </dgm:presLayoutVars>
      </dgm:prSet>
      <dgm:spPr/>
      <dgm:t>
        <a:bodyPr/>
        <a:lstStyle/>
        <a:p>
          <a:endParaRPr lang="en-GB"/>
        </a:p>
      </dgm:t>
    </dgm:pt>
    <dgm:pt modelId="{F22EBC8C-15A0-415F-ADF7-C70E425169EA}" type="pres">
      <dgm:prSet presAssocID="{5EA974CC-49FA-4079-9D69-095636B46D15}" presName="TopArrow" presStyleLbl="node1" presStyleIdx="0" presStyleCnt="2"/>
      <dgm:spPr>
        <a:solidFill>
          <a:srgbClr val="CD401A"/>
        </a:solidFill>
      </dgm:spPr>
    </dgm:pt>
    <dgm:pt modelId="{93A4A5DB-33D5-4EB9-8AF7-C7C19BCBE895}" type="pres">
      <dgm:prSet presAssocID="{5EA974CC-49FA-4079-9D69-095636B46D15}" presName="BottomArrow" presStyleLbl="node1" presStyleIdx="1" presStyleCnt="2"/>
      <dgm:spPr>
        <a:solidFill>
          <a:srgbClr val="CD401A"/>
        </a:solidFill>
      </dgm:spPr>
    </dgm:pt>
  </dgm:ptLst>
  <dgm:cxnLst>
    <dgm:cxn modelId="{AF4AA36E-0D80-4464-8170-B63C06D74B8C}" type="presOf" srcId="{5EA974CC-49FA-4079-9D69-095636B46D15}" destId="{475C8D0F-4013-4AA4-8D60-97DE1602166D}" srcOrd="0" destOrd="0" presId="urn:microsoft.com/office/officeart/2009/layout/ReverseList"/>
    <dgm:cxn modelId="{66EF8863-59FE-48B6-A80F-60640C8F8C8C}" srcId="{5EA974CC-49FA-4079-9D69-095636B46D15}" destId="{4D180F82-2229-444B-AD8D-822B0CD05F91}" srcOrd="0" destOrd="0" parTransId="{985B0941-400C-495E-BDF6-97AAC2CD4C1A}" sibTransId="{B558438F-69DF-4104-A950-2FA242D6E806}"/>
    <dgm:cxn modelId="{7C03AA11-0B4F-410D-8C23-75CDBB06C1CD}" srcId="{5EA974CC-49FA-4079-9D69-095636B46D15}" destId="{8FAEE87D-4B1C-4D44-A4BF-758D6C342BAC}" srcOrd="1" destOrd="0" parTransId="{8B939E86-2CBC-4D11-ADA1-3B312846FF7A}" sibTransId="{9177F271-1ECE-4CFA-9D36-5EF9732D923E}"/>
    <dgm:cxn modelId="{159B6CD2-627F-4D7F-8753-F7A93D818DB7}" type="presOf" srcId="{4D180F82-2229-444B-AD8D-822B0CD05F91}" destId="{BB3BF6BA-F307-4F75-B644-CE166C4863C1}" srcOrd="1" destOrd="0" presId="urn:microsoft.com/office/officeart/2009/layout/ReverseList"/>
    <dgm:cxn modelId="{47CF4BB5-5251-4D6B-BD45-36579668B10E}" type="presOf" srcId="{8FAEE87D-4B1C-4D44-A4BF-758D6C342BAC}" destId="{23D673DC-CD05-4419-B663-BC882F8B383C}" srcOrd="1" destOrd="0" presId="urn:microsoft.com/office/officeart/2009/layout/ReverseList"/>
    <dgm:cxn modelId="{46A27D9F-092F-4DCD-BC88-D9AAE60FE133}" type="presOf" srcId="{8FAEE87D-4B1C-4D44-A4BF-758D6C342BAC}" destId="{0B2DDB21-7C44-49EA-98A5-61B571F01F7C}" srcOrd="0" destOrd="0" presId="urn:microsoft.com/office/officeart/2009/layout/ReverseList"/>
    <dgm:cxn modelId="{311BA26F-151E-4366-A274-4A2BE13A7409}" type="presOf" srcId="{4D180F82-2229-444B-AD8D-822B0CD05F91}" destId="{C8B0AC9E-54F8-4CB9-8559-E7FACB4C71F0}" srcOrd="0" destOrd="0" presId="urn:microsoft.com/office/officeart/2009/layout/ReverseList"/>
    <dgm:cxn modelId="{83DDC215-BC83-40B2-BFC9-9EF4B9220884}" type="presParOf" srcId="{475C8D0F-4013-4AA4-8D60-97DE1602166D}" destId="{C8B0AC9E-54F8-4CB9-8559-E7FACB4C71F0}" srcOrd="0" destOrd="0" presId="urn:microsoft.com/office/officeart/2009/layout/ReverseList"/>
    <dgm:cxn modelId="{EA8A0FE1-A83D-4B7C-B8B1-08DE55CF0322}" type="presParOf" srcId="{475C8D0F-4013-4AA4-8D60-97DE1602166D}" destId="{BB3BF6BA-F307-4F75-B644-CE166C4863C1}" srcOrd="1" destOrd="0" presId="urn:microsoft.com/office/officeart/2009/layout/ReverseList"/>
    <dgm:cxn modelId="{4A2E7E2D-0A43-40D4-9F76-0082C980659A}" type="presParOf" srcId="{475C8D0F-4013-4AA4-8D60-97DE1602166D}" destId="{0B2DDB21-7C44-49EA-98A5-61B571F01F7C}" srcOrd="2" destOrd="0" presId="urn:microsoft.com/office/officeart/2009/layout/ReverseList"/>
    <dgm:cxn modelId="{213DCC2C-8DFD-4342-B154-6D36123BC4CE}" type="presParOf" srcId="{475C8D0F-4013-4AA4-8D60-97DE1602166D}" destId="{23D673DC-CD05-4419-B663-BC882F8B383C}" srcOrd="3" destOrd="0" presId="urn:microsoft.com/office/officeart/2009/layout/ReverseList"/>
    <dgm:cxn modelId="{98C42488-60FE-4C66-A4BF-404F2287F9BC}" type="presParOf" srcId="{475C8D0F-4013-4AA4-8D60-97DE1602166D}" destId="{F22EBC8C-15A0-415F-ADF7-C70E425169EA}" srcOrd="4" destOrd="0" presId="urn:microsoft.com/office/officeart/2009/layout/ReverseList"/>
    <dgm:cxn modelId="{6C0BFAAF-056E-413D-91B6-3C910859B9A2}" type="presParOf" srcId="{475C8D0F-4013-4AA4-8D60-97DE1602166D}" destId="{93A4A5DB-33D5-4EB9-8AF7-C7C19BCBE895}" srcOrd="5" destOrd="0" presId="urn:microsoft.com/office/officeart/2009/layout/Revers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31950B-5C77-4D16-B2FE-3997928C8E93}" type="doc">
      <dgm:prSet loTypeId="urn:microsoft.com/office/officeart/2005/8/layout/hList9" loCatId="list" qsTypeId="urn:microsoft.com/office/officeart/2005/8/quickstyle/3d6" qsCatId="3D" csTypeId="urn:microsoft.com/office/officeart/2005/8/colors/accent2_2" csCatId="accent2" phldr="1"/>
      <dgm:spPr/>
      <dgm:t>
        <a:bodyPr/>
        <a:lstStyle/>
        <a:p>
          <a:endParaRPr lang="en-GB"/>
        </a:p>
      </dgm:t>
    </dgm:pt>
    <dgm:pt modelId="{1903206D-6AE2-4E83-B24C-A41AA89C9840}">
      <dgm:prSet phldrT="[Text]" custT="1"/>
      <dgm:spPr/>
      <dgm:t>
        <a:bodyPr/>
        <a:lstStyle/>
        <a:p>
          <a:r>
            <a:rPr lang="en-GB" sz="1600" dirty="0" smtClean="0"/>
            <a:t>EQUITY</a:t>
          </a:r>
          <a:endParaRPr lang="en-GB" sz="1600" dirty="0"/>
        </a:p>
      </dgm:t>
    </dgm:pt>
    <dgm:pt modelId="{A60A10E2-4221-4D09-AD21-E3DEA553D870}" type="parTrans" cxnId="{AB51BCD5-438F-45D8-A7F2-13CE161521B8}">
      <dgm:prSet/>
      <dgm:spPr/>
      <dgm:t>
        <a:bodyPr/>
        <a:lstStyle/>
        <a:p>
          <a:endParaRPr lang="en-GB"/>
        </a:p>
      </dgm:t>
    </dgm:pt>
    <dgm:pt modelId="{5CE58751-CFC4-4471-97E9-A39AB9D1307C}" type="sibTrans" cxnId="{AB51BCD5-438F-45D8-A7F2-13CE161521B8}">
      <dgm:prSet/>
      <dgm:spPr/>
      <dgm:t>
        <a:bodyPr/>
        <a:lstStyle/>
        <a:p>
          <a:endParaRPr lang="en-GB"/>
        </a:p>
      </dgm:t>
    </dgm:pt>
    <dgm:pt modelId="{81AE725D-3BEC-494A-9069-CF7D62ECFB55}">
      <dgm:prSet phldrT="[Text]" custT="1"/>
      <dgm:spPr/>
      <dgm:t>
        <a:bodyPr/>
        <a:lstStyle/>
        <a:p>
          <a:r>
            <a:rPr lang="en-GB" sz="1800" dirty="0" smtClean="0">
              <a:solidFill>
                <a:srgbClr val="C00000"/>
              </a:solidFill>
            </a:rPr>
            <a:t>Risk taking</a:t>
          </a:r>
          <a:endParaRPr lang="en-GB" sz="1800" dirty="0">
            <a:solidFill>
              <a:srgbClr val="C00000"/>
            </a:solidFill>
          </a:endParaRPr>
        </a:p>
      </dgm:t>
    </dgm:pt>
    <dgm:pt modelId="{6EC52550-0A68-43FD-A27A-7FC2732579E7}" type="parTrans" cxnId="{0BFF974C-314F-4F68-A19C-C4D61C00714D}">
      <dgm:prSet/>
      <dgm:spPr/>
      <dgm:t>
        <a:bodyPr/>
        <a:lstStyle/>
        <a:p>
          <a:endParaRPr lang="en-GB"/>
        </a:p>
      </dgm:t>
    </dgm:pt>
    <dgm:pt modelId="{5100CCB6-B532-4A52-AD97-D296F4BB680D}" type="sibTrans" cxnId="{0BFF974C-314F-4F68-A19C-C4D61C00714D}">
      <dgm:prSet/>
      <dgm:spPr/>
      <dgm:t>
        <a:bodyPr/>
        <a:lstStyle/>
        <a:p>
          <a:endParaRPr lang="en-GB"/>
        </a:p>
      </dgm:t>
    </dgm:pt>
    <dgm:pt modelId="{062CFBCD-6B79-44DE-8347-FA63B5D8A4E1}">
      <dgm:prSet phldrT="[Text]" custT="1"/>
      <dgm:spPr/>
      <dgm:t>
        <a:bodyPr/>
        <a:lstStyle/>
        <a:p>
          <a:r>
            <a:rPr lang="en-GB" sz="1800" dirty="0" smtClean="0">
              <a:solidFill>
                <a:srgbClr val="C00000"/>
              </a:solidFill>
            </a:rPr>
            <a:t>Dividend return, &gt;15%</a:t>
          </a:r>
          <a:endParaRPr lang="en-GB" sz="1800" dirty="0">
            <a:solidFill>
              <a:srgbClr val="C00000"/>
            </a:solidFill>
          </a:endParaRPr>
        </a:p>
      </dgm:t>
    </dgm:pt>
    <dgm:pt modelId="{03EFA7AF-A094-4EC4-9571-C874324C3052}" type="parTrans" cxnId="{14519E2F-1F2F-4514-9887-5181AB065511}">
      <dgm:prSet/>
      <dgm:spPr/>
      <dgm:t>
        <a:bodyPr/>
        <a:lstStyle/>
        <a:p>
          <a:endParaRPr lang="en-GB"/>
        </a:p>
      </dgm:t>
    </dgm:pt>
    <dgm:pt modelId="{3D5A0FC9-AC79-4DC2-B2CB-E305B4548726}" type="sibTrans" cxnId="{14519E2F-1F2F-4514-9887-5181AB065511}">
      <dgm:prSet/>
      <dgm:spPr/>
      <dgm:t>
        <a:bodyPr/>
        <a:lstStyle/>
        <a:p>
          <a:endParaRPr lang="en-GB"/>
        </a:p>
      </dgm:t>
    </dgm:pt>
    <dgm:pt modelId="{EAF5E649-3B29-410C-93FE-BC3DE891A12C}">
      <dgm:prSet phldrT="[Text]" custT="1"/>
      <dgm:spPr/>
      <dgm:t>
        <a:bodyPr/>
        <a:lstStyle/>
        <a:p>
          <a:r>
            <a:rPr lang="en-GB" sz="1600" dirty="0" smtClean="0"/>
            <a:t>Sub Debt</a:t>
          </a:r>
          <a:endParaRPr lang="en-GB" sz="1600" dirty="0"/>
        </a:p>
      </dgm:t>
    </dgm:pt>
    <dgm:pt modelId="{97367661-EE9D-403C-B262-6FE0F5FD3A50}" type="parTrans" cxnId="{B594E090-429B-42A3-AF0A-6A76F525D01B}">
      <dgm:prSet/>
      <dgm:spPr/>
      <dgm:t>
        <a:bodyPr/>
        <a:lstStyle/>
        <a:p>
          <a:endParaRPr lang="en-GB"/>
        </a:p>
      </dgm:t>
    </dgm:pt>
    <dgm:pt modelId="{0B444E80-54BB-43DC-AC25-2AF15AEAC09F}" type="sibTrans" cxnId="{B594E090-429B-42A3-AF0A-6A76F525D01B}">
      <dgm:prSet/>
      <dgm:spPr/>
      <dgm:t>
        <a:bodyPr/>
        <a:lstStyle/>
        <a:p>
          <a:endParaRPr lang="en-GB"/>
        </a:p>
      </dgm:t>
    </dgm:pt>
    <dgm:pt modelId="{A949C1DA-32B2-444D-B379-070509F44125}">
      <dgm:prSet phldrT="[Text]" custT="1"/>
      <dgm:spPr/>
      <dgm:t>
        <a:bodyPr/>
        <a:lstStyle/>
        <a:p>
          <a:r>
            <a:rPr lang="en-GB" sz="1800" dirty="0" smtClean="0">
              <a:solidFill>
                <a:srgbClr val="C00000"/>
              </a:solidFill>
            </a:rPr>
            <a:t>Element of control &amp; ownership</a:t>
          </a:r>
          <a:endParaRPr lang="en-GB" sz="1800" dirty="0">
            <a:solidFill>
              <a:srgbClr val="C00000"/>
            </a:solidFill>
          </a:endParaRPr>
        </a:p>
      </dgm:t>
    </dgm:pt>
    <dgm:pt modelId="{1FDF56AB-0CBF-4D1E-80E8-400B0AADC316}" type="parTrans" cxnId="{4303FF72-85E3-4AFD-8544-6572BD434D15}">
      <dgm:prSet/>
      <dgm:spPr/>
      <dgm:t>
        <a:bodyPr/>
        <a:lstStyle/>
        <a:p>
          <a:endParaRPr lang="en-GB"/>
        </a:p>
      </dgm:t>
    </dgm:pt>
    <dgm:pt modelId="{6BCCDAB2-D2B4-4AA0-A5AA-5310103CBD08}" type="sibTrans" cxnId="{4303FF72-85E3-4AFD-8544-6572BD434D15}">
      <dgm:prSet/>
      <dgm:spPr/>
      <dgm:t>
        <a:bodyPr/>
        <a:lstStyle/>
        <a:p>
          <a:endParaRPr lang="en-GB"/>
        </a:p>
      </dgm:t>
    </dgm:pt>
    <dgm:pt modelId="{E05DB982-5B67-4BEE-81C8-4EC50A1A0412}">
      <dgm:prSet phldrT="[Text]" custT="1"/>
      <dgm:spPr/>
      <dgm:t>
        <a:bodyPr/>
        <a:lstStyle/>
        <a:p>
          <a:r>
            <a:rPr lang="en-GB" sz="1800" dirty="0" smtClean="0">
              <a:solidFill>
                <a:srgbClr val="C00000"/>
              </a:solidFill>
            </a:rPr>
            <a:t>Element of risk</a:t>
          </a:r>
          <a:endParaRPr lang="en-GB" sz="1800" dirty="0">
            <a:solidFill>
              <a:srgbClr val="C00000"/>
            </a:solidFill>
          </a:endParaRPr>
        </a:p>
      </dgm:t>
    </dgm:pt>
    <dgm:pt modelId="{04190702-5C37-4A54-AA7E-38BEAB3DDA31}" type="parTrans" cxnId="{87CDB2A6-DADA-4CC0-BA96-694EADFA6576}">
      <dgm:prSet/>
      <dgm:spPr/>
      <dgm:t>
        <a:bodyPr/>
        <a:lstStyle/>
        <a:p>
          <a:endParaRPr lang="en-GB"/>
        </a:p>
      </dgm:t>
    </dgm:pt>
    <dgm:pt modelId="{0437CF1F-FFD7-4B0F-B267-A50DCC5E6573}" type="sibTrans" cxnId="{87CDB2A6-DADA-4CC0-BA96-694EADFA6576}">
      <dgm:prSet/>
      <dgm:spPr/>
      <dgm:t>
        <a:bodyPr/>
        <a:lstStyle/>
        <a:p>
          <a:endParaRPr lang="en-GB"/>
        </a:p>
      </dgm:t>
    </dgm:pt>
    <dgm:pt modelId="{DA62EFDA-F081-4236-AB4D-8815232B164E}">
      <dgm:prSet phldrT="[Text]" custT="1"/>
      <dgm:spPr/>
      <dgm:t>
        <a:bodyPr/>
        <a:lstStyle/>
        <a:p>
          <a:r>
            <a:rPr lang="en-GB" sz="1800" dirty="0" smtClean="0">
              <a:solidFill>
                <a:srgbClr val="C00000"/>
              </a:solidFill>
            </a:rPr>
            <a:t>Control &amp; Ownership</a:t>
          </a:r>
          <a:endParaRPr lang="en-GB" sz="1800" dirty="0">
            <a:solidFill>
              <a:srgbClr val="C00000"/>
            </a:solidFill>
          </a:endParaRPr>
        </a:p>
      </dgm:t>
    </dgm:pt>
    <dgm:pt modelId="{8A19789F-74B2-4346-9FF7-88DD29C44B1C}" type="parTrans" cxnId="{864B92C4-7D05-427B-B2C6-0814D867401F}">
      <dgm:prSet/>
      <dgm:spPr/>
      <dgm:t>
        <a:bodyPr/>
        <a:lstStyle/>
        <a:p>
          <a:endParaRPr lang="en-GB"/>
        </a:p>
      </dgm:t>
    </dgm:pt>
    <dgm:pt modelId="{804F7E9A-4BB8-4128-8350-786E3C12234C}" type="sibTrans" cxnId="{864B92C4-7D05-427B-B2C6-0814D867401F}">
      <dgm:prSet/>
      <dgm:spPr/>
      <dgm:t>
        <a:bodyPr/>
        <a:lstStyle/>
        <a:p>
          <a:endParaRPr lang="en-GB"/>
        </a:p>
      </dgm:t>
    </dgm:pt>
    <dgm:pt modelId="{9A5CD273-2279-407D-A91A-1B433386C03F}">
      <dgm:prSet phldrT="[Text]" custT="1"/>
      <dgm:spPr/>
      <dgm:t>
        <a:bodyPr/>
        <a:lstStyle/>
        <a:p>
          <a:r>
            <a:rPr lang="en-GB" sz="1800" dirty="0" smtClean="0">
              <a:solidFill>
                <a:srgbClr val="C00000"/>
              </a:solidFill>
            </a:rPr>
            <a:t>Typical cost 10%-12%</a:t>
          </a:r>
          <a:endParaRPr lang="en-GB" sz="1800" dirty="0">
            <a:solidFill>
              <a:srgbClr val="C00000"/>
            </a:solidFill>
          </a:endParaRPr>
        </a:p>
      </dgm:t>
    </dgm:pt>
    <dgm:pt modelId="{0BEB8FC4-0028-432E-9A84-0E7EF28CD94E}" type="parTrans" cxnId="{1511003B-7C66-4F25-957B-B97C4F7C5C86}">
      <dgm:prSet/>
      <dgm:spPr/>
      <dgm:t>
        <a:bodyPr/>
        <a:lstStyle/>
        <a:p>
          <a:endParaRPr lang="en-GB"/>
        </a:p>
      </dgm:t>
    </dgm:pt>
    <dgm:pt modelId="{A2807F84-4842-4753-8229-B8786BCD6309}" type="sibTrans" cxnId="{1511003B-7C66-4F25-957B-B97C4F7C5C86}">
      <dgm:prSet/>
      <dgm:spPr/>
      <dgm:t>
        <a:bodyPr/>
        <a:lstStyle/>
        <a:p>
          <a:endParaRPr lang="en-GB"/>
        </a:p>
      </dgm:t>
    </dgm:pt>
    <dgm:pt modelId="{201990BF-B0E6-458E-B746-CA19B5AB24FE}">
      <dgm:prSet phldrT="[Text]" custT="1"/>
      <dgm:spPr/>
      <dgm:t>
        <a:bodyPr/>
        <a:lstStyle/>
        <a:p>
          <a:r>
            <a:rPr lang="en-GB" sz="1600" dirty="0" smtClean="0"/>
            <a:t>Senior Debt</a:t>
          </a:r>
          <a:endParaRPr lang="en-GB" sz="1600" dirty="0"/>
        </a:p>
      </dgm:t>
    </dgm:pt>
    <dgm:pt modelId="{69C39D46-6ED5-4992-ACBD-63C7C4B16D8B}" type="parTrans" cxnId="{075E8B6E-C45B-45B0-B060-13D4846659F2}">
      <dgm:prSet/>
      <dgm:spPr/>
      <dgm:t>
        <a:bodyPr/>
        <a:lstStyle/>
        <a:p>
          <a:endParaRPr lang="en-GB"/>
        </a:p>
      </dgm:t>
    </dgm:pt>
    <dgm:pt modelId="{667BDA04-9A7A-4E73-96C4-54A398E5FB97}" type="sibTrans" cxnId="{075E8B6E-C45B-45B0-B060-13D4846659F2}">
      <dgm:prSet/>
      <dgm:spPr/>
      <dgm:t>
        <a:bodyPr/>
        <a:lstStyle/>
        <a:p>
          <a:endParaRPr lang="en-GB"/>
        </a:p>
      </dgm:t>
    </dgm:pt>
    <dgm:pt modelId="{65A088BE-DAB1-4E00-AA20-9195F4185C30}">
      <dgm:prSet phldrT="[Text]" custT="1"/>
      <dgm:spPr/>
      <dgm:t>
        <a:bodyPr/>
        <a:lstStyle/>
        <a:p>
          <a:r>
            <a:rPr lang="en-GB" sz="1800" dirty="0" smtClean="0">
              <a:solidFill>
                <a:srgbClr val="C00000"/>
              </a:solidFill>
            </a:rPr>
            <a:t>Low risk </a:t>
          </a:r>
          <a:endParaRPr lang="en-GB" sz="1800" dirty="0">
            <a:solidFill>
              <a:srgbClr val="C00000"/>
            </a:solidFill>
          </a:endParaRPr>
        </a:p>
      </dgm:t>
    </dgm:pt>
    <dgm:pt modelId="{89835EE1-EB00-4BFA-AF68-65793C6D8193}" type="parTrans" cxnId="{BEE7D5AB-074A-4EC8-9484-FD9D7BE01688}">
      <dgm:prSet/>
      <dgm:spPr/>
      <dgm:t>
        <a:bodyPr/>
        <a:lstStyle/>
        <a:p>
          <a:endParaRPr lang="en-GB"/>
        </a:p>
      </dgm:t>
    </dgm:pt>
    <dgm:pt modelId="{35552982-01F5-4E3E-941E-13456FCF4C67}" type="sibTrans" cxnId="{BEE7D5AB-074A-4EC8-9484-FD9D7BE01688}">
      <dgm:prSet/>
      <dgm:spPr/>
      <dgm:t>
        <a:bodyPr/>
        <a:lstStyle/>
        <a:p>
          <a:endParaRPr lang="en-GB"/>
        </a:p>
      </dgm:t>
    </dgm:pt>
    <dgm:pt modelId="{A57872A8-5150-498D-9082-370224F36F4D}">
      <dgm:prSet phldrT="[Text]" custT="1"/>
      <dgm:spPr/>
      <dgm:t>
        <a:bodyPr/>
        <a:lstStyle/>
        <a:p>
          <a:r>
            <a:rPr lang="en-GB" sz="1800" dirty="0" smtClean="0">
              <a:solidFill>
                <a:srgbClr val="C00000"/>
              </a:solidFill>
            </a:rPr>
            <a:t>No link to control or ownership</a:t>
          </a:r>
          <a:endParaRPr lang="en-GB" sz="1800" dirty="0">
            <a:solidFill>
              <a:srgbClr val="C00000"/>
            </a:solidFill>
          </a:endParaRPr>
        </a:p>
      </dgm:t>
    </dgm:pt>
    <dgm:pt modelId="{6DC8AD3B-7D83-4AFD-9B24-42FCE0D1F4D0}" type="parTrans" cxnId="{F3B07948-7D27-4092-B5D2-FB0347D9EC8A}">
      <dgm:prSet/>
      <dgm:spPr/>
      <dgm:t>
        <a:bodyPr/>
        <a:lstStyle/>
        <a:p>
          <a:endParaRPr lang="en-GB"/>
        </a:p>
      </dgm:t>
    </dgm:pt>
    <dgm:pt modelId="{44F4A60A-F814-4392-880C-A00088D734EC}" type="sibTrans" cxnId="{F3B07948-7D27-4092-B5D2-FB0347D9EC8A}">
      <dgm:prSet/>
      <dgm:spPr/>
      <dgm:t>
        <a:bodyPr/>
        <a:lstStyle/>
        <a:p>
          <a:endParaRPr lang="en-GB"/>
        </a:p>
      </dgm:t>
    </dgm:pt>
    <dgm:pt modelId="{5AB4B4A7-1AE1-4E1E-85F4-CC63B85F47B3}">
      <dgm:prSet phldrT="[Text]" custT="1"/>
      <dgm:spPr/>
      <dgm:t>
        <a:bodyPr/>
        <a:lstStyle/>
        <a:p>
          <a:r>
            <a:rPr lang="en-GB" sz="1800" dirty="0" smtClean="0">
              <a:solidFill>
                <a:srgbClr val="C00000"/>
              </a:solidFill>
            </a:rPr>
            <a:t>LIBOR+ margin. Typically 5%-6%</a:t>
          </a:r>
          <a:endParaRPr lang="en-GB" sz="1800" dirty="0">
            <a:solidFill>
              <a:srgbClr val="C00000"/>
            </a:solidFill>
          </a:endParaRPr>
        </a:p>
      </dgm:t>
    </dgm:pt>
    <dgm:pt modelId="{706D4F71-6B22-4DE0-9B62-C1BBB4E34FEF}" type="parTrans" cxnId="{EB1B260B-9412-4F6E-A8E7-E250BBBA327F}">
      <dgm:prSet/>
      <dgm:spPr/>
      <dgm:t>
        <a:bodyPr/>
        <a:lstStyle/>
        <a:p>
          <a:endParaRPr lang="en-GB"/>
        </a:p>
      </dgm:t>
    </dgm:pt>
    <dgm:pt modelId="{E63ACE3F-75F7-4ED8-A194-FF1279C57630}" type="sibTrans" cxnId="{EB1B260B-9412-4F6E-A8E7-E250BBBA327F}">
      <dgm:prSet/>
      <dgm:spPr/>
      <dgm:t>
        <a:bodyPr/>
        <a:lstStyle/>
        <a:p>
          <a:endParaRPr lang="en-GB"/>
        </a:p>
      </dgm:t>
    </dgm:pt>
    <dgm:pt modelId="{51C4B4DF-597B-4ECC-AFE0-84330D5DD665}">
      <dgm:prSet phldrT="[Text]"/>
      <dgm:spPr/>
      <dgm:t>
        <a:bodyPr/>
        <a:lstStyle/>
        <a:p>
          <a:r>
            <a:rPr lang="en-GB" dirty="0" smtClean="0"/>
            <a:t>Financing</a:t>
          </a:r>
        </a:p>
        <a:p>
          <a:r>
            <a:rPr lang="en-GB" dirty="0" smtClean="0"/>
            <a:t>Gap</a:t>
          </a:r>
          <a:endParaRPr lang="en-GB" dirty="0"/>
        </a:p>
      </dgm:t>
    </dgm:pt>
    <dgm:pt modelId="{A4058978-9FEB-4117-8D6E-34A7A7835825}" type="parTrans" cxnId="{96B53EFE-0242-4AEB-9515-D522C27F95EE}">
      <dgm:prSet/>
      <dgm:spPr/>
      <dgm:t>
        <a:bodyPr/>
        <a:lstStyle/>
        <a:p>
          <a:endParaRPr lang="en-GB"/>
        </a:p>
      </dgm:t>
    </dgm:pt>
    <dgm:pt modelId="{40F07459-1F24-46E3-BC2E-371336D71FFB}" type="sibTrans" cxnId="{96B53EFE-0242-4AEB-9515-D522C27F95EE}">
      <dgm:prSet/>
      <dgm:spPr/>
      <dgm:t>
        <a:bodyPr/>
        <a:lstStyle/>
        <a:p>
          <a:endParaRPr lang="en-GB"/>
        </a:p>
      </dgm:t>
    </dgm:pt>
    <dgm:pt modelId="{149DDE05-8F23-4712-AF31-FB03F1F72FC4}">
      <dgm:prSet phldrT="[Text]" custT="1"/>
      <dgm:spPr/>
      <dgm:t>
        <a:bodyPr/>
        <a:lstStyle/>
        <a:p>
          <a:r>
            <a:rPr lang="en-GB" sz="1800" dirty="0" smtClean="0">
              <a:solidFill>
                <a:srgbClr val="C00000"/>
              </a:solidFill>
            </a:rPr>
            <a:t>Addresses non-finance-able risk</a:t>
          </a:r>
          <a:endParaRPr lang="en-GB" sz="1800" dirty="0">
            <a:solidFill>
              <a:srgbClr val="C00000"/>
            </a:solidFill>
          </a:endParaRPr>
        </a:p>
      </dgm:t>
    </dgm:pt>
    <dgm:pt modelId="{241120EE-7732-44B3-9C19-B300CF0AA0F6}" type="parTrans" cxnId="{9C2EA617-43B2-4D40-8676-D7164D00F36F}">
      <dgm:prSet/>
      <dgm:spPr/>
      <dgm:t>
        <a:bodyPr/>
        <a:lstStyle/>
        <a:p>
          <a:endParaRPr lang="en-GB"/>
        </a:p>
      </dgm:t>
    </dgm:pt>
    <dgm:pt modelId="{046FB04A-430A-411A-B08E-D5380EB66547}" type="sibTrans" cxnId="{9C2EA617-43B2-4D40-8676-D7164D00F36F}">
      <dgm:prSet/>
      <dgm:spPr/>
      <dgm:t>
        <a:bodyPr/>
        <a:lstStyle/>
        <a:p>
          <a:endParaRPr lang="en-GB"/>
        </a:p>
      </dgm:t>
    </dgm:pt>
    <dgm:pt modelId="{96431FF3-606F-423D-AF28-A59AD170BD7F}">
      <dgm:prSet phldrT="[Text]" custT="1"/>
      <dgm:spPr/>
      <dgm:t>
        <a:bodyPr/>
        <a:lstStyle/>
        <a:p>
          <a:r>
            <a:rPr lang="en-GB" sz="1800" dirty="0" smtClean="0">
              <a:solidFill>
                <a:srgbClr val="C00000"/>
              </a:solidFill>
            </a:rPr>
            <a:t>Fully risk bearing</a:t>
          </a:r>
          <a:endParaRPr lang="en-GB" sz="1800" dirty="0">
            <a:solidFill>
              <a:srgbClr val="C00000"/>
            </a:solidFill>
          </a:endParaRPr>
        </a:p>
      </dgm:t>
    </dgm:pt>
    <dgm:pt modelId="{3E97D8B7-65DF-4257-BF81-7FF384D8DF72}" type="parTrans" cxnId="{727D7E54-3BB6-42EB-9194-51FD92EBDC1F}">
      <dgm:prSet/>
      <dgm:spPr/>
      <dgm:t>
        <a:bodyPr/>
        <a:lstStyle/>
        <a:p>
          <a:endParaRPr lang="en-GB"/>
        </a:p>
      </dgm:t>
    </dgm:pt>
    <dgm:pt modelId="{12309997-E032-4803-9906-7901EF96DC5E}" type="sibTrans" cxnId="{727D7E54-3BB6-42EB-9194-51FD92EBDC1F}">
      <dgm:prSet/>
      <dgm:spPr/>
      <dgm:t>
        <a:bodyPr/>
        <a:lstStyle/>
        <a:p>
          <a:endParaRPr lang="en-GB"/>
        </a:p>
      </dgm:t>
    </dgm:pt>
    <dgm:pt modelId="{C5F877CE-CEB6-41B8-9022-E78E211BCDCD}">
      <dgm:prSet phldrT="[Text]" custT="1"/>
      <dgm:spPr/>
      <dgm:t>
        <a:bodyPr/>
        <a:lstStyle/>
        <a:p>
          <a:pPr>
            <a:spcAft>
              <a:spcPts val="0"/>
            </a:spcAft>
          </a:pPr>
          <a:r>
            <a:rPr lang="en-GB" sz="1600" dirty="0" smtClean="0">
              <a:solidFill>
                <a:srgbClr val="C00000"/>
              </a:solidFill>
            </a:rPr>
            <a:t>-Guarantees</a:t>
          </a:r>
        </a:p>
        <a:p>
          <a:pPr>
            <a:spcAft>
              <a:spcPts val="0"/>
            </a:spcAft>
          </a:pPr>
          <a:r>
            <a:rPr lang="en-GB" sz="1600" dirty="0" smtClean="0">
              <a:solidFill>
                <a:srgbClr val="C00000"/>
              </a:solidFill>
            </a:rPr>
            <a:t>-incentives</a:t>
          </a:r>
        </a:p>
        <a:p>
          <a:pPr>
            <a:spcAft>
              <a:spcPts val="0"/>
            </a:spcAft>
          </a:pPr>
          <a:r>
            <a:rPr lang="en-GB" sz="1600" dirty="0" smtClean="0">
              <a:solidFill>
                <a:srgbClr val="C00000"/>
              </a:solidFill>
            </a:rPr>
            <a:t>-Capital contribution</a:t>
          </a:r>
        </a:p>
      </dgm:t>
    </dgm:pt>
    <dgm:pt modelId="{7575D2E4-CE03-4EB9-912B-2F4C0D769DEC}" type="parTrans" cxnId="{693C8094-3739-446E-851A-14E239AFB30A}">
      <dgm:prSet/>
      <dgm:spPr/>
      <dgm:t>
        <a:bodyPr/>
        <a:lstStyle/>
        <a:p>
          <a:endParaRPr lang="en-GB"/>
        </a:p>
      </dgm:t>
    </dgm:pt>
    <dgm:pt modelId="{0E49E797-22B3-4DD1-A340-8156782C3460}" type="sibTrans" cxnId="{693C8094-3739-446E-851A-14E239AFB30A}">
      <dgm:prSet/>
      <dgm:spPr/>
      <dgm:t>
        <a:bodyPr/>
        <a:lstStyle/>
        <a:p>
          <a:endParaRPr lang="en-GB"/>
        </a:p>
      </dgm:t>
    </dgm:pt>
    <dgm:pt modelId="{1481167F-79E8-4D9E-830C-F4637BC321B8}" type="pres">
      <dgm:prSet presAssocID="{4631950B-5C77-4D16-B2FE-3997928C8E93}" presName="list" presStyleCnt="0">
        <dgm:presLayoutVars>
          <dgm:dir/>
          <dgm:animLvl val="lvl"/>
        </dgm:presLayoutVars>
      </dgm:prSet>
      <dgm:spPr/>
      <dgm:t>
        <a:bodyPr/>
        <a:lstStyle/>
        <a:p>
          <a:endParaRPr lang="en-GB"/>
        </a:p>
      </dgm:t>
    </dgm:pt>
    <dgm:pt modelId="{88F46B28-FE19-4D7E-BB3D-474F0AE6D858}" type="pres">
      <dgm:prSet presAssocID="{1903206D-6AE2-4E83-B24C-A41AA89C9840}" presName="posSpace" presStyleCnt="0"/>
      <dgm:spPr/>
      <dgm:t>
        <a:bodyPr/>
        <a:lstStyle/>
        <a:p>
          <a:endParaRPr lang="en-GB"/>
        </a:p>
      </dgm:t>
    </dgm:pt>
    <dgm:pt modelId="{E2D1C09F-C2A6-41C0-99A6-41398D368F63}" type="pres">
      <dgm:prSet presAssocID="{1903206D-6AE2-4E83-B24C-A41AA89C9840}" presName="vertFlow" presStyleCnt="0"/>
      <dgm:spPr/>
      <dgm:t>
        <a:bodyPr/>
        <a:lstStyle/>
        <a:p>
          <a:endParaRPr lang="en-GB"/>
        </a:p>
      </dgm:t>
    </dgm:pt>
    <dgm:pt modelId="{D75EF85B-7EF7-4D7D-8ACC-E22F797C0F0F}" type="pres">
      <dgm:prSet presAssocID="{1903206D-6AE2-4E83-B24C-A41AA89C9840}" presName="topSpace" presStyleCnt="0"/>
      <dgm:spPr/>
      <dgm:t>
        <a:bodyPr/>
        <a:lstStyle/>
        <a:p>
          <a:endParaRPr lang="en-GB"/>
        </a:p>
      </dgm:t>
    </dgm:pt>
    <dgm:pt modelId="{C9CA761D-AD9C-4081-8DC1-F8186C2695DA}" type="pres">
      <dgm:prSet presAssocID="{1903206D-6AE2-4E83-B24C-A41AA89C9840}" presName="firstComp" presStyleCnt="0"/>
      <dgm:spPr/>
      <dgm:t>
        <a:bodyPr/>
        <a:lstStyle/>
        <a:p>
          <a:endParaRPr lang="en-GB"/>
        </a:p>
      </dgm:t>
    </dgm:pt>
    <dgm:pt modelId="{58D49042-9360-4C14-ADF7-BD0352EE7BCE}" type="pres">
      <dgm:prSet presAssocID="{1903206D-6AE2-4E83-B24C-A41AA89C9840}" presName="firstChild" presStyleLbl="bgAccFollowNode1" presStyleIdx="0" presStyleCnt="12" custLinFactX="67076" custLinFactNeighborX="100000" custLinFactNeighborY="-2958"/>
      <dgm:spPr/>
      <dgm:t>
        <a:bodyPr/>
        <a:lstStyle/>
        <a:p>
          <a:endParaRPr lang="en-GB"/>
        </a:p>
      </dgm:t>
    </dgm:pt>
    <dgm:pt modelId="{C7BCBA7C-8F9B-499D-8983-FD8A8EAD54B6}" type="pres">
      <dgm:prSet presAssocID="{1903206D-6AE2-4E83-B24C-A41AA89C9840}" presName="firstChildTx" presStyleLbl="bgAccFollowNode1" presStyleIdx="0" presStyleCnt="12">
        <dgm:presLayoutVars>
          <dgm:bulletEnabled val="1"/>
        </dgm:presLayoutVars>
      </dgm:prSet>
      <dgm:spPr/>
      <dgm:t>
        <a:bodyPr/>
        <a:lstStyle/>
        <a:p>
          <a:endParaRPr lang="en-GB"/>
        </a:p>
      </dgm:t>
    </dgm:pt>
    <dgm:pt modelId="{E2141C09-A1FD-4766-AA1E-CF35EF2728F0}" type="pres">
      <dgm:prSet presAssocID="{81AE725D-3BEC-494A-9069-CF7D62ECFB55}" presName="comp" presStyleCnt="0"/>
      <dgm:spPr/>
      <dgm:t>
        <a:bodyPr/>
        <a:lstStyle/>
        <a:p>
          <a:endParaRPr lang="en-GB"/>
        </a:p>
      </dgm:t>
    </dgm:pt>
    <dgm:pt modelId="{05C99325-B490-4348-BD8E-4D424BC7E1A9}" type="pres">
      <dgm:prSet presAssocID="{81AE725D-3BEC-494A-9069-CF7D62ECFB55}" presName="child" presStyleLbl="bgAccFollowNode1" presStyleIdx="1" presStyleCnt="12" custLinFactX="67076" custLinFactNeighborX="100000" custLinFactNeighborY="97"/>
      <dgm:spPr/>
      <dgm:t>
        <a:bodyPr/>
        <a:lstStyle/>
        <a:p>
          <a:endParaRPr lang="en-GB"/>
        </a:p>
      </dgm:t>
    </dgm:pt>
    <dgm:pt modelId="{9D265D6B-16E9-434F-86E9-DC0A192AE1A9}" type="pres">
      <dgm:prSet presAssocID="{81AE725D-3BEC-494A-9069-CF7D62ECFB55}" presName="childTx" presStyleLbl="bgAccFollowNode1" presStyleIdx="1" presStyleCnt="12">
        <dgm:presLayoutVars>
          <dgm:bulletEnabled val="1"/>
        </dgm:presLayoutVars>
      </dgm:prSet>
      <dgm:spPr/>
      <dgm:t>
        <a:bodyPr/>
        <a:lstStyle/>
        <a:p>
          <a:endParaRPr lang="en-GB"/>
        </a:p>
      </dgm:t>
    </dgm:pt>
    <dgm:pt modelId="{9CB7C1FE-0028-45C5-9AA0-21E5C52ABC11}" type="pres">
      <dgm:prSet presAssocID="{062CFBCD-6B79-44DE-8347-FA63B5D8A4E1}" presName="comp" presStyleCnt="0"/>
      <dgm:spPr/>
      <dgm:t>
        <a:bodyPr/>
        <a:lstStyle/>
        <a:p>
          <a:endParaRPr lang="en-GB"/>
        </a:p>
      </dgm:t>
    </dgm:pt>
    <dgm:pt modelId="{B6A04E11-F730-4FD0-834D-1084EF41C9A4}" type="pres">
      <dgm:prSet presAssocID="{062CFBCD-6B79-44DE-8347-FA63B5D8A4E1}" presName="child" presStyleLbl="bgAccFollowNode1" presStyleIdx="2" presStyleCnt="12" custLinFactX="67770" custLinFactNeighborX="100000" custLinFactNeighborY="1203"/>
      <dgm:spPr/>
      <dgm:t>
        <a:bodyPr/>
        <a:lstStyle/>
        <a:p>
          <a:endParaRPr lang="en-GB"/>
        </a:p>
      </dgm:t>
    </dgm:pt>
    <dgm:pt modelId="{68BE324C-6D2B-4191-9222-1484FAE2C648}" type="pres">
      <dgm:prSet presAssocID="{062CFBCD-6B79-44DE-8347-FA63B5D8A4E1}" presName="childTx" presStyleLbl="bgAccFollowNode1" presStyleIdx="2" presStyleCnt="12">
        <dgm:presLayoutVars>
          <dgm:bulletEnabled val="1"/>
        </dgm:presLayoutVars>
      </dgm:prSet>
      <dgm:spPr/>
      <dgm:t>
        <a:bodyPr/>
        <a:lstStyle/>
        <a:p>
          <a:endParaRPr lang="en-GB"/>
        </a:p>
      </dgm:t>
    </dgm:pt>
    <dgm:pt modelId="{277D0806-8782-4DD1-853D-D70D223735EC}" type="pres">
      <dgm:prSet presAssocID="{1903206D-6AE2-4E83-B24C-A41AA89C9840}" presName="negSpace" presStyleCnt="0"/>
      <dgm:spPr/>
      <dgm:t>
        <a:bodyPr/>
        <a:lstStyle/>
        <a:p>
          <a:endParaRPr lang="en-GB"/>
        </a:p>
      </dgm:t>
    </dgm:pt>
    <dgm:pt modelId="{D6DCE104-FB5D-44C2-9A3C-9B5F1A283C4D}" type="pres">
      <dgm:prSet presAssocID="{1903206D-6AE2-4E83-B24C-A41AA89C9840}" presName="circle" presStyleLbl="node1" presStyleIdx="0" presStyleCnt="4" custLinFactX="100000" custLinFactNeighborX="100050" custLinFactNeighborY="-2960"/>
      <dgm:spPr/>
      <dgm:t>
        <a:bodyPr/>
        <a:lstStyle/>
        <a:p>
          <a:endParaRPr lang="en-GB"/>
        </a:p>
      </dgm:t>
    </dgm:pt>
    <dgm:pt modelId="{9FBAADB1-506D-44D7-BC5F-1B2F0E397DC6}" type="pres">
      <dgm:prSet presAssocID="{5CE58751-CFC4-4471-97E9-A39AB9D1307C}" presName="transSpace" presStyleCnt="0"/>
      <dgm:spPr/>
      <dgm:t>
        <a:bodyPr/>
        <a:lstStyle/>
        <a:p>
          <a:endParaRPr lang="en-GB"/>
        </a:p>
      </dgm:t>
    </dgm:pt>
    <dgm:pt modelId="{3823D45B-B29E-4A65-ACD2-6A640CDDEB42}" type="pres">
      <dgm:prSet presAssocID="{EAF5E649-3B29-410C-93FE-BC3DE891A12C}" presName="posSpace" presStyleCnt="0"/>
      <dgm:spPr/>
      <dgm:t>
        <a:bodyPr/>
        <a:lstStyle/>
        <a:p>
          <a:endParaRPr lang="en-GB"/>
        </a:p>
      </dgm:t>
    </dgm:pt>
    <dgm:pt modelId="{A5CBF832-6CD0-4DE7-9A57-D846B315488E}" type="pres">
      <dgm:prSet presAssocID="{EAF5E649-3B29-410C-93FE-BC3DE891A12C}" presName="vertFlow" presStyleCnt="0"/>
      <dgm:spPr/>
      <dgm:t>
        <a:bodyPr/>
        <a:lstStyle/>
        <a:p>
          <a:endParaRPr lang="en-GB"/>
        </a:p>
      </dgm:t>
    </dgm:pt>
    <dgm:pt modelId="{D802DA2E-F847-48F9-B0F1-D5D8EB796D47}" type="pres">
      <dgm:prSet presAssocID="{EAF5E649-3B29-410C-93FE-BC3DE891A12C}" presName="topSpace" presStyleCnt="0"/>
      <dgm:spPr/>
      <dgm:t>
        <a:bodyPr/>
        <a:lstStyle/>
        <a:p>
          <a:endParaRPr lang="en-GB"/>
        </a:p>
      </dgm:t>
    </dgm:pt>
    <dgm:pt modelId="{D1A47A37-720C-45E2-BDDD-4368BD941C41}" type="pres">
      <dgm:prSet presAssocID="{EAF5E649-3B29-410C-93FE-BC3DE891A12C}" presName="firstComp" presStyleCnt="0"/>
      <dgm:spPr/>
      <dgm:t>
        <a:bodyPr/>
        <a:lstStyle/>
        <a:p>
          <a:endParaRPr lang="en-GB"/>
        </a:p>
      </dgm:t>
    </dgm:pt>
    <dgm:pt modelId="{1724F292-9BCD-411F-A38E-7E7532778131}" type="pres">
      <dgm:prSet presAssocID="{EAF5E649-3B29-410C-93FE-BC3DE891A12C}" presName="firstChild" presStyleLbl="bgAccFollowNode1" presStyleIdx="3" presStyleCnt="12" custLinFactX="58926" custLinFactNeighborX="100000" custLinFactNeighborY="1203"/>
      <dgm:spPr/>
      <dgm:t>
        <a:bodyPr/>
        <a:lstStyle/>
        <a:p>
          <a:endParaRPr lang="en-GB"/>
        </a:p>
      </dgm:t>
    </dgm:pt>
    <dgm:pt modelId="{0E11F0A3-1F35-4360-9A23-A9514BD2DB39}" type="pres">
      <dgm:prSet presAssocID="{EAF5E649-3B29-410C-93FE-BC3DE891A12C}" presName="firstChildTx" presStyleLbl="bgAccFollowNode1" presStyleIdx="3" presStyleCnt="12">
        <dgm:presLayoutVars>
          <dgm:bulletEnabled val="1"/>
        </dgm:presLayoutVars>
      </dgm:prSet>
      <dgm:spPr/>
      <dgm:t>
        <a:bodyPr/>
        <a:lstStyle/>
        <a:p>
          <a:endParaRPr lang="en-GB"/>
        </a:p>
      </dgm:t>
    </dgm:pt>
    <dgm:pt modelId="{C6F85C49-E905-465D-9051-E2378D220801}" type="pres">
      <dgm:prSet presAssocID="{E05DB982-5B67-4BEE-81C8-4EC50A1A0412}" presName="comp" presStyleCnt="0"/>
      <dgm:spPr/>
      <dgm:t>
        <a:bodyPr/>
        <a:lstStyle/>
        <a:p>
          <a:endParaRPr lang="en-GB"/>
        </a:p>
      </dgm:t>
    </dgm:pt>
    <dgm:pt modelId="{F34FFE8E-4769-4026-8D66-E823F2C3C8AC}" type="pres">
      <dgm:prSet presAssocID="{E05DB982-5B67-4BEE-81C8-4EC50A1A0412}" presName="child" presStyleLbl="bgAccFollowNode1" presStyleIdx="4" presStyleCnt="12" custLinFactX="58926" custLinFactNeighborX="100000" custLinFactNeighborY="1203"/>
      <dgm:spPr/>
      <dgm:t>
        <a:bodyPr/>
        <a:lstStyle/>
        <a:p>
          <a:endParaRPr lang="en-GB"/>
        </a:p>
      </dgm:t>
    </dgm:pt>
    <dgm:pt modelId="{20578257-C52A-49A9-97C1-B5B4B738F0D4}" type="pres">
      <dgm:prSet presAssocID="{E05DB982-5B67-4BEE-81C8-4EC50A1A0412}" presName="childTx" presStyleLbl="bgAccFollowNode1" presStyleIdx="4" presStyleCnt="12">
        <dgm:presLayoutVars>
          <dgm:bulletEnabled val="1"/>
        </dgm:presLayoutVars>
      </dgm:prSet>
      <dgm:spPr/>
      <dgm:t>
        <a:bodyPr/>
        <a:lstStyle/>
        <a:p>
          <a:endParaRPr lang="en-GB"/>
        </a:p>
      </dgm:t>
    </dgm:pt>
    <dgm:pt modelId="{011CD3DC-4ACB-4925-9914-135753605701}" type="pres">
      <dgm:prSet presAssocID="{9A5CD273-2279-407D-A91A-1B433386C03F}" presName="comp" presStyleCnt="0"/>
      <dgm:spPr/>
      <dgm:t>
        <a:bodyPr/>
        <a:lstStyle/>
        <a:p>
          <a:endParaRPr lang="en-GB"/>
        </a:p>
      </dgm:t>
    </dgm:pt>
    <dgm:pt modelId="{E6FC6963-8B50-4342-8155-C75FAF98CF49}" type="pres">
      <dgm:prSet presAssocID="{9A5CD273-2279-407D-A91A-1B433386C03F}" presName="child" presStyleLbl="bgAccFollowNode1" presStyleIdx="5" presStyleCnt="12" custLinFactX="58926" custLinFactNeighborX="100000" custLinFactNeighborY="1203"/>
      <dgm:spPr/>
      <dgm:t>
        <a:bodyPr/>
        <a:lstStyle/>
        <a:p>
          <a:endParaRPr lang="en-GB"/>
        </a:p>
      </dgm:t>
    </dgm:pt>
    <dgm:pt modelId="{F32790FC-26DE-4440-B649-D7876B4B9BBD}" type="pres">
      <dgm:prSet presAssocID="{9A5CD273-2279-407D-A91A-1B433386C03F}" presName="childTx" presStyleLbl="bgAccFollowNode1" presStyleIdx="5" presStyleCnt="12">
        <dgm:presLayoutVars>
          <dgm:bulletEnabled val="1"/>
        </dgm:presLayoutVars>
      </dgm:prSet>
      <dgm:spPr/>
      <dgm:t>
        <a:bodyPr/>
        <a:lstStyle/>
        <a:p>
          <a:endParaRPr lang="en-GB"/>
        </a:p>
      </dgm:t>
    </dgm:pt>
    <dgm:pt modelId="{B625B3ED-E68A-4AAE-927E-418D5B49CCDA}" type="pres">
      <dgm:prSet presAssocID="{EAF5E649-3B29-410C-93FE-BC3DE891A12C}" presName="negSpace" presStyleCnt="0"/>
      <dgm:spPr/>
      <dgm:t>
        <a:bodyPr/>
        <a:lstStyle/>
        <a:p>
          <a:endParaRPr lang="en-GB"/>
        </a:p>
      </dgm:t>
    </dgm:pt>
    <dgm:pt modelId="{CDD2695A-DDCF-4D11-9208-B48226AB0CD2}" type="pres">
      <dgm:prSet presAssocID="{EAF5E649-3B29-410C-93FE-BC3DE891A12C}" presName="circle" presStyleLbl="node1" presStyleIdx="1" presStyleCnt="4" custLinFactX="88389" custLinFactNeighborX="100000" custLinFactNeighborY="1203"/>
      <dgm:spPr/>
      <dgm:t>
        <a:bodyPr/>
        <a:lstStyle/>
        <a:p>
          <a:endParaRPr lang="en-GB"/>
        </a:p>
      </dgm:t>
    </dgm:pt>
    <dgm:pt modelId="{E9D7333A-5DE8-41A9-8E2F-75B3926D1AA6}" type="pres">
      <dgm:prSet presAssocID="{0B444E80-54BB-43DC-AC25-2AF15AEAC09F}" presName="transSpace" presStyleCnt="0"/>
      <dgm:spPr/>
      <dgm:t>
        <a:bodyPr/>
        <a:lstStyle/>
        <a:p>
          <a:endParaRPr lang="en-GB"/>
        </a:p>
      </dgm:t>
    </dgm:pt>
    <dgm:pt modelId="{9E533B5A-56CD-4DEF-9C2B-D9269853B4B7}" type="pres">
      <dgm:prSet presAssocID="{201990BF-B0E6-458E-B746-CA19B5AB24FE}" presName="posSpace" presStyleCnt="0"/>
      <dgm:spPr/>
      <dgm:t>
        <a:bodyPr/>
        <a:lstStyle/>
        <a:p>
          <a:endParaRPr lang="en-GB"/>
        </a:p>
      </dgm:t>
    </dgm:pt>
    <dgm:pt modelId="{9513D322-3386-432F-9B0F-356523E9DD69}" type="pres">
      <dgm:prSet presAssocID="{201990BF-B0E6-458E-B746-CA19B5AB24FE}" presName="vertFlow" presStyleCnt="0"/>
      <dgm:spPr/>
      <dgm:t>
        <a:bodyPr/>
        <a:lstStyle/>
        <a:p>
          <a:endParaRPr lang="en-GB"/>
        </a:p>
      </dgm:t>
    </dgm:pt>
    <dgm:pt modelId="{84594854-AEE3-4585-BD13-986447408BAF}" type="pres">
      <dgm:prSet presAssocID="{201990BF-B0E6-458E-B746-CA19B5AB24FE}" presName="topSpace" presStyleCnt="0"/>
      <dgm:spPr/>
      <dgm:t>
        <a:bodyPr/>
        <a:lstStyle/>
        <a:p>
          <a:endParaRPr lang="en-GB"/>
        </a:p>
      </dgm:t>
    </dgm:pt>
    <dgm:pt modelId="{AE2B7D49-7AC6-4F50-8EDA-3069C6E48D92}" type="pres">
      <dgm:prSet presAssocID="{201990BF-B0E6-458E-B746-CA19B5AB24FE}" presName="firstComp" presStyleCnt="0"/>
      <dgm:spPr/>
      <dgm:t>
        <a:bodyPr/>
        <a:lstStyle/>
        <a:p>
          <a:endParaRPr lang="en-GB"/>
        </a:p>
      </dgm:t>
    </dgm:pt>
    <dgm:pt modelId="{1B560B8D-DBCC-4C3F-B54B-B88067B22C54}" type="pres">
      <dgm:prSet presAssocID="{201990BF-B0E6-458E-B746-CA19B5AB24FE}" presName="firstChild" presStyleLbl="bgAccFollowNode1" presStyleIdx="6" presStyleCnt="12" custLinFactX="67026" custLinFactNeighborX="100000" custLinFactNeighborY="1203"/>
      <dgm:spPr/>
      <dgm:t>
        <a:bodyPr/>
        <a:lstStyle/>
        <a:p>
          <a:endParaRPr lang="en-GB"/>
        </a:p>
      </dgm:t>
    </dgm:pt>
    <dgm:pt modelId="{99A32FD7-30C5-4205-975A-6E097434CE1B}" type="pres">
      <dgm:prSet presAssocID="{201990BF-B0E6-458E-B746-CA19B5AB24FE}" presName="firstChildTx" presStyleLbl="bgAccFollowNode1" presStyleIdx="6" presStyleCnt="12">
        <dgm:presLayoutVars>
          <dgm:bulletEnabled val="1"/>
        </dgm:presLayoutVars>
      </dgm:prSet>
      <dgm:spPr/>
      <dgm:t>
        <a:bodyPr/>
        <a:lstStyle/>
        <a:p>
          <a:endParaRPr lang="en-GB"/>
        </a:p>
      </dgm:t>
    </dgm:pt>
    <dgm:pt modelId="{EB08BCC2-CB3B-4C7B-9FFC-0ACD6E381F29}" type="pres">
      <dgm:prSet presAssocID="{A57872A8-5150-498D-9082-370224F36F4D}" presName="comp" presStyleCnt="0"/>
      <dgm:spPr/>
      <dgm:t>
        <a:bodyPr/>
        <a:lstStyle/>
        <a:p>
          <a:endParaRPr lang="en-GB"/>
        </a:p>
      </dgm:t>
    </dgm:pt>
    <dgm:pt modelId="{37EFD9B9-FCB0-4520-8079-09417AD58258}" type="pres">
      <dgm:prSet presAssocID="{A57872A8-5150-498D-9082-370224F36F4D}" presName="child" presStyleLbl="bgAccFollowNode1" presStyleIdx="7" presStyleCnt="12" custLinFactX="67026" custLinFactNeighborX="100000" custLinFactNeighborY="1203"/>
      <dgm:spPr/>
      <dgm:t>
        <a:bodyPr/>
        <a:lstStyle/>
        <a:p>
          <a:endParaRPr lang="en-GB"/>
        </a:p>
      </dgm:t>
    </dgm:pt>
    <dgm:pt modelId="{C3311400-392E-4035-9180-CD11827C5C95}" type="pres">
      <dgm:prSet presAssocID="{A57872A8-5150-498D-9082-370224F36F4D}" presName="childTx" presStyleLbl="bgAccFollowNode1" presStyleIdx="7" presStyleCnt="12">
        <dgm:presLayoutVars>
          <dgm:bulletEnabled val="1"/>
        </dgm:presLayoutVars>
      </dgm:prSet>
      <dgm:spPr/>
      <dgm:t>
        <a:bodyPr/>
        <a:lstStyle/>
        <a:p>
          <a:endParaRPr lang="en-GB"/>
        </a:p>
      </dgm:t>
    </dgm:pt>
    <dgm:pt modelId="{AC299C6C-C5FC-4C8B-B456-8B0C9F781B4A}" type="pres">
      <dgm:prSet presAssocID="{5AB4B4A7-1AE1-4E1E-85F4-CC63B85F47B3}" presName="comp" presStyleCnt="0"/>
      <dgm:spPr/>
      <dgm:t>
        <a:bodyPr/>
        <a:lstStyle/>
        <a:p>
          <a:endParaRPr lang="en-GB"/>
        </a:p>
      </dgm:t>
    </dgm:pt>
    <dgm:pt modelId="{9D006CE4-A2F5-4D16-B578-47AE198BA278}" type="pres">
      <dgm:prSet presAssocID="{5AB4B4A7-1AE1-4E1E-85F4-CC63B85F47B3}" presName="child" presStyleLbl="bgAccFollowNode1" presStyleIdx="8" presStyleCnt="12" custLinFactX="67026" custLinFactNeighborX="100000" custLinFactNeighborY="1203"/>
      <dgm:spPr/>
      <dgm:t>
        <a:bodyPr/>
        <a:lstStyle/>
        <a:p>
          <a:endParaRPr lang="en-GB"/>
        </a:p>
      </dgm:t>
    </dgm:pt>
    <dgm:pt modelId="{ED85EDCA-844D-4E57-820D-814C878AF4D3}" type="pres">
      <dgm:prSet presAssocID="{5AB4B4A7-1AE1-4E1E-85F4-CC63B85F47B3}" presName="childTx" presStyleLbl="bgAccFollowNode1" presStyleIdx="8" presStyleCnt="12">
        <dgm:presLayoutVars>
          <dgm:bulletEnabled val="1"/>
        </dgm:presLayoutVars>
      </dgm:prSet>
      <dgm:spPr/>
      <dgm:t>
        <a:bodyPr/>
        <a:lstStyle/>
        <a:p>
          <a:endParaRPr lang="en-GB"/>
        </a:p>
      </dgm:t>
    </dgm:pt>
    <dgm:pt modelId="{A8AA1D80-81E2-44D7-8EE2-E9E22D02A2E8}" type="pres">
      <dgm:prSet presAssocID="{201990BF-B0E6-458E-B746-CA19B5AB24FE}" presName="negSpace" presStyleCnt="0"/>
      <dgm:spPr/>
      <dgm:t>
        <a:bodyPr/>
        <a:lstStyle/>
        <a:p>
          <a:endParaRPr lang="en-GB"/>
        </a:p>
      </dgm:t>
    </dgm:pt>
    <dgm:pt modelId="{27383870-A405-492E-89C3-BDF8DAAE898D}" type="pres">
      <dgm:prSet presAssocID="{201990BF-B0E6-458E-B746-CA19B5AB24FE}" presName="circle" presStyleLbl="node1" presStyleIdx="2" presStyleCnt="4" custLinFactX="100000" custLinFactNeighborX="100359" custLinFactNeighborY="1203"/>
      <dgm:spPr/>
      <dgm:t>
        <a:bodyPr/>
        <a:lstStyle/>
        <a:p>
          <a:endParaRPr lang="en-GB"/>
        </a:p>
      </dgm:t>
    </dgm:pt>
    <dgm:pt modelId="{DE137A8F-BDFE-4650-997E-CDFA89553CF5}" type="pres">
      <dgm:prSet presAssocID="{667BDA04-9A7A-4E73-96C4-54A398E5FB97}" presName="transSpace" presStyleCnt="0"/>
      <dgm:spPr/>
      <dgm:t>
        <a:bodyPr/>
        <a:lstStyle/>
        <a:p>
          <a:endParaRPr lang="en-GB"/>
        </a:p>
      </dgm:t>
    </dgm:pt>
    <dgm:pt modelId="{00E6F32A-BD81-4696-A9BE-081F77CAA1DD}" type="pres">
      <dgm:prSet presAssocID="{51C4B4DF-597B-4ECC-AFE0-84330D5DD665}" presName="posSpace" presStyleCnt="0"/>
      <dgm:spPr/>
      <dgm:t>
        <a:bodyPr/>
        <a:lstStyle/>
        <a:p>
          <a:endParaRPr lang="en-GB"/>
        </a:p>
      </dgm:t>
    </dgm:pt>
    <dgm:pt modelId="{0BF60BF3-C89E-42F9-8287-79B00EA1D79C}" type="pres">
      <dgm:prSet presAssocID="{51C4B4DF-597B-4ECC-AFE0-84330D5DD665}" presName="vertFlow" presStyleCnt="0"/>
      <dgm:spPr/>
      <dgm:t>
        <a:bodyPr/>
        <a:lstStyle/>
        <a:p>
          <a:endParaRPr lang="en-GB"/>
        </a:p>
      </dgm:t>
    </dgm:pt>
    <dgm:pt modelId="{82FB0F1F-D1B7-4EEC-AAC0-39CE16FB72DB}" type="pres">
      <dgm:prSet presAssocID="{51C4B4DF-597B-4ECC-AFE0-84330D5DD665}" presName="topSpace" presStyleCnt="0"/>
      <dgm:spPr/>
      <dgm:t>
        <a:bodyPr/>
        <a:lstStyle/>
        <a:p>
          <a:endParaRPr lang="en-GB"/>
        </a:p>
      </dgm:t>
    </dgm:pt>
    <dgm:pt modelId="{9F37CFBC-D39A-4873-BE7E-203E79842DF3}" type="pres">
      <dgm:prSet presAssocID="{51C4B4DF-597B-4ECC-AFE0-84330D5DD665}" presName="firstComp" presStyleCnt="0"/>
      <dgm:spPr/>
      <dgm:t>
        <a:bodyPr/>
        <a:lstStyle/>
        <a:p>
          <a:endParaRPr lang="en-GB"/>
        </a:p>
      </dgm:t>
    </dgm:pt>
    <dgm:pt modelId="{ADBC2D2D-9C03-49AC-8364-699499B9E9D8}" type="pres">
      <dgm:prSet presAssocID="{51C4B4DF-597B-4ECC-AFE0-84330D5DD665}" presName="firstChild" presStyleLbl="bgAccFollowNode1" presStyleIdx="9" presStyleCnt="12" custLinFactX="-200000" custLinFactNeighborX="-298574" custLinFactNeighborY="1203"/>
      <dgm:spPr/>
      <dgm:t>
        <a:bodyPr/>
        <a:lstStyle/>
        <a:p>
          <a:endParaRPr lang="en-GB"/>
        </a:p>
      </dgm:t>
    </dgm:pt>
    <dgm:pt modelId="{E1185BD2-3883-448E-88BA-0CE846F30C56}" type="pres">
      <dgm:prSet presAssocID="{51C4B4DF-597B-4ECC-AFE0-84330D5DD665}" presName="firstChildTx" presStyleLbl="bgAccFollowNode1" presStyleIdx="9" presStyleCnt="12">
        <dgm:presLayoutVars>
          <dgm:bulletEnabled val="1"/>
        </dgm:presLayoutVars>
      </dgm:prSet>
      <dgm:spPr/>
      <dgm:t>
        <a:bodyPr/>
        <a:lstStyle/>
        <a:p>
          <a:endParaRPr lang="en-GB"/>
        </a:p>
      </dgm:t>
    </dgm:pt>
    <dgm:pt modelId="{78AC7DE2-7760-490D-BCF2-5338E9F3CE1D}" type="pres">
      <dgm:prSet presAssocID="{96431FF3-606F-423D-AF28-A59AD170BD7F}" presName="comp" presStyleCnt="0"/>
      <dgm:spPr/>
      <dgm:t>
        <a:bodyPr/>
        <a:lstStyle/>
        <a:p>
          <a:endParaRPr lang="en-GB"/>
        </a:p>
      </dgm:t>
    </dgm:pt>
    <dgm:pt modelId="{40B2541C-F64F-4FA1-8DEC-9991F6A5A7FD}" type="pres">
      <dgm:prSet presAssocID="{96431FF3-606F-423D-AF28-A59AD170BD7F}" presName="child" presStyleLbl="bgAccFollowNode1" presStyleIdx="10" presStyleCnt="12" custLinFactX="-200000" custLinFactNeighborX="-298574" custLinFactNeighborY="1203"/>
      <dgm:spPr/>
      <dgm:t>
        <a:bodyPr/>
        <a:lstStyle/>
        <a:p>
          <a:endParaRPr lang="en-GB"/>
        </a:p>
      </dgm:t>
    </dgm:pt>
    <dgm:pt modelId="{29C3AEB4-64C7-4CC6-8394-7F0D0D1B812B}" type="pres">
      <dgm:prSet presAssocID="{96431FF3-606F-423D-AF28-A59AD170BD7F}" presName="childTx" presStyleLbl="bgAccFollowNode1" presStyleIdx="10" presStyleCnt="12">
        <dgm:presLayoutVars>
          <dgm:bulletEnabled val="1"/>
        </dgm:presLayoutVars>
      </dgm:prSet>
      <dgm:spPr/>
      <dgm:t>
        <a:bodyPr/>
        <a:lstStyle/>
        <a:p>
          <a:endParaRPr lang="en-GB"/>
        </a:p>
      </dgm:t>
    </dgm:pt>
    <dgm:pt modelId="{1E03E6A5-2CD9-4201-B90D-CFEAC9307AF3}" type="pres">
      <dgm:prSet presAssocID="{C5F877CE-CEB6-41B8-9022-E78E211BCDCD}" presName="comp" presStyleCnt="0"/>
      <dgm:spPr/>
      <dgm:t>
        <a:bodyPr/>
        <a:lstStyle/>
        <a:p>
          <a:endParaRPr lang="en-GB"/>
        </a:p>
      </dgm:t>
    </dgm:pt>
    <dgm:pt modelId="{33027FFB-4328-422E-A61B-5EB1A13BE1DE}" type="pres">
      <dgm:prSet presAssocID="{C5F877CE-CEB6-41B8-9022-E78E211BCDCD}" presName="child" presStyleLbl="bgAccFollowNode1" presStyleIdx="11" presStyleCnt="12" custLinFactX="-200000" custLinFactNeighborX="-298574" custLinFactNeighborY="1203"/>
      <dgm:spPr/>
      <dgm:t>
        <a:bodyPr/>
        <a:lstStyle/>
        <a:p>
          <a:endParaRPr lang="en-GB"/>
        </a:p>
      </dgm:t>
    </dgm:pt>
    <dgm:pt modelId="{43227DC2-7943-4F85-A5DA-D42C05488682}" type="pres">
      <dgm:prSet presAssocID="{C5F877CE-CEB6-41B8-9022-E78E211BCDCD}" presName="childTx" presStyleLbl="bgAccFollowNode1" presStyleIdx="11" presStyleCnt="12">
        <dgm:presLayoutVars>
          <dgm:bulletEnabled val="1"/>
        </dgm:presLayoutVars>
      </dgm:prSet>
      <dgm:spPr/>
      <dgm:t>
        <a:bodyPr/>
        <a:lstStyle/>
        <a:p>
          <a:endParaRPr lang="en-GB"/>
        </a:p>
      </dgm:t>
    </dgm:pt>
    <dgm:pt modelId="{9FFA0619-1446-4998-A1F4-37E0F3540BD9}" type="pres">
      <dgm:prSet presAssocID="{51C4B4DF-597B-4ECC-AFE0-84330D5DD665}" presName="negSpace" presStyleCnt="0"/>
      <dgm:spPr/>
      <dgm:t>
        <a:bodyPr/>
        <a:lstStyle/>
        <a:p>
          <a:endParaRPr lang="en-GB"/>
        </a:p>
      </dgm:t>
    </dgm:pt>
    <dgm:pt modelId="{44AD5160-34B6-486B-AFFA-396C388AC18F}" type="pres">
      <dgm:prSet presAssocID="{51C4B4DF-597B-4ECC-AFE0-84330D5DD665}" presName="circle" presStyleLbl="node1" presStyleIdx="3" presStyleCnt="4" custLinFactX="-200000" custLinFactNeighborX="-239365" custLinFactNeighborY="3177"/>
      <dgm:spPr/>
      <dgm:t>
        <a:bodyPr/>
        <a:lstStyle/>
        <a:p>
          <a:endParaRPr lang="en-GB"/>
        </a:p>
      </dgm:t>
    </dgm:pt>
  </dgm:ptLst>
  <dgm:cxnLst>
    <dgm:cxn modelId="{0BFF974C-314F-4F68-A19C-C4D61C00714D}" srcId="{1903206D-6AE2-4E83-B24C-A41AA89C9840}" destId="{81AE725D-3BEC-494A-9069-CF7D62ECFB55}" srcOrd="1" destOrd="0" parTransId="{6EC52550-0A68-43FD-A27A-7FC2732579E7}" sibTransId="{5100CCB6-B532-4A52-AD97-D296F4BB680D}"/>
    <dgm:cxn modelId="{9EE42B05-7592-490E-A727-0843C863ACF9}" type="presOf" srcId="{9A5CD273-2279-407D-A91A-1B433386C03F}" destId="{E6FC6963-8B50-4342-8155-C75FAF98CF49}" srcOrd="0" destOrd="0" presId="urn:microsoft.com/office/officeart/2005/8/layout/hList9"/>
    <dgm:cxn modelId="{69E0E743-E0C2-429A-A9E1-0A94F8CEE570}" type="presOf" srcId="{EAF5E649-3B29-410C-93FE-BC3DE891A12C}" destId="{CDD2695A-DDCF-4D11-9208-B48226AB0CD2}" srcOrd="0" destOrd="0" presId="urn:microsoft.com/office/officeart/2005/8/layout/hList9"/>
    <dgm:cxn modelId="{C114FDDC-4D60-448E-BFE2-F559E28E8F7A}" type="presOf" srcId="{65A088BE-DAB1-4E00-AA20-9195F4185C30}" destId="{99A32FD7-30C5-4205-975A-6E097434CE1B}" srcOrd="1" destOrd="0" presId="urn:microsoft.com/office/officeart/2005/8/layout/hList9"/>
    <dgm:cxn modelId="{9A5F4C2A-F7B6-4608-8C6B-E22D8A9AE225}" type="presOf" srcId="{201990BF-B0E6-458E-B746-CA19B5AB24FE}" destId="{27383870-A405-492E-89C3-BDF8DAAE898D}" srcOrd="0" destOrd="0" presId="urn:microsoft.com/office/officeart/2005/8/layout/hList9"/>
    <dgm:cxn modelId="{B470948E-E676-48A0-8170-BC7E114C8856}" type="presOf" srcId="{149DDE05-8F23-4712-AF31-FB03F1F72FC4}" destId="{E1185BD2-3883-448E-88BA-0CE846F30C56}" srcOrd="1" destOrd="0" presId="urn:microsoft.com/office/officeart/2005/8/layout/hList9"/>
    <dgm:cxn modelId="{AB51BCD5-438F-45D8-A7F2-13CE161521B8}" srcId="{4631950B-5C77-4D16-B2FE-3997928C8E93}" destId="{1903206D-6AE2-4E83-B24C-A41AA89C9840}" srcOrd="0" destOrd="0" parTransId="{A60A10E2-4221-4D09-AD21-E3DEA553D870}" sibTransId="{5CE58751-CFC4-4471-97E9-A39AB9D1307C}"/>
    <dgm:cxn modelId="{EB1B260B-9412-4F6E-A8E7-E250BBBA327F}" srcId="{201990BF-B0E6-458E-B746-CA19B5AB24FE}" destId="{5AB4B4A7-1AE1-4E1E-85F4-CC63B85F47B3}" srcOrd="2" destOrd="0" parTransId="{706D4F71-6B22-4DE0-9B62-C1BBB4E34FEF}" sibTransId="{E63ACE3F-75F7-4ED8-A194-FF1279C57630}"/>
    <dgm:cxn modelId="{671CC918-F889-4F77-A49B-15D88A5FBA16}" type="presOf" srcId="{062CFBCD-6B79-44DE-8347-FA63B5D8A4E1}" destId="{68BE324C-6D2B-4191-9222-1484FAE2C648}" srcOrd="1" destOrd="0" presId="urn:microsoft.com/office/officeart/2005/8/layout/hList9"/>
    <dgm:cxn modelId="{1511003B-7C66-4F25-957B-B97C4F7C5C86}" srcId="{EAF5E649-3B29-410C-93FE-BC3DE891A12C}" destId="{9A5CD273-2279-407D-A91A-1B433386C03F}" srcOrd="2" destOrd="0" parTransId="{0BEB8FC4-0028-432E-9A84-0E7EF28CD94E}" sibTransId="{A2807F84-4842-4753-8229-B8786BCD6309}"/>
    <dgm:cxn modelId="{DE4BD4AB-37F0-4595-B976-30B999FD497D}" type="presOf" srcId="{5AB4B4A7-1AE1-4E1E-85F4-CC63B85F47B3}" destId="{ED85EDCA-844D-4E57-820D-814C878AF4D3}" srcOrd="1" destOrd="0" presId="urn:microsoft.com/office/officeart/2005/8/layout/hList9"/>
    <dgm:cxn modelId="{575175C2-C091-41FF-B014-9E380991043E}" type="presOf" srcId="{5AB4B4A7-1AE1-4E1E-85F4-CC63B85F47B3}" destId="{9D006CE4-A2F5-4D16-B578-47AE198BA278}" srcOrd="0" destOrd="0" presId="urn:microsoft.com/office/officeart/2005/8/layout/hList9"/>
    <dgm:cxn modelId="{7FBACF1F-A035-46A9-944C-9C270499B672}" type="presOf" srcId="{81AE725D-3BEC-494A-9069-CF7D62ECFB55}" destId="{05C99325-B490-4348-BD8E-4D424BC7E1A9}" srcOrd="0" destOrd="0" presId="urn:microsoft.com/office/officeart/2005/8/layout/hList9"/>
    <dgm:cxn modelId="{46177065-9E6B-40FF-B5D1-49CF0ABF77D1}" type="presOf" srcId="{E05DB982-5B67-4BEE-81C8-4EC50A1A0412}" destId="{20578257-C52A-49A9-97C1-B5B4B738F0D4}" srcOrd="1" destOrd="0" presId="urn:microsoft.com/office/officeart/2005/8/layout/hList9"/>
    <dgm:cxn modelId="{BDB06A72-CF28-4001-9C32-A619E443CC1A}" type="presOf" srcId="{4631950B-5C77-4D16-B2FE-3997928C8E93}" destId="{1481167F-79E8-4D9E-830C-F4637BC321B8}" srcOrd="0" destOrd="0" presId="urn:microsoft.com/office/officeart/2005/8/layout/hList9"/>
    <dgm:cxn modelId="{8A728C0F-671F-46F8-BB2F-4A76D0790389}" type="presOf" srcId="{C5F877CE-CEB6-41B8-9022-E78E211BCDCD}" destId="{43227DC2-7943-4F85-A5DA-D42C05488682}" srcOrd="1" destOrd="0" presId="urn:microsoft.com/office/officeart/2005/8/layout/hList9"/>
    <dgm:cxn modelId="{87CDB2A6-DADA-4CC0-BA96-694EADFA6576}" srcId="{EAF5E649-3B29-410C-93FE-BC3DE891A12C}" destId="{E05DB982-5B67-4BEE-81C8-4EC50A1A0412}" srcOrd="1" destOrd="0" parTransId="{04190702-5C37-4A54-AA7E-38BEAB3DDA31}" sibTransId="{0437CF1F-FFD7-4B0F-B267-A50DCC5E6573}"/>
    <dgm:cxn modelId="{840BEC9C-CC16-4583-BAE6-6E4A830721D9}" type="presOf" srcId="{A949C1DA-32B2-444D-B379-070509F44125}" destId="{1724F292-9BCD-411F-A38E-7E7532778131}" srcOrd="0" destOrd="0" presId="urn:microsoft.com/office/officeart/2005/8/layout/hList9"/>
    <dgm:cxn modelId="{B594E090-429B-42A3-AF0A-6A76F525D01B}" srcId="{4631950B-5C77-4D16-B2FE-3997928C8E93}" destId="{EAF5E649-3B29-410C-93FE-BC3DE891A12C}" srcOrd="1" destOrd="0" parTransId="{97367661-EE9D-403C-B262-6FE0F5FD3A50}" sibTransId="{0B444E80-54BB-43DC-AC25-2AF15AEAC09F}"/>
    <dgm:cxn modelId="{2D962C48-A098-4F95-B3C8-B2482585997A}" type="presOf" srcId="{96431FF3-606F-423D-AF28-A59AD170BD7F}" destId="{40B2541C-F64F-4FA1-8DEC-9991F6A5A7FD}" srcOrd="0" destOrd="0" presId="urn:microsoft.com/office/officeart/2005/8/layout/hList9"/>
    <dgm:cxn modelId="{727D7E54-3BB6-42EB-9194-51FD92EBDC1F}" srcId="{51C4B4DF-597B-4ECC-AFE0-84330D5DD665}" destId="{96431FF3-606F-423D-AF28-A59AD170BD7F}" srcOrd="1" destOrd="0" parTransId="{3E97D8B7-65DF-4257-BF81-7FF384D8DF72}" sibTransId="{12309997-E032-4803-9906-7901EF96DC5E}"/>
    <dgm:cxn modelId="{14519E2F-1F2F-4514-9887-5181AB065511}" srcId="{1903206D-6AE2-4E83-B24C-A41AA89C9840}" destId="{062CFBCD-6B79-44DE-8347-FA63B5D8A4E1}" srcOrd="2" destOrd="0" parTransId="{03EFA7AF-A094-4EC4-9571-C874324C3052}" sibTransId="{3D5A0FC9-AC79-4DC2-B2CB-E305B4548726}"/>
    <dgm:cxn modelId="{9471B6DF-DB83-42B9-98BA-65F876F70871}" type="presOf" srcId="{DA62EFDA-F081-4236-AB4D-8815232B164E}" destId="{C7BCBA7C-8F9B-499D-8983-FD8A8EAD54B6}" srcOrd="1" destOrd="0" presId="urn:microsoft.com/office/officeart/2005/8/layout/hList9"/>
    <dgm:cxn modelId="{BCE5D20E-C111-40E3-9E94-232127285886}" type="presOf" srcId="{65A088BE-DAB1-4E00-AA20-9195F4185C30}" destId="{1B560B8D-DBCC-4C3F-B54B-B88067B22C54}" srcOrd="0" destOrd="0" presId="urn:microsoft.com/office/officeart/2005/8/layout/hList9"/>
    <dgm:cxn modelId="{4303FF72-85E3-4AFD-8544-6572BD434D15}" srcId="{EAF5E649-3B29-410C-93FE-BC3DE891A12C}" destId="{A949C1DA-32B2-444D-B379-070509F44125}" srcOrd="0" destOrd="0" parTransId="{1FDF56AB-0CBF-4D1E-80E8-400B0AADC316}" sibTransId="{6BCCDAB2-D2B4-4AA0-A5AA-5310103CBD08}"/>
    <dgm:cxn modelId="{864B92C4-7D05-427B-B2C6-0814D867401F}" srcId="{1903206D-6AE2-4E83-B24C-A41AA89C9840}" destId="{DA62EFDA-F081-4236-AB4D-8815232B164E}" srcOrd="0" destOrd="0" parTransId="{8A19789F-74B2-4346-9FF7-88DD29C44B1C}" sibTransId="{804F7E9A-4BB8-4128-8350-786E3C12234C}"/>
    <dgm:cxn modelId="{53D2D75B-A442-4300-A96F-9D0773ABC783}" type="presOf" srcId="{DA62EFDA-F081-4236-AB4D-8815232B164E}" destId="{58D49042-9360-4C14-ADF7-BD0352EE7BCE}" srcOrd="0" destOrd="0" presId="urn:microsoft.com/office/officeart/2005/8/layout/hList9"/>
    <dgm:cxn modelId="{075E8B6E-C45B-45B0-B060-13D4846659F2}" srcId="{4631950B-5C77-4D16-B2FE-3997928C8E93}" destId="{201990BF-B0E6-458E-B746-CA19B5AB24FE}" srcOrd="2" destOrd="0" parTransId="{69C39D46-6ED5-4992-ACBD-63C7C4B16D8B}" sibTransId="{667BDA04-9A7A-4E73-96C4-54A398E5FB97}"/>
    <dgm:cxn modelId="{693C8094-3739-446E-851A-14E239AFB30A}" srcId="{51C4B4DF-597B-4ECC-AFE0-84330D5DD665}" destId="{C5F877CE-CEB6-41B8-9022-E78E211BCDCD}" srcOrd="2" destOrd="0" parTransId="{7575D2E4-CE03-4EB9-912B-2F4C0D769DEC}" sibTransId="{0E49E797-22B3-4DD1-A340-8156782C3460}"/>
    <dgm:cxn modelId="{F3B07948-7D27-4092-B5D2-FB0347D9EC8A}" srcId="{201990BF-B0E6-458E-B746-CA19B5AB24FE}" destId="{A57872A8-5150-498D-9082-370224F36F4D}" srcOrd="1" destOrd="0" parTransId="{6DC8AD3B-7D83-4AFD-9B24-42FCE0D1F4D0}" sibTransId="{44F4A60A-F814-4392-880C-A00088D734EC}"/>
    <dgm:cxn modelId="{9C2EA617-43B2-4D40-8676-D7164D00F36F}" srcId="{51C4B4DF-597B-4ECC-AFE0-84330D5DD665}" destId="{149DDE05-8F23-4712-AF31-FB03F1F72FC4}" srcOrd="0" destOrd="0" parTransId="{241120EE-7732-44B3-9C19-B300CF0AA0F6}" sibTransId="{046FB04A-430A-411A-B08E-D5380EB66547}"/>
    <dgm:cxn modelId="{180A75EC-09DC-4353-A2EA-9E92DE8DAE04}" type="presOf" srcId="{81AE725D-3BEC-494A-9069-CF7D62ECFB55}" destId="{9D265D6B-16E9-434F-86E9-DC0A192AE1A9}" srcOrd="1" destOrd="0" presId="urn:microsoft.com/office/officeart/2005/8/layout/hList9"/>
    <dgm:cxn modelId="{4A8C930E-11C8-4FC5-9FC8-2C55F0B62680}" type="presOf" srcId="{E05DB982-5B67-4BEE-81C8-4EC50A1A0412}" destId="{F34FFE8E-4769-4026-8D66-E823F2C3C8AC}" srcOrd="0" destOrd="0" presId="urn:microsoft.com/office/officeart/2005/8/layout/hList9"/>
    <dgm:cxn modelId="{A6774971-740A-40A5-9CE3-EA2350899EDF}" type="presOf" srcId="{A949C1DA-32B2-444D-B379-070509F44125}" destId="{0E11F0A3-1F35-4360-9A23-A9514BD2DB39}" srcOrd="1" destOrd="0" presId="urn:microsoft.com/office/officeart/2005/8/layout/hList9"/>
    <dgm:cxn modelId="{F5F04C8A-F88E-4C80-B060-FFAEA702A5A0}" type="presOf" srcId="{C5F877CE-CEB6-41B8-9022-E78E211BCDCD}" destId="{33027FFB-4328-422E-A61B-5EB1A13BE1DE}" srcOrd="0" destOrd="0" presId="urn:microsoft.com/office/officeart/2005/8/layout/hList9"/>
    <dgm:cxn modelId="{91A63A24-B4B9-428B-891C-E6E6E5E06E54}" type="presOf" srcId="{51C4B4DF-597B-4ECC-AFE0-84330D5DD665}" destId="{44AD5160-34B6-486B-AFFA-396C388AC18F}" srcOrd="0" destOrd="0" presId="urn:microsoft.com/office/officeart/2005/8/layout/hList9"/>
    <dgm:cxn modelId="{BEE7D5AB-074A-4EC8-9484-FD9D7BE01688}" srcId="{201990BF-B0E6-458E-B746-CA19B5AB24FE}" destId="{65A088BE-DAB1-4E00-AA20-9195F4185C30}" srcOrd="0" destOrd="0" parTransId="{89835EE1-EB00-4BFA-AF68-65793C6D8193}" sibTransId="{35552982-01F5-4E3E-941E-13456FCF4C67}"/>
    <dgm:cxn modelId="{8DC9832F-6D9C-43E7-B6CD-F37814A827EA}" type="presOf" srcId="{1903206D-6AE2-4E83-B24C-A41AA89C9840}" destId="{D6DCE104-FB5D-44C2-9A3C-9B5F1A283C4D}" srcOrd="0" destOrd="0" presId="urn:microsoft.com/office/officeart/2005/8/layout/hList9"/>
    <dgm:cxn modelId="{96B53EFE-0242-4AEB-9515-D522C27F95EE}" srcId="{4631950B-5C77-4D16-B2FE-3997928C8E93}" destId="{51C4B4DF-597B-4ECC-AFE0-84330D5DD665}" srcOrd="3" destOrd="0" parTransId="{A4058978-9FEB-4117-8D6E-34A7A7835825}" sibTransId="{40F07459-1F24-46E3-BC2E-371336D71FFB}"/>
    <dgm:cxn modelId="{296526B7-9002-42AC-9A73-C8CC66BB2239}" type="presOf" srcId="{149DDE05-8F23-4712-AF31-FB03F1F72FC4}" destId="{ADBC2D2D-9C03-49AC-8364-699499B9E9D8}" srcOrd="0" destOrd="0" presId="urn:microsoft.com/office/officeart/2005/8/layout/hList9"/>
    <dgm:cxn modelId="{9A35277F-3613-4288-A0F7-DF862EF25365}" type="presOf" srcId="{A57872A8-5150-498D-9082-370224F36F4D}" destId="{37EFD9B9-FCB0-4520-8079-09417AD58258}" srcOrd="0" destOrd="0" presId="urn:microsoft.com/office/officeart/2005/8/layout/hList9"/>
    <dgm:cxn modelId="{67B6227A-A502-434C-81AB-3EBE7250C1DA}" type="presOf" srcId="{062CFBCD-6B79-44DE-8347-FA63B5D8A4E1}" destId="{B6A04E11-F730-4FD0-834D-1084EF41C9A4}" srcOrd="0" destOrd="0" presId="urn:microsoft.com/office/officeart/2005/8/layout/hList9"/>
    <dgm:cxn modelId="{E3AF4DBE-E543-41B9-ABF1-049E1470D513}" type="presOf" srcId="{9A5CD273-2279-407D-A91A-1B433386C03F}" destId="{F32790FC-26DE-4440-B649-D7876B4B9BBD}" srcOrd="1" destOrd="0" presId="urn:microsoft.com/office/officeart/2005/8/layout/hList9"/>
    <dgm:cxn modelId="{92F629F5-418B-44B0-84EE-4081FEEDD3A4}" type="presOf" srcId="{96431FF3-606F-423D-AF28-A59AD170BD7F}" destId="{29C3AEB4-64C7-4CC6-8394-7F0D0D1B812B}" srcOrd="1" destOrd="0" presId="urn:microsoft.com/office/officeart/2005/8/layout/hList9"/>
    <dgm:cxn modelId="{00D5276E-6870-48D3-80C1-9DFC7DC6DCD2}" type="presOf" srcId="{A57872A8-5150-498D-9082-370224F36F4D}" destId="{C3311400-392E-4035-9180-CD11827C5C95}" srcOrd="1" destOrd="0" presId="urn:microsoft.com/office/officeart/2005/8/layout/hList9"/>
    <dgm:cxn modelId="{132DB0A6-E550-4688-A7E7-17C005F7406F}" type="presParOf" srcId="{1481167F-79E8-4D9E-830C-F4637BC321B8}" destId="{88F46B28-FE19-4D7E-BB3D-474F0AE6D858}" srcOrd="0" destOrd="0" presId="urn:microsoft.com/office/officeart/2005/8/layout/hList9"/>
    <dgm:cxn modelId="{330D0571-9E52-46B8-8B08-68FF2F731714}" type="presParOf" srcId="{1481167F-79E8-4D9E-830C-F4637BC321B8}" destId="{E2D1C09F-C2A6-41C0-99A6-41398D368F63}" srcOrd="1" destOrd="0" presId="urn:microsoft.com/office/officeart/2005/8/layout/hList9"/>
    <dgm:cxn modelId="{404E5438-E7B0-4467-B6F9-AA872E337C80}" type="presParOf" srcId="{E2D1C09F-C2A6-41C0-99A6-41398D368F63}" destId="{D75EF85B-7EF7-4D7D-8ACC-E22F797C0F0F}" srcOrd="0" destOrd="0" presId="urn:microsoft.com/office/officeart/2005/8/layout/hList9"/>
    <dgm:cxn modelId="{A0D3653E-1535-42DB-934F-7146C77B4390}" type="presParOf" srcId="{E2D1C09F-C2A6-41C0-99A6-41398D368F63}" destId="{C9CA761D-AD9C-4081-8DC1-F8186C2695DA}" srcOrd="1" destOrd="0" presId="urn:microsoft.com/office/officeart/2005/8/layout/hList9"/>
    <dgm:cxn modelId="{55C3EAE2-9954-47DA-8CB7-13E8E318E3D1}" type="presParOf" srcId="{C9CA761D-AD9C-4081-8DC1-F8186C2695DA}" destId="{58D49042-9360-4C14-ADF7-BD0352EE7BCE}" srcOrd="0" destOrd="0" presId="urn:microsoft.com/office/officeart/2005/8/layout/hList9"/>
    <dgm:cxn modelId="{F60930CF-A891-4D70-878F-CFE00E4FA373}" type="presParOf" srcId="{C9CA761D-AD9C-4081-8DC1-F8186C2695DA}" destId="{C7BCBA7C-8F9B-499D-8983-FD8A8EAD54B6}" srcOrd="1" destOrd="0" presId="urn:microsoft.com/office/officeart/2005/8/layout/hList9"/>
    <dgm:cxn modelId="{62017BD5-115F-4010-9A72-EE5CDD0DCFF5}" type="presParOf" srcId="{E2D1C09F-C2A6-41C0-99A6-41398D368F63}" destId="{E2141C09-A1FD-4766-AA1E-CF35EF2728F0}" srcOrd="2" destOrd="0" presId="urn:microsoft.com/office/officeart/2005/8/layout/hList9"/>
    <dgm:cxn modelId="{2C53189E-8424-4149-822C-201C3F888DE6}" type="presParOf" srcId="{E2141C09-A1FD-4766-AA1E-CF35EF2728F0}" destId="{05C99325-B490-4348-BD8E-4D424BC7E1A9}" srcOrd="0" destOrd="0" presId="urn:microsoft.com/office/officeart/2005/8/layout/hList9"/>
    <dgm:cxn modelId="{F318D121-433D-4085-B5D2-40D551B7EF43}" type="presParOf" srcId="{E2141C09-A1FD-4766-AA1E-CF35EF2728F0}" destId="{9D265D6B-16E9-434F-86E9-DC0A192AE1A9}" srcOrd="1" destOrd="0" presId="urn:microsoft.com/office/officeart/2005/8/layout/hList9"/>
    <dgm:cxn modelId="{2ABED761-3283-4A63-A543-4DFF64E18341}" type="presParOf" srcId="{E2D1C09F-C2A6-41C0-99A6-41398D368F63}" destId="{9CB7C1FE-0028-45C5-9AA0-21E5C52ABC11}" srcOrd="3" destOrd="0" presId="urn:microsoft.com/office/officeart/2005/8/layout/hList9"/>
    <dgm:cxn modelId="{1E6DD923-3EC4-4C6B-BABF-F07EEF320646}" type="presParOf" srcId="{9CB7C1FE-0028-45C5-9AA0-21E5C52ABC11}" destId="{B6A04E11-F730-4FD0-834D-1084EF41C9A4}" srcOrd="0" destOrd="0" presId="urn:microsoft.com/office/officeart/2005/8/layout/hList9"/>
    <dgm:cxn modelId="{ACF87821-2A7E-4174-8DE4-A8A00732899F}" type="presParOf" srcId="{9CB7C1FE-0028-45C5-9AA0-21E5C52ABC11}" destId="{68BE324C-6D2B-4191-9222-1484FAE2C648}" srcOrd="1" destOrd="0" presId="urn:microsoft.com/office/officeart/2005/8/layout/hList9"/>
    <dgm:cxn modelId="{3BF96F1E-5B8C-43C5-BE68-300FC585AA44}" type="presParOf" srcId="{1481167F-79E8-4D9E-830C-F4637BC321B8}" destId="{277D0806-8782-4DD1-853D-D70D223735EC}" srcOrd="2" destOrd="0" presId="urn:microsoft.com/office/officeart/2005/8/layout/hList9"/>
    <dgm:cxn modelId="{1EE0E4FC-A7D6-4096-B54C-B90F463BCB8E}" type="presParOf" srcId="{1481167F-79E8-4D9E-830C-F4637BC321B8}" destId="{D6DCE104-FB5D-44C2-9A3C-9B5F1A283C4D}" srcOrd="3" destOrd="0" presId="urn:microsoft.com/office/officeart/2005/8/layout/hList9"/>
    <dgm:cxn modelId="{76039DB3-620A-4E18-A46D-EB15EE570494}" type="presParOf" srcId="{1481167F-79E8-4D9E-830C-F4637BC321B8}" destId="{9FBAADB1-506D-44D7-BC5F-1B2F0E397DC6}" srcOrd="4" destOrd="0" presId="urn:microsoft.com/office/officeart/2005/8/layout/hList9"/>
    <dgm:cxn modelId="{E0AE5C4D-30F8-490D-BEC3-A12DC7753152}" type="presParOf" srcId="{1481167F-79E8-4D9E-830C-F4637BC321B8}" destId="{3823D45B-B29E-4A65-ACD2-6A640CDDEB42}" srcOrd="5" destOrd="0" presId="urn:microsoft.com/office/officeart/2005/8/layout/hList9"/>
    <dgm:cxn modelId="{E1C89825-08E5-4E41-B82F-CD5046EEB990}" type="presParOf" srcId="{1481167F-79E8-4D9E-830C-F4637BC321B8}" destId="{A5CBF832-6CD0-4DE7-9A57-D846B315488E}" srcOrd="6" destOrd="0" presId="urn:microsoft.com/office/officeart/2005/8/layout/hList9"/>
    <dgm:cxn modelId="{9A9B0654-5E0B-4435-8EBF-3CECDBE88ADF}" type="presParOf" srcId="{A5CBF832-6CD0-4DE7-9A57-D846B315488E}" destId="{D802DA2E-F847-48F9-B0F1-D5D8EB796D47}" srcOrd="0" destOrd="0" presId="urn:microsoft.com/office/officeart/2005/8/layout/hList9"/>
    <dgm:cxn modelId="{E68D47F7-A862-4F3D-8388-C5B66887E269}" type="presParOf" srcId="{A5CBF832-6CD0-4DE7-9A57-D846B315488E}" destId="{D1A47A37-720C-45E2-BDDD-4368BD941C41}" srcOrd="1" destOrd="0" presId="urn:microsoft.com/office/officeart/2005/8/layout/hList9"/>
    <dgm:cxn modelId="{49123B81-7023-4D94-9F08-390256F07FA9}" type="presParOf" srcId="{D1A47A37-720C-45E2-BDDD-4368BD941C41}" destId="{1724F292-9BCD-411F-A38E-7E7532778131}" srcOrd="0" destOrd="0" presId="urn:microsoft.com/office/officeart/2005/8/layout/hList9"/>
    <dgm:cxn modelId="{76CACDC1-D687-4C78-9B0D-3DE81AF64EC0}" type="presParOf" srcId="{D1A47A37-720C-45E2-BDDD-4368BD941C41}" destId="{0E11F0A3-1F35-4360-9A23-A9514BD2DB39}" srcOrd="1" destOrd="0" presId="urn:microsoft.com/office/officeart/2005/8/layout/hList9"/>
    <dgm:cxn modelId="{1F0ADCCE-E187-4701-AEBE-4C619C90B003}" type="presParOf" srcId="{A5CBF832-6CD0-4DE7-9A57-D846B315488E}" destId="{C6F85C49-E905-465D-9051-E2378D220801}" srcOrd="2" destOrd="0" presId="urn:microsoft.com/office/officeart/2005/8/layout/hList9"/>
    <dgm:cxn modelId="{E46CD054-8019-4C16-A3AE-24D7C9BCBC13}" type="presParOf" srcId="{C6F85C49-E905-465D-9051-E2378D220801}" destId="{F34FFE8E-4769-4026-8D66-E823F2C3C8AC}" srcOrd="0" destOrd="0" presId="urn:microsoft.com/office/officeart/2005/8/layout/hList9"/>
    <dgm:cxn modelId="{A31AB5B3-3BCF-4008-A203-18B4F6FAF199}" type="presParOf" srcId="{C6F85C49-E905-465D-9051-E2378D220801}" destId="{20578257-C52A-49A9-97C1-B5B4B738F0D4}" srcOrd="1" destOrd="0" presId="urn:microsoft.com/office/officeart/2005/8/layout/hList9"/>
    <dgm:cxn modelId="{025189AC-EC04-4395-90E7-F51B332986EC}" type="presParOf" srcId="{A5CBF832-6CD0-4DE7-9A57-D846B315488E}" destId="{011CD3DC-4ACB-4925-9914-135753605701}" srcOrd="3" destOrd="0" presId="urn:microsoft.com/office/officeart/2005/8/layout/hList9"/>
    <dgm:cxn modelId="{B171C1DC-7088-425C-B724-B52950B54973}" type="presParOf" srcId="{011CD3DC-4ACB-4925-9914-135753605701}" destId="{E6FC6963-8B50-4342-8155-C75FAF98CF49}" srcOrd="0" destOrd="0" presId="urn:microsoft.com/office/officeart/2005/8/layout/hList9"/>
    <dgm:cxn modelId="{8D7C2F7C-8F93-478E-930A-9D152C84C854}" type="presParOf" srcId="{011CD3DC-4ACB-4925-9914-135753605701}" destId="{F32790FC-26DE-4440-B649-D7876B4B9BBD}" srcOrd="1" destOrd="0" presId="urn:microsoft.com/office/officeart/2005/8/layout/hList9"/>
    <dgm:cxn modelId="{29C32928-5F5D-4F85-806F-5F1F33FF482E}" type="presParOf" srcId="{1481167F-79E8-4D9E-830C-F4637BC321B8}" destId="{B625B3ED-E68A-4AAE-927E-418D5B49CCDA}" srcOrd="7" destOrd="0" presId="urn:microsoft.com/office/officeart/2005/8/layout/hList9"/>
    <dgm:cxn modelId="{A65426AD-153F-4F28-A8BA-3299D6739643}" type="presParOf" srcId="{1481167F-79E8-4D9E-830C-F4637BC321B8}" destId="{CDD2695A-DDCF-4D11-9208-B48226AB0CD2}" srcOrd="8" destOrd="0" presId="urn:microsoft.com/office/officeart/2005/8/layout/hList9"/>
    <dgm:cxn modelId="{9F87BC4C-CE92-4444-95B3-E3C09F5F38B4}" type="presParOf" srcId="{1481167F-79E8-4D9E-830C-F4637BC321B8}" destId="{E9D7333A-5DE8-41A9-8E2F-75B3926D1AA6}" srcOrd="9" destOrd="0" presId="urn:microsoft.com/office/officeart/2005/8/layout/hList9"/>
    <dgm:cxn modelId="{3B885970-A0EF-499D-95A6-656CB0FDDD4B}" type="presParOf" srcId="{1481167F-79E8-4D9E-830C-F4637BC321B8}" destId="{9E533B5A-56CD-4DEF-9C2B-D9269853B4B7}" srcOrd="10" destOrd="0" presId="urn:microsoft.com/office/officeart/2005/8/layout/hList9"/>
    <dgm:cxn modelId="{D359E1FB-F9F5-4AEA-9AA3-6F6BD4A0DE87}" type="presParOf" srcId="{1481167F-79E8-4D9E-830C-F4637BC321B8}" destId="{9513D322-3386-432F-9B0F-356523E9DD69}" srcOrd="11" destOrd="0" presId="urn:microsoft.com/office/officeart/2005/8/layout/hList9"/>
    <dgm:cxn modelId="{B98F3F17-3F3A-4088-92BE-47195B661F10}" type="presParOf" srcId="{9513D322-3386-432F-9B0F-356523E9DD69}" destId="{84594854-AEE3-4585-BD13-986447408BAF}" srcOrd="0" destOrd="0" presId="urn:microsoft.com/office/officeart/2005/8/layout/hList9"/>
    <dgm:cxn modelId="{4B9BED06-1A68-409C-9A6B-2A862EC3663E}" type="presParOf" srcId="{9513D322-3386-432F-9B0F-356523E9DD69}" destId="{AE2B7D49-7AC6-4F50-8EDA-3069C6E48D92}" srcOrd="1" destOrd="0" presId="urn:microsoft.com/office/officeart/2005/8/layout/hList9"/>
    <dgm:cxn modelId="{F800A771-B60D-4A55-A34F-E46BF3DD7826}" type="presParOf" srcId="{AE2B7D49-7AC6-4F50-8EDA-3069C6E48D92}" destId="{1B560B8D-DBCC-4C3F-B54B-B88067B22C54}" srcOrd="0" destOrd="0" presId="urn:microsoft.com/office/officeart/2005/8/layout/hList9"/>
    <dgm:cxn modelId="{B78D47B9-A146-4939-A550-8C55606DF4EB}" type="presParOf" srcId="{AE2B7D49-7AC6-4F50-8EDA-3069C6E48D92}" destId="{99A32FD7-30C5-4205-975A-6E097434CE1B}" srcOrd="1" destOrd="0" presId="urn:microsoft.com/office/officeart/2005/8/layout/hList9"/>
    <dgm:cxn modelId="{BC50C251-BC33-48A8-9E4F-42745C8260E6}" type="presParOf" srcId="{9513D322-3386-432F-9B0F-356523E9DD69}" destId="{EB08BCC2-CB3B-4C7B-9FFC-0ACD6E381F29}" srcOrd="2" destOrd="0" presId="urn:microsoft.com/office/officeart/2005/8/layout/hList9"/>
    <dgm:cxn modelId="{20B7F731-B6A4-4EAB-B837-E23404D8AD3C}" type="presParOf" srcId="{EB08BCC2-CB3B-4C7B-9FFC-0ACD6E381F29}" destId="{37EFD9B9-FCB0-4520-8079-09417AD58258}" srcOrd="0" destOrd="0" presId="urn:microsoft.com/office/officeart/2005/8/layout/hList9"/>
    <dgm:cxn modelId="{3D5342AA-29F5-4BC1-99CF-F759A38D5154}" type="presParOf" srcId="{EB08BCC2-CB3B-4C7B-9FFC-0ACD6E381F29}" destId="{C3311400-392E-4035-9180-CD11827C5C95}" srcOrd="1" destOrd="0" presId="urn:microsoft.com/office/officeart/2005/8/layout/hList9"/>
    <dgm:cxn modelId="{6158014A-52D5-4887-8454-233FB896368F}" type="presParOf" srcId="{9513D322-3386-432F-9B0F-356523E9DD69}" destId="{AC299C6C-C5FC-4C8B-B456-8B0C9F781B4A}" srcOrd="3" destOrd="0" presId="urn:microsoft.com/office/officeart/2005/8/layout/hList9"/>
    <dgm:cxn modelId="{7DE9E134-ED08-4AC4-88D6-808CAA89A75A}" type="presParOf" srcId="{AC299C6C-C5FC-4C8B-B456-8B0C9F781B4A}" destId="{9D006CE4-A2F5-4D16-B578-47AE198BA278}" srcOrd="0" destOrd="0" presId="urn:microsoft.com/office/officeart/2005/8/layout/hList9"/>
    <dgm:cxn modelId="{F256C044-030B-44C8-9BB2-0F52560D028F}" type="presParOf" srcId="{AC299C6C-C5FC-4C8B-B456-8B0C9F781B4A}" destId="{ED85EDCA-844D-4E57-820D-814C878AF4D3}" srcOrd="1" destOrd="0" presId="urn:microsoft.com/office/officeart/2005/8/layout/hList9"/>
    <dgm:cxn modelId="{1C955F47-E90D-4284-8781-AC92AE3A4625}" type="presParOf" srcId="{1481167F-79E8-4D9E-830C-F4637BC321B8}" destId="{A8AA1D80-81E2-44D7-8EE2-E9E22D02A2E8}" srcOrd="12" destOrd="0" presId="urn:microsoft.com/office/officeart/2005/8/layout/hList9"/>
    <dgm:cxn modelId="{081D92D7-267C-4CDB-A2A2-18AB070F908C}" type="presParOf" srcId="{1481167F-79E8-4D9E-830C-F4637BC321B8}" destId="{27383870-A405-492E-89C3-BDF8DAAE898D}" srcOrd="13" destOrd="0" presId="urn:microsoft.com/office/officeart/2005/8/layout/hList9"/>
    <dgm:cxn modelId="{053AB251-127C-49DD-B9CF-240F3ADA5765}" type="presParOf" srcId="{1481167F-79E8-4D9E-830C-F4637BC321B8}" destId="{DE137A8F-BDFE-4650-997E-CDFA89553CF5}" srcOrd="14" destOrd="0" presId="urn:microsoft.com/office/officeart/2005/8/layout/hList9"/>
    <dgm:cxn modelId="{05C4F8C9-7B11-4E1C-825F-66C5A0C4F559}" type="presParOf" srcId="{1481167F-79E8-4D9E-830C-F4637BC321B8}" destId="{00E6F32A-BD81-4696-A9BE-081F77CAA1DD}" srcOrd="15" destOrd="0" presId="urn:microsoft.com/office/officeart/2005/8/layout/hList9"/>
    <dgm:cxn modelId="{4F223F20-90B1-41C5-A86D-DFDE86B985D0}" type="presParOf" srcId="{1481167F-79E8-4D9E-830C-F4637BC321B8}" destId="{0BF60BF3-C89E-42F9-8287-79B00EA1D79C}" srcOrd="16" destOrd="0" presId="urn:microsoft.com/office/officeart/2005/8/layout/hList9"/>
    <dgm:cxn modelId="{DDFCE6B7-E8E1-4FB4-80D0-7E1CC30F0654}" type="presParOf" srcId="{0BF60BF3-C89E-42F9-8287-79B00EA1D79C}" destId="{82FB0F1F-D1B7-4EEC-AAC0-39CE16FB72DB}" srcOrd="0" destOrd="0" presId="urn:microsoft.com/office/officeart/2005/8/layout/hList9"/>
    <dgm:cxn modelId="{2117C3E2-5D2E-4A17-B32F-463F49A3C5D6}" type="presParOf" srcId="{0BF60BF3-C89E-42F9-8287-79B00EA1D79C}" destId="{9F37CFBC-D39A-4873-BE7E-203E79842DF3}" srcOrd="1" destOrd="0" presId="urn:microsoft.com/office/officeart/2005/8/layout/hList9"/>
    <dgm:cxn modelId="{7E6AA419-8407-4B76-AD3F-9942362BF9A9}" type="presParOf" srcId="{9F37CFBC-D39A-4873-BE7E-203E79842DF3}" destId="{ADBC2D2D-9C03-49AC-8364-699499B9E9D8}" srcOrd="0" destOrd="0" presId="urn:microsoft.com/office/officeart/2005/8/layout/hList9"/>
    <dgm:cxn modelId="{F5C41993-7F84-4DDA-B80E-A8AECE80C96E}" type="presParOf" srcId="{9F37CFBC-D39A-4873-BE7E-203E79842DF3}" destId="{E1185BD2-3883-448E-88BA-0CE846F30C56}" srcOrd="1" destOrd="0" presId="urn:microsoft.com/office/officeart/2005/8/layout/hList9"/>
    <dgm:cxn modelId="{881C4C19-A098-4C1B-8290-556B5C0275AB}" type="presParOf" srcId="{0BF60BF3-C89E-42F9-8287-79B00EA1D79C}" destId="{78AC7DE2-7760-490D-BCF2-5338E9F3CE1D}" srcOrd="2" destOrd="0" presId="urn:microsoft.com/office/officeart/2005/8/layout/hList9"/>
    <dgm:cxn modelId="{3858FDF6-25EB-46FF-84EF-6CB2AF795FF6}" type="presParOf" srcId="{78AC7DE2-7760-490D-BCF2-5338E9F3CE1D}" destId="{40B2541C-F64F-4FA1-8DEC-9991F6A5A7FD}" srcOrd="0" destOrd="0" presId="urn:microsoft.com/office/officeart/2005/8/layout/hList9"/>
    <dgm:cxn modelId="{330A0B22-4F0D-4BE7-B1ED-E7F0B9ED45A4}" type="presParOf" srcId="{78AC7DE2-7760-490D-BCF2-5338E9F3CE1D}" destId="{29C3AEB4-64C7-4CC6-8394-7F0D0D1B812B}" srcOrd="1" destOrd="0" presId="urn:microsoft.com/office/officeart/2005/8/layout/hList9"/>
    <dgm:cxn modelId="{2DE842AE-76A5-4EF6-A4BD-EF70AD205CFB}" type="presParOf" srcId="{0BF60BF3-C89E-42F9-8287-79B00EA1D79C}" destId="{1E03E6A5-2CD9-4201-B90D-CFEAC9307AF3}" srcOrd="3" destOrd="0" presId="urn:microsoft.com/office/officeart/2005/8/layout/hList9"/>
    <dgm:cxn modelId="{1F80FB3C-136A-44D2-8A3C-1A75F7E65195}" type="presParOf" srcId="{1E03E6A5-2CD9-4201-B90D-CFEAC9307AF3}" destId="{33027FFB-4328-422E-A61B-5EB1A13BE1DE}" srcOrd="0" destOrd="0" presId="urn:microsoft.com/office/officeart/2005/8/layout/hList9"/>
    <dgm:cxn modelId="{A6255097-B96E-415C-B457-0142F422ED96}" type="presParOf" srcId="{1E03E6A5-2CD9-4201-B90D-CFEAC9307AF3}" destId="{43227DC2-7943-4F85-A5DA-D42C05488682}" srcOrd="1" destOrd="0" presId="urn:microsoft.com/office/officeart/2005/8/layout/hList9"/>
    <dgm:cxn modelId="{6F58630E-EDD1-465A-9ACA-80938F9383B5}" type="presParOf" srcId="{1481167F-79E8-4D9E-830C-F4637BC321B8}" destId="{9FFA0619-1446-4998-A1F4-37E0F3540BD9}" srcOrd="17" destOrd="0" presId="urn:microsoft.com/office/officeart/2005/8/layout/hList9"/>
    <dgm:cxn modelId="{BCA619EF-3B2B-4BA1-8C57-E090E7EB7C4F}" type="presParOf" srcId="{1481167F-79E8-4D9E-830C-F4637BC321B8}" destId="{44AD5160-34B6-486B-AFFA-396C388AC18F}" srcOrd="1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E799F2-4107-4737-A330-F66EC83C4BFA}" type="doc">
      <dgm:prSet loTypeId="urn:microsoft.com/office/officeart/2005/8/layout/hProcess9" loCatId="process" qsTypeId="urn:microsoft.com/office/officeart/2005/8/quickstyle/3d6" qsCatId="3D" csTypeId="urn:microsoft.com/office/officeart/2005/8/colors/accent1_2" csCatId="accent1" phldr="1"/>
      <dgm:spPr/>
    </dgm:pt>
    <dgm:pt modelId="{4C76AEEB-4E56-425F-B81E-EEEFE9D745B1}">
      <dgm:prSet phldrT="[Text]"/>
      <dgm:spPr>
        <a:solidFill>
          <a:srgbClr val="C00000"/>
        </a:solidFill>
      </dgm:spPr>
      <dgm:t>
        <a:bodyPr/>
        <a:lstStyle/>
        <a:p>
          <a:r>
            <a:rPr lang="en-GB" dirty="0" smtClean="0"/>
            <a:t>reducing risk</a:t>
          </a:r>
          <a:endParaRPr lang="en-GB" dirty="0"/>
        </a:p>
      </dgm:t>
    </dgm:pt>
    <dgm:pt modelId="{93DA4EEA-E9B4-4D5A-B812-EFFCB7FA6AF5}" type="parTrans" cxnId="{CADA926B-5595-42ED-BE3B-D6FF8C0EA063}">
      <dgm:prSet/>
      <dgm:spPr/>
      <dgm:t>
        <a:bodyPr/>
        <a:lstStyle/>
        <a:p>
          <a:endParaRPr lang="en-GB"/>
        </a:p>
      </dgm:t>
    </dgm:pt>
    <dgm:pt modelId="{8A06B011-06D0-466E-A47B-F5F7754658BE}" type="sibTrans" cxnId="{CADA926B-5595-42ED-BE3B-D6FF8C0EA063}">
      <dgm:prSet/>
      <dgm:spPr/>
      <dgm:t>
        <a:bodyPr/>
        <a:lstStyle/>
        <a:p>
          <a:endParaRPr lang="en-GB"/>
        </a:p>
      </dgm:t>
    </dgm:pt>
    <dgm:pt modelId="{299796A3-8C83-475B-8D87-44CB39685BED}">
      <dgm:prSet phldrT="[Text]"/>
      <dgm:spPr>
        <a:solidFill>
          <a:srgbClr val="C00000"/>
        </a:solidFill>
      </dgm:spPr>
      <dgm:t>
        <a:bodyPr/>
        <a:lstStyle/>
        <a:p>
          <a:r>
            <a:rPr lang="en-GB" dirty="0" smtClean="0"/>
            <a:t>reducing interest</a:t>
          </a:r>
          <a:endParaRPr lang="en-GB" dirty="0"/>
        </a:p>
      </dgm:t>
    </dgm:pt>
    <dgm:pt modelId="{46AC0128-8E67-4705-95D7-AB8FEE0EB15F}" type="parTrans" cxnId="{6E58C54F-2CEC-4A66-92CD-476D505A9C1A}">
      <dgm:prSet/>
      <dgm:spPr/>
      <dgm:t>
        <a:bodyPr/>
        <a:lstStyle/>
        <a:p>
          <a:endParaRPr lang="en-GB"/>
        </a:p>
      </dgm:t>
    </dgm:pt>
    <dgm:pt modelId="{69228718-DFFD-4414-8700-A007441D6F69}" type="sibTrans" cxnId="{6E58C54F-2CEC-4A66-92CD-476D505A9C1A}">
      <dgm:prSet/>
      <dgm:spPr/>
      <dgm:t>
        <a:bodyPr/>
        <a:lstStyle/>
        <a:p>
          <a:endParaRPr lang="en-GB"/>
        </a:p>
      </dgm:t>
    </dgm:pt>
    <dgm:pt modelId="{771E22FA-9181-42B6-83D3-6EB72D7008CD}">
      <dgm:prSet phldrT="[Text]"/>
      <dgm:spPr>
        <a:solidFill>
          <a:srgbClr val="C00000"/>
        </a:solidFill>
      </dgm:spPr>
      <dgm:t>
        <a:bodyPr/>
        <a:lstStyle/>
        <a:p>
          <a:r>
            <a:rPr lang="en-GB" smtClean="0"/>
            <a:t>increasing security</a:t>
          </a:r>
          <a:endParaRPr lang="en-GB" dirty="0"/>
        </a:p>
      </dgm:t>
    </dgm:pt>
    <dgm:pt modelId="{93834139-6405-46D8-8C4E-B9512A3EF12D}" type="parTrans" cxnId="{593F5503-EEDD-4432-8A69-1EB31B6E0658}">
      <dgm:prSet/>
      <dgm:spPr/>
      <dgm:t>
        <a:bodyPr/>
        <a:lstStyle/>
        <a:p>
          <a:endParaRPr lang="en-GB"/>
        </a:p>
      </dgm:t>
    </dgm:pt>
    <dgm:pt modelId="{25541FFD-47BA-4B7B-BF9D-8C1E8B869BE9}" type="sibTrans" cxnId="{593F5503-EEDD-4432-8A69-1EB31B6E0658}">
      <dgm:prSet/>
      <dgm:spPr/>
      <dgm:t>
        <a:bodyPr/>
        <a:lstStyle/>
        <a:p>
          <a:endParaRPr lang="en-GB"/>
        </a:p>
      </dgm:t>
    </dgm:pt>
    <dgm:pt modelId="{84560290-9E6D-4B56-B32E-3F315DBB2252}" type="pres">
      <dgm:prSet presAssocID="{33E799F2-4107-4737-A330-F66EC83C4BFA}" presName="CompostProcess" presStyleCnt="0">
        <dgm:presLayoutVars>
          <dgm:dir/>
          <dgm:resizeHandles val="exact"/>
        </dgm:presLayoutVars>
      </dgm:prSet>
      <dgm:spPr/>
    </dgm:pt>
    <dgm:pt modelId="{DA87E69F-3E8D-441B-ABBB-BE0246588F7E}" type="pres">
      <dgm:prSet presAssocID="{33E799F2-4107-4737-A330-F66EC83C4BFA}" presName="arrow" presStyleLbl="bgShp" presStyleIdx="0" presStyleCnt="1" custLinFactNeighborX="2998"/>
      <dgm:spPr>
        <a:solidFill>
          <a:schemeClr val="accent2">
            <a:lumMod val="60000"/>
            <a:lumOff val="40000"/>
          </a:schemeClr>
        </a:solidFill>
      </dgm:spPr>
    </dgm:pt>
    <dgm:pt modelId="{AABF01D2-6C5A-45CE-A7FF-B3C48AA35B8B}" type="pres">
      <dgm:prSet presAssocID="{33E799F2-4107-4737-A330-F66EC83C4BFA}" presName="linearProcess" presStyleCnt="0"/>
      <dgm:spPr/>
    </dgm:pt>
    <dgm:pt modelId="{3EE0B6C8-7EAA-4ABC-A774-B83339C1EA17}" type="pres">
      <dgm:prSet presAssocID="{4C76AEEB-4E56-425F-B81E-EEEFE9D745B1}" presName="textNode" presStyleLbl="node1" presStyleIdx="0" presStyleCnt="3" custLinFactNeighborX="-79851" custLinFactNeighborY="-2206">
        <dgm:presLayoutVars>
          <dgm:bulletEnabled val="1"/>
        </dgm:presLayoutVars>
      </dgm:prSet>
      <dgm:spPr/>
      <dgm:t>
        <a:bodyPr/>
        <a:lstStyle/>
        <a:p>
          <a:endParaRPr lang="en-GB"/>
        </a:p>
      </dgm:t>
    </dgm:pt>
    <dgm:pt modelId="{6F491935-045F-4E77-9C8F-D7869246FE60}" type="pres">
      <dgm:prSet presAssocID="{8A06B011-06D0-466E-A47B-F5F7754658BE}" presName="sibTrans" presStyleCnt="0"/>
      <dgm:spPr/>
    </dgm:pt>
    <dgm:pt modelId="{7F35BACB-AC94-44D8-88EC-28F43FC7BB65}" type="pres">
      <dgm:prSet presAssocID="{299796A3-8C83-475B-8D87-44CB39685BED}" presName="textNode" presStyleLbl="node1" presStyleIdx="1" presStyleCnt="3">
        <dgm:presLayoutVars>
          <dgm:bulletEnabled val="1"/>
        </dgm:presLayoutVars>
      </dgm:prSet>
      <dgm:spPr/>
      <dgm:t>
        <a:bodyPr/>
        <a:lstStyle/>
        <a:p>
          <a:endParaRPr lang="en-GB"/>
        </a:p>
      </dgm:t>
    </dgm:pt>
    <dgm:pt modelId="{CFBD21E5-B56F-457E-A90A-15776B7B1B60}" type="pres">
      <dgm:prSet presAssocID="{69228718-DFFD-4414-8700-A007441D6F69}" presName="sibTrans" presStyleCnt="0"/>
      <dgm:spPr/>
    </dgm:pt>
    <dgm:pt modelId="{1ED71CC2-67F1-4613-8EEB-FA063D44F772}" type="pres">
      <dgm:prSet presAssocID="{771E22FA-9181-42B6-83D3-6EB72D7008CD}" presName="textNode" presStyleLbl="node1" presStyleIdx="2" presStyleCnt="3">
        <dgm:presLayoutVars>
          <dgm:bulletEnabled val="1"/>
        </dgm:presLayoutVars>
      </dgm:prSet>
      <dgm:spPr/>
      <dgm:t>
        <a:bodyPr/>
        <a:lstStyle/>
        <a:p>
          <a:endParaRPr lang="en-GB"/>
        </a:p>
      </dgm:t>
    </dgm:pt>
  </dgm:ptLst>
  <dgm:cxnLst>
    <dgm:cxn modelId="{79C81241-0844-4FD0-AF90-BD0593F3F4FE}" type="presOf" srcId="{299796A3-8C83-475B-8D87-44CB39685BED}" destId="{7F35BACB-AC94-44D8-88EC-28F43FC7BB65}" srcOrd="0" destOrd="0" presId="urn:microsoft.com/office/officeart/2005/8/layout/hProcess9"/>
    <dgm:cxn modelId="{EB6F2C1B-F8E3-40C5-9C23-621F3537349D}" type="presOf" srcId="{33E799F2-4107-4737-A330-F66EC83C4BFA}" destId="{84560290-9E6D-4B56-B32E-3F315DBB2252}" srcOrd="0" destOrd="0" presId="urn:microsoft.com/office/officeart/2005/8/layout/hProcess9"/>
    <dgm:cxn modelId="{593F5503-EEDD-4432-8A69-1EB31B6E0658}" srcId="{33E799F2-4107-4737-A330-F66EC83C4BFA}" destId="{771E22FA-9181-42B6-83D3-6EB72D7008CD}" srcOrd="2" destOrd="0" parTransId="{93834139-6405-46D8-8C4E-B9512A3EF12D}" sibTransId="{25541FFD-47BA-4B7B-BF9D-8C1E8B869BE9}"/>
    <dgm:cxn modelId="{6E58C54F-2CEC-4A66-92CD-476D505A9C1A}" srcId="{33E799F2-4107-4737-A330-F66EC83C4BFA}" destId="{299796A3-8C83-475B-8D87-44CB39685BED}" srcOrd="1" destOrd="0" parTransId="{46AC0128-8E67-4705-95D7-AB8FEE0EB15F}" sibTransId="{69228718-DFFD-4414-8700-A007441D6F69}"/>
    <dgm:cxn modelId="{177C2F73-FBF7-4423-9820-4BF4B7482515}" type="presOf" srcId="{771E22FA-9181-42B6-83D3-6EB72D7008CD}" destId="{1ED71CC2-67F1-4613-8EEB-FA063D44F772}" srcOrd="0" destOrd="0" presId="urn:microsoft.com/office/officeart/2005/8/layout/hProcess9"/>
    <dgm:cxn modelId="{CADA926B-5595-42ED-BE3B-D6FF8C0EA063}" srcId="{33E799F2-4107-4737-A330-F66EC83C4BFA}" destId="{4C76AEEB-4E56-425F-B81E-EEEFE9D745B1}" srcOrd="0" destOrd="0" parTransId="{93DA4EEA-E9B4-4D5A-B812-EFFCB7FA6AF5}" sibTransId="{8A06B011-06D0-466E-A47B-F5F7754658BE}"/>
    <dgm:cxn modelId="{32294BAE-B230-485F-B3C6-9CE851018CE0}" type="presOf" srcId="{4C76AEEB-4E56-425F-B81E-EEEFE9D745B1}" destId="{3EE0B6C8-7EAA-4ABC-A774-B83339C1EA17}" srcOrd="0" destOrd="0" presId="urn:microsoft.com/office/officeart/2005/8/layout/hProcess9"/>
    <dgm:cxn modelId="{47364E87-C2FA-447B-BC91-8DBAB8D643FF}" type="presParOf" srcId="{84560290-9E6D-4B56-B32E-3F315DBB2252}" destId="{DA87E69F-3E8D-441B-ABBB-BE0246588F7E}" srcOrd="0" destOrd="0" presId="urn:microsoft.com/office/officeart/2005/8/layout/hProcess9"/>
    <dgm:cxn modelId="{1F607536-FF6D-484B-BE51-C6F11DFB97F4}" type="presParOf" srcId="{84560290-9E6D-4B56-B32E-3F315DBB2252}" destId="{AABF01D2-6C5A-45CE-A7FF-B3C48AA35B8B}" srcOrd="1" destOrd="0" presId="urn:microsoft.com/office/officeart/2005/8/layout/hProcess9"/>
    <dgm:cxn modelId="{A5CC156E-5BEF-46CB-8341-A09BA3F0F627}" type="presParOf" srcId="{AABF01D2-6C5A-45CE-A7FF-B3C48AA35B8B}" destId="{3EE0B6C8-7EAA-4ABC-A774-B83339C1EA17}" srcOrd="0" destOrd="0" presId="urn:microsoft.com/office/officeart/2005/8/layout/hProcess9"/>
    <dgm:cxn modelId="{630FC624-50B3-418C-A71E-0817D7AB9D10}" type="presParOf" srcId="{AABF01D2-6C5A-45CE-A7FF-B3C48AA35B8B}" destId="{6F491935-045F-4E77-9C8F-D7869246FE60}" srcOrd="1" destOrd="0" presId="urn:microsoft.com/office/officeart/2005/8/layout/hProcess9"/>
    <dgm:cxn modelId="{C7C48AE4-F540-4189-9FD5-17E3B5CB0F35}" type="presParOf" srcId="{AABF01D2-6C5A-45CE-A7FF-B3C48AA35B8B}" destId="{7F35BACB-AC94-44D8-88EC-28F43FC7BB65}" srcOrd="2" destOrd="0" presId="urn:microsoft.com/office/officeart/2005/8/layout/hProcess9"/>
    <dgm:cxn modelId="{B5FD96D8-FDF4-4143-B4A4-6C983B56E2F5}" type="presParOf" srcId="{AABF01D2-6C5A-45CE-A7FF-B3C48AA35B8B}" destId="{CFBD21E5-B56F-457E-A90A-15776B7B1B60}" srcOrd="3" destOrd="0" presId="urn:microsoft.com/office/officeart/2005/8/layout/hProcess9"/>
    <dgm:cxn modelId="{AA2289F9-6045-439A-8CDA-2EC87F1B6393}" type="presParOf" srcId="{AABF01D2-6C5A-45CE-A7FF-B3C48AA35B8B}" destId="{1ED71CC2-67F1-4613-8EEB-FA063D44F772}"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3F137-5E0D-4711-B3EA-46C70E1A211D}">
      <dsp:nvSpPr>
        <dsp:cNvPr id="0" name=""/>
        <dsp:cNvSpPr/>
      </dsp:nvSpPr>
      <dsp:spPr>
        <a:xfrm>
          <a:off x="2417998" y="1700692"/>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Delivery Strategies</a:t>
          </a:r>
          <a:endParaRPr lang="en-GB" sz="1200" kern="1200" dirty="0"/>
        </a:p>
      </dsp:txBody>
      <dsp:txXfrm>
        <a:off x="2602521" y="1859917"/>
        <a:ext cx="890956" cy="768808"/>
      </dsp:txXfrm>
    </dsp:sp>
    <dsp:sp modelId="{B1C3D7CB-CB0F-40BC-B574-836BDA1169D9}">
      <dsp:nvSpPr>
        <dsp:cNvPr id="0" name=""/>
        <dsp:cNvSpPr/>
      </dsp:nvSpPr>
      <dsp:spPr>
        <a:xfrm rot="16200000">
          <a:off x="2703106" y="1342020"/>
          <a:ext cx="689787" cy="27556"/>
        </a:xfrm>
        <a:custGeom>
          <a:avLst/>
          <a:gdLst/>
          <a:ahLst/>
          <a:cxnLst/>
          <a:rect l="0" t="0" r="0" b="0"/>
          <a:pathLst>
            <a:path>
              <a:moveTo>
                <a:pt x="0" y="13778"/>
              </a:moveTo>
              <a:lnTo>
                <a:pt x="689787"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030755" y="1338554"/>
        <a:ext cx="34489" cy="34489"/>
      </dsp:txXfrm>
    </dsp:sp>
    <dsp:sp modelId="{7B6F5C57-01BA-4ECA-8BE5-B6B399F2F0F3}">
      <dsp:nvSpPr>
        <dsp:cNvPr id="0" name=""/>
        <dsp:cNvSpPr/>
      </dsp:nvSpPr>
      <dsp:spPr>
        <a:xfrm>
          <a:off x="2417998" y="-76353"/>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Objectives</a:t>
          </a:r>
          <a:endParaRPr lang="en-GB" sz="1200" kern="1200" dirty="0"/>
        </a:p>
      </dsp:txBody>
      <dsp:txXfrm>
        <a:off x="2602521" y="82872"/>
        <a:ext cx="890956" cy="768808"/>
      </dsp:txXfrm>
    </dsp:sp>
    <dsp:sp modelId="{924F03A9-F565-405C-8485-F0F858915A1A}">
      <dsp:nvSpPr>
        <dsp:cNvPr id="0" name=""/>
        <dsp:cNvSpPr/>
      </dsp:nvSpPr>
      <dsp:spPr>
        <a:xfrm rot="18664272">
          <a:off x="3314644" y="1549893"/>
          <a:ext cx="653043" cy="27556"/>
        </a:xfrm>
        <a:custGeom>
          <a:avLst/>
          <a:gdLst/>
          <a:ahLst/>
          <a:cxnLst/>
          <a:rect l="0" t="0" r="0" b="0"/>
          <a:pathLst>
            <a:path>
              <a:moveTo>
                <a:pt x="0" y="13778"/>
              </a:moveTo>
              <a:lnTo>
                <a:pt x="653043"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624840" y="1547346"/>
        <a:ext cx="32652" cy="32652"/>
      </dsp:txXfrm>
    </dsp:sp>
    <dsp:sp modelId="{FFDD5116-D078-4839-A946-5FE30E097F19}">
      <dsp:nvSpPr>
        <dsp:cNvPr id="0" name=""/>
        <dsp:cNvSpPr/>
      </dsp:nvSpPr>
      <dsp:spPr>
        <a:xfrm>
          <a:off x="3604331" y="339392"/>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Constraints</a:t>
          </a:r>
          <a:endParaRPr lang="en-GB" sz="1200" kern="1200" dirty="0"/>
        </a:p>
      </dsp:txBody>
      <dsp:txXfrm>
        <a:off x="3788854" y="498617"/>
        <a:ext cx="890956" cy="768808"/>
      </dsp:txXfrm>
    </dsp:sp>
    <dsp:sp modelId="{5384E2B0-0774-4D4B-9E07-EBBB116D0765}">
      <dsp:nvSpPr>
        <dsp:cNvPr id="0" name=""/>
        <dsp:cNvSpPr/>
      </dsp:nvSpPr>
      <dsp:spPr>
        <a:xfrm rot="21000000">
          <a:off x="3661280" y="2076373"/>
          <a:ext cx="522132" cy="27556"/>
        </a:xfrm>
        <a:custGeom>
          <a:avLst/>
          <a:gdLst/>
          <a:ahLst/>
          <a:cxnLst/>
          <a:rect l="0" t="0" r="0" b="0"/>
          <a:pathLst>
            <a:path>
              <a:moveTo>
                <a:pt x="0" y="13778"/>
              </a:moveTo>
              <a:lnTo>
                <a:pt x="522132"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909293" y="2077097"/>
        <a:ext cx="26106" cy="26106"/>
      </dsp:txXfrm>
    </dsp:sp>
    <dsp:sp modelId="{E5E86C28-66F2-4129-B261-2168274074D1}">
      <dsp:nvSpPr>
        <dsp:cNvPr id="0" name=""/>
        <dsp:cNvSpPr/>
      </dsp:nvSpPr>
      <dsp:spPr>
        <a:xfrm>
          <a:off x="4168047" y="1359742"/>
          <a:ext cx="1260002" cy="11519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Contributions/role</a:t>
          </a:r>
          <a:endParaRPr lang="en-GB" sz="1200" kern="1200" dirty="0"/>
        </a:p>
      </dsp:txBody>
      <dsp:txXfrm>
        <a:off x="4352570" y="1528448"/>
        <a:ext cx="890956" cy="814586"/>
      </dsp:txXfrm>
    </dsp:sp>
    <dsp:sp modelId="{2F10BF88-9340-4B73-93DF-14A67B1F395A}">
      <dsp:nvSpPr>
        <dsp:cNvPr id="0" name=""/>
        <dsp:cNvSpPr/>
      </dsp:nvSpPr>
      <dsp:spPr>
        <a:xfrm rot="1744116">
          <a:off x="3543681" y="2655859"/>
          <a:ext cx="538892" cy="27556"/>
        </a:xfrm>
        <a:custGeom>
          <a:avLst/>
          <a:gdLst/>
          <a:ahLst/>
          <a:cxnLst/>
          <a:rect l="0" t="0" r="0" b="0"/>
          <a:pathLst>
            <a:path>
              <a:moveTo>
                <a:pt x="0" y="13778"/>
              </a:moveTo>
              <a:lnTo>
                <a:pt x="538892"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799655" y="2656165"/>
        <a:ext cx="26944" cy="26944"/>
      </dsp:txXfrm>
    </dsp:sp>
    <dsp:sp modelId="{67893697-FB4B-4D22-ACCB-7E9D10E2AF2D}">
      <dsp:nvSpPr>
        <dsp:cNvPr id="0" name=""/>
        <dsp:cNvSpPr/>
      </dsp:nvSpPr>
      <dsp:spPr>
        <a:xfrm>
          <a:off x="3956947" y="2523786"/>
          <a:ext cx="1260002" cy="11519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Public Procurement</a:t>
          </a:r>
          <a:endParaRPr lang="en-GB" sz="1200" kern="1200" dirty="0"/>
        </a:p>
      </dsp:txBody>
      <dsp:txXfrm>
        <a:off x="4141470" y="2692492"/>
        <a:ext cx="890956" cy="814586"/>
      </dsp:txXfrm>
    </dsp:sp>
    <dsp:sp modelId="{174F0D84-2F0E-403B-A995-D19429650493}">
      <dsp:nvSpPr>
        <dsp:cNvPr id="0" name=""/>
        <dsp:cNvSpPr/>
      </dsp:nvSpPr>
      <dsp:spPr>
        <a:xfrm rot="4140300">
          <a:off x="3036309" y="3051757"/>
          <a:ext cx="653685" cy="27556"/>
        </a:xfrm>
        <a:custGeom>
          <a:avLst/>
          <a:gdLst/>
          <a:ahLst/>
          <a:cxnLst/>
          <a:rect l="0" t="0" r="0" b="0"/>
          <a:pathLst>
            <a:path>
              <a:moveTo>
                <a:pt x="0" y="13778"/>
              </a:moveTo>
              <a:lnTo>
                <a:pt x="653685"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46809" y="3049193"/>
        <a:ext cx="32684" cy="32684"/>
      </dsp:txXfrm>
    </dsp:sp>
    <dsp:sp modelId="{20EB130E-D566-4CB7-A3C0-3868E22E4817}">
      <dsp:nvSpPr>
        <dsp:cNvPr id="0" name=""/>
        <dsp:cNvSpPr/>
      </dsp:nvSpPr>
      <dsp:spPr>
        <a:xfrm>
          <a:off x="3058835" y="3338194"/>
          <a:ext cx="1260002" cy="11519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Affordability/ Investibility</a:t>
          </a:r>
          <a:endParaRPr lang="en-GB" sz="1200" kern="1200" dirty="0"/>
        </a:p>
      </dsp:txBody>
      <dsp:txXfrm>
        <a:off x="3243358" y="3506900"/>
        <a:ext cx="890956" cy="814586"/>
      </dsp:txXfrm>
    </dsp:sp>
    <dsp:sp modelId="{447FEBFE-A876-428C-8BDB-1108FE182142}">
      <dsp:nvSpPr>
        <dsp:cNvPr id="0" name=""/>
        <dsp:cNvSpPr/>
      </dsp:nvSpPr>
      <dsp:spPr>
        <a:xfrm rot="6694968">
          <a:off x="2409292" y="3040875"/>
          <a:ext cx="636312" cy="27556"/>
        </a:xfrm>
        <a:custGeom>
          <a:avLst/>
          <a:gdLst/>
          <a:ahLst/>
          <a:cxnLst/>
          <a:rect l="0" t="0" r="0" b="0"/>
          <a:pathLst>
            <a:path>
              <a:moveTo>
                <a:pt x="0" y="13778"/>
              </a:moveTo>
              <a:lnTo>
                <a:pt x="636312"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11540" y="3038745"/>
        <a:ext cx="31815" cy="31815"/>
      </dsp:txXfrm>
    </dsp:sp>
    <dsp:sp modelId="{B037BD6C-520E-4196-9076-9A99763C0A56}">
      <dsp:nvSpPr>
        <dsp:cNvPr id="0" name=""/>
        <dsp:cNvSpPr/>
      </dsp:nvSpPr>
      <dsp:spPr>
        <a:xfrm>
          <a:off x="1766144" y="3316164"/>
          <a:ext cx="1260002" cy="11519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Risk</a:t>
          </a:r>
          <a:endParaRPr lang="en-GB" sz="1200" kern="1200" dirty="0"/>
        </a:p>
      </dsp:txBody>
      <dsp:txXfrm>
        <a:off x="1950667" y="3484870"/>
        <a:ext cx="890956" cy="814586"/>
      </dsp:txXfrm>
    </dsp:sp>
    <dsp:sp modelId="{15BDCDB9-EC0B-4A08-BECC-E9EF3F1075CC}">
      <dsp:nvSpPr>
        <dsp:cNvPr id="0" name=""/>
        <dsp:cNvSpPr/>
      </dsp:nvSpPr>
      <dsp:spPr>
        <a:xfrm rot="9074736">
          <a:off x="2007221" y="2652767"/>
          <a:ext cx="542613" cy="27556"/>
        </a:xfrm>
        <a:custGeom>
          <a:avLst/>
          <a:gdLst/>
          <a:ahLst/>
          <a:cxnLst/>
          <a:rect l="0" t="0" r="0" b="0"/>
          <a:pathLst>
            <a:path>
              <a:moveTo>
                <a:pt x="0" y="13778"/>
              </a:moveTo>
              <a:lnTo>
                <a:pt x="542613"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264963" y="2652980"/>
        <a:ext cx="27130" cy="27130"/>
      </dsp:txXfrm>
    </dsp:sp>
    <dsp:sp modelId="{9481F6E7-343F-4792-B9B8-7D9045B5DB85}">
      <dsp:nvSpPr>
        <dsp:cNvPr id="0" name=""/>
        <dsp:cNvSpPr/>
      </dsp:nvSpPr>
      <dsp:spPr>
        <a:xfrm>
          <a:off x="879055" y="2545139"/>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Control</a:t>
          </a:r>
          <a:endParaRPr lang="en-GB" sz="1200" kern="1200" dirty="0"/>
        </a:p>
      </dsp:txBody>
      <dsp:txXfrm>
        <a:off x="1063578" y="2704364"/>
        <a:ext cx="890956" cy="768808"/>
      </dsp:txXfrm>
    </dsp:sp>
    <dsp:sp modelId="{E328BDF8-5B6F-4AC7-A0AF-A21F4ED229CC}">
      <dsp:nvSpPr>
        <dsp:cNvPr id="0" name=""/>
        <dsp:cNvSpPr/>
      </dsp:nvSpPr>
      <dsp:spPr>
        <a:xfrm rot="11400000">
          <a:off x="1911220" y="2076253"/>
          <a:ext cx="523509" cy="27556"/>
        </a:xfrm>
        <a:custGeom>
          <a:avLst/>
          <a:gdLst/>
          <a:ahLst/>
          <a:cxnLst/>
          <a:rect l="0" t="0" r="0" b="0"/>
          <a:pathLst>
            <a:path>
              <a:moveTo>
                <a:pt x="0" y="13778"/>
              </a:moveTo>
              <a:lnTo>
                <a:pt x="523509"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159887" y="2076944"/>
        <a:ext cx="26175" cy="26175"/>
      </dsp:txXfrm>
    </dsp:sp>
    <dsp:sp modelId="{A42D68FD-3D2D-4071-99E2-585464256A9E}">
      <dsp:nvSpPr>
        <dsp:cNvPr id="0" name=""/>
        <dsp:cNvSpPr/>
      </dsp:nvSpPr>
      <dsp:spPr>
        <a:xfrm>
          <a:off x="667949" y="1392111"/>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Alignment of interests</a:t>
          </a:r>
          <a:endParaRPr lang="en-GB" sz="1200" kern="1200" dirty="0"/>
        </a:p>
      </dsp:txBody>
      <dsp:txXfrm>
        <a:off x="852472" y="1551336"/>
        <a:ext cx="890956" cy="768808"/>
      </dsp:txXfrm>
    </dsp:sp>
    <dsp:sp modelId="{4788C76E-6E4F-4BE6-80C3-3EC12AF3C0A7}">
      <dsp:nvSpPr>
        <dsp:cNvPr id="0" name=""/>
        <dsp:cNvSpPr/>
      </dsp:nvSpPr>
      <dsp:spPr>
        <a:xfrm rot="13735728">
          <a:off x="2128311" y="1549893"/>
          <a:ext cx="653043" cy="27556"/>
        </a:xfrm>
        <a:custGeom>
          <a:avLst/>
          <a:gdLst/>
          <a:ahLst/>
          <a:cxnLst/>
          <a:rect l="0" t="0" r="0" b="0"/>
          <a:pathLst>
            <a:path>
              <a:moveTo>
                <a:pt x="0" y="13778"/>
              </a:moveTo>
              <a:lnTo>
                <a:pt x="653043" y="13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438507" y="1547346"/>
        <a:ext cx="32652" cy="32652"/>
      </dsp:txXfrm>
    </dsp:sp>
    <dsp:sp modelId="{C7586A6C-BF78-4F7F-8549-300A47F98735}">
      <dsp:nvSpPr>
        <dsp:cNvPr id="0" name=""/>
        <dsp:cNvSpPr/>
      </dsp:nvSpPr>
      <dsp:spPr>
        <a:xfrm>
          <a:off x="1231665" y="339392"/>
          <a:ext cx="1260002" cy="1087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Project Participants</a:t>
          </a:r>
          <a:endParaRPr lang="en-GB" sz="1200" kern="1200" dirty="0"/>
        </a:p>
      </dsp:txBody>
      <dsp:txXfrm>
        <a:off x="1416188" y="498617"/>
        <a:ext cx="890956" cy="7688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D4A71-563C-42AA-BC4E-EAA51AE8EDA1}">
      <dsp:nvSpPr>
        <dsp:cNvPr id="0" name=""/>
        <dsp:cNvSpPr/>
      </dsp:nvSpPr>
      <dsp:spPr>
        <a:xfrm>
          <a:off x="2486540" y="2196422"/>
          <a:ext cx="3729811" cy="1995817"/>
        </a:xfrm>
        <a:prstGeom prst="rightArrow">
          <a:avLst>
            <a:gd name="adj1" fmla="val 75000"/>
            <a:gd name="adj2" fmla="val 50000"/>
          </a:avLst>
        </a:prstGeom>
        <a:solidFill>
          <a:schemeClr val="accent4">
            <a:tint val="40000"/>
            <a:alpha val="9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District Heating Loan Fund</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REIF</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PWLB / European funds</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SPRUCE</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GIB</a:t>
          </a:r>
          <a:endParaRPr lang="en-GB" sz="1800" kern="1200" dirty="0">
            <a:solidFill>
              <a:srgbClr val="CD401A"/>
            </a:solidFill>
          </a:endParaRPr>
        </a:p>
      </dsp:txBody>
      <dsp:txXfrm>
        <a:off x="2486540" y="2445899"/>
        <a:ext cx="2981380" cy="1496863"/>
      </dsp:txXfrm>
    </dsp:sp>
    <dsp:sp modelId="{1194FBFB-1030-4E29-806E-F57B19B31C5D}">
      <dsp:nvSpPr>
        <dsp:cNvPr id="0" name=""/>
        <dsp:cNvSpPr/>
      </dsp:nvSpPr>
      <dsp:spPr>
        <a:xfrm>
          <a:off x="0" y="2196422"/>
          <a:ext cx="2486540" cy="1995817"/>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Sources of public financing</a:t>
          </a:r>
          <a:endParaRPr lang="en-GB" sz="2800" kern="1200" dirty="0"/>
        </a:p>
      </dsp:txBody>
      <dsp:txXfrm>
        <a:off x="97428" y="2293850"/>
        <a:ext cx="2291684" cy="1800961"/>
      </dsp:txXfrm>
    </dsp:sp>
    <dsp:sp modelId="{85F3F946-F71D-4453-ACEE-AE7EF9083544}">
      <dsp:nvSpPr>
        <dsp:cNvPr id="0" name=""/>
        <dsp:cNvSpPr/>
      </dsp:nvSpPr>
      <dsp:spPr>
        <a:xfrm>
          <a:off x="2486540" y="109682"/>
          <a:ext cx="3729811" cy="1995817"/>
        </a:xfrm>
        <a:prstGeom prst="rightArrow">
          <a:avLst>
            <a:gd name="adj1" fmla="val 75000"/>
            <a:gd name="adj2" fmla="val 50000"/>
          </a:avLst>
        </a:prstGeom>
        <a:solidFill>
          <a:schemeClr val="accent4">
            <a:tint val="40000"/>
            <a:alpha val="90000"/>
            <a:hueOff val="-3945706"/>
            <a:satOff val="22157"/>
            <a:lumOff val="1408"/>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Corporate debt</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Project finance</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Asset finance</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Equity funds</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Pension funds</a:t>
          </a:r>
          <a:endParaRPr lang="en-GB" sz="1800" kern="1200" dirty="0">
            <a:solidFill>
              <a:srgbClr val="CD401A"/>
            </a:solidFill>
          </a:endParaRPr>
        </a:p>
      </dsp:txBody>
      <dsp:txXfrm>
        <a:off x="2486540" y="359159"/>
        <a:ext cx="2981380" cy="1496863"/>
      </dsp:txXfrm>
    </dsp:sp>
    <dsp:sp modelId="{683C4B12-EAFE-4707-88A9-72ABDEC1CF97}">
      <dsp:nvSpPr>
        <dsp:cNvPr id="0" name=""/>
        <dsp:cNvSpPr/>
      </dsp:nvSpPr>
      <dsp:spPr>
        <a:xfrm>
          <a:off x="0" y="109682"/>
          <a:ext cx="2486540" cy="1995817"/>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Sources of private financing</a:t>
          </a:r>
          <a:endParaRPr lang="en-GB" sz="2400" kern="1200" dirty="0"/>
        </a:p>
      </dsp:txBody>
      <dsp:txXfrm>
        <a:off x="97428" y="207110"/>
        <a:ext cx="2291684" cy="18009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A08B-D449-4482-B949-5754541D1BCB}">
      <dsp:nvSpPr>
        <dsp:cNvPr id="0" name=""/>
        <dsp:cNvSpPr/>
      </dsp:nvSpPr>
      <dsp:spPr>
        <a:xfrm>
          <a:off x="46403" y="0"/>
          <a:ext cx="1991320" cy="4064000"/>
        </a:xfrm>
        <a:prstGeom prst="roundRect">
          <a:avLst>
            <a:gd name="adj" fmla="val 10000"/>
          </a:avLst>
        </a:prstGeom>
        <a:solidFill>
          <a:srgbClr val="CD401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altLang="en-US" sz="1600" kern="1200" dirty="0" smtClean="0"/>
            <a:t>Technology</a:t>
          </a:r>
        </a:p>
        <a:p>
          <a:pPr lvl="0" algn="ctr" defTabSz="711200">
            <a:lnSpc>
              <a:spcPct val="90000"/>
            </a:lnSpc>
            <a:spcBef>
              <a:spcPct val="0"/>
            </a:spcBef>
            <a:spcAft>
              <a:spcPct val="35000"/>
            </a:spcAft>
          </a:pPr>
          <a:r>
            <a:rPr lang="en-GB" altLang="en-US" sz="1600" kern="1200" dirty="0" smtClean="0"/>
            <a:t>Construction</a:t>
          </a:r>
        </a:p>
        <a:p>
          <a:pPr lvl="0" algn="ctr" defTabSz="711200">
            <a:lnSpc>
              <a:spcPct val="90000"/>
            </a:lnSpc>
            <a:spcBef>
              <a:spcPct val="0"/>
            </a:spcBef>
            <a:spcAft>
              <a:spcPct val="35000"/>
            </a:spcAft>
          </a:pPr>
          <a:r>
            <a:rPr lang="en-GB" altLang="en-US" sz="1600" kern="1200" dirty="0" smtClean="0"/>
            <a:t>Fuel supply</a:t>
          </a:r>
        </a:p>
        <a:p>
          <a:pPr lvl="0" algn="ctr" defTabSz="711200">
            <a:lnSpc>
              <a:spcPct val="90000"/>
            </a:lnSpc>
            <a:spcBef>
              <a:spcPct val="0"/>
            </a:spcBef>
            <a:spcAft>
              <a:spcPct val="35000"/>
            </a:spcAft>
          </a:pPr>
          <a:r>
            <a:rPr lang="en-GB" altLang="en-US" sz="1600" kern="1200" dirty="0" smtClean="0"/>
            <a:t>Fuel price</a:t>
          </a:r>
        </a:p>
        <a:p>
          <a:pPr lvl="0" algn="ctr" defTabSz="711200">
            <a:lnSpc>
              <a:spcPct val="90000"/>
            </a:lnSpc>
            <a:spcBef>
              <a:spcPct val="0"/>
            </a:spcBef>
            <a:spcAft>
              <a:spcPct val="35000"/>
            </a:spcAft>
          </a:pPr>
          <a:r>
            <a:rPr lang="en-GB" altLang="en-US" sz="1600" kern="1200" dirty="0" smtClean="0"/>
            <a:t>Subsidy (RO/RHI)</a:t>
          </a:r>
          <a:endParaRPr lang="en-GB" sz="1600" kern="1200" dirty="0"/>
        </a:p>
      </dsp:txBody>
      <dsp:txXfrm>
        <a:off x="46403" y="1625600"/>
        <a:ext cx="1991320" cy="1625600"/>
      </dsp:txXfrm>
    </dsp:sp>
    <dsp:sp modelId="{E9AFAAF7-28E3-4B8C-802E-0C53982B34A7}">
      <dsp:nvSpPr>
        <dsp:cNvPr id="0" name=""/>
        <dsp:cNvSpPr/>
      </dsp:nvSpPr>
      <dsp:spPr>
        <a:xfrm>
          <a:off x="320284" y="243840"/>
          <a:ext cx="1353312" cy="1353312"/>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698790-4DC5-4811-B005-0415494D4E29}">
      <dsp:nvSpPr>
        <dsp:cNvPr id="0" name=""/>
        <dsp:cNvSpPr/>
      </dsp:nvSpPr>
      <dsp:spPr>
        <a:xfrm>
          <a:off x="2061260" y="0"/>
          <a:ext cx="1991320" cy="4064000"/>
        </a:xfrm>
        <a:prstGeom prst="roundRect">
          <a:avLst>
            <a:gd name="adj" fmla="val 10000"/>
          </a:avLst>
        </a:prstGeom>
        <a:solidFill>
          <a:srgbClr val="CD401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altLang="en-US" sz="1600" kern="1200" dirty="0" smtClean="0"/>
            <a:t>Installation cost</a:t>
          </a:r>
        </a:p>
        <a:p>
          <a:pPr lvl="0" algn="ctr" defTabSz="711200">
            <a:lnSpc>
              <a:spcPct val="90000"/>
            </a:lnSpc>
            <a:spcBef>
              <a:spcPct val="0"/>
            </a:spcBef>
            <a:spcAft>
              <a:spcPct val="35000"/>
            </a:spcAft>
          </a:pPr>
          <a:r>
            <a:rPr lang="en-GB" altLang="en-US" sz="1600" kern="1200" dirty="0" smtClean="0"/>
            <a:t>Utilisation</a:t>
          </a:r>
        </a:p>
        <a:p>
          <a:pPr lvl="0" algn="ctr" defTabSz="711200">
            <a:lnSpc>
              <a:spcPct val="90000"/>
            </a:lnSpc>
            <a:spcBef>
              <a:spcPct val="0"/>
            </a:spcBef>
            <a:spcAft>
              <a:spcPct val="35000"/>
            </a:spcAft>
          </a:pPr>
          <a:r>
            <a:rPr lang="en-GB" altLang="en-US" sz="1600" kern="1200" dirty="0" smtClean="0"/>
            <a:t>Operations</a:t>
          </a:r>
        </a:p>
        <a:p>
          <a:pPr lvl="0" algn="ctr" defTabSz="711200">
            <a:lnSpc>
              <a:spcPct val="90000"/>
            </a:lnSpc>
            <a:spcBef>
              <a:spcPct val="0"/>
            </a:spcBef>
            <a:spcAft>
              <a:spcPct val="35000"/>
            </a:spcAft>
          </a:pPr>
          <a:r>
            <a:rPr lang="en-GB" altLang="en-US" sz="1600" kern="1200" dirty="0" smtClean="0"/>
            <a:t>Demand increases / expansion</a:t>
          </a:r>
        </a:p>
        <a:p>
          <a:pPr lvl="0" algn="ctr" defTabSz="711200">
            <a:lnSpc>
              <a:spcPct val="90000"/>
            </a:lnSpc>
            <a:spcBef>
              <a:spcPct val="0"/>
            </a:spcBef>
            <a:spcAft>
              <a:spcPct val="35000"/>
            </a:spcAft>
          </a:pPr>
          <a:r>
            <a:rPr lang="en-GB" altLang="en-US" sz="1600" kern="1200" dirty="0" smtClean="0"/>
            <a:t>Reliability</a:t>
          </a:r>
          <a:endParaRPr lang="en-GB" sz="1600" kern="1200" dirty="0"/>
        </a:p>
      </dsp:txBody>
      <dsp:txXfrm>
        <a:off x="2061260" y="1625600"/>
        <a:ext cx="1991320" cy="1625600"/>
      </dsp:txXfrm>
    </dsp:sp>
    <dsp:sp modelId="{07696269-1955-49A8-8648-FC984F4ACADC}">
      <dsp:nvSpPr>
        <dsp:cNvPr id="0" name=""/>
        <dsp:cNvSpPr/>
      </dsp:nvSpPr>
      <dsp:spPr>
        <a:xfrm>
          <a:off x="2371343" y="243840"/>
          <a:ext cx="1353312" cy="1353312"/>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913FE5-424F-4209-BAFA-AEA6063E7CB7}">
      <dsp:nvSpPr>
        <dsp:cNvPr id="0" name=""/>
        <dsp:cNvSpPr/>
      </dsp:nvSpPr>
      <dsp:spPr>
        <a:xfrm>
          <a:off x="4104674" y="0"/>
          <a:ext cx="1991320" cy="4064000"/>
        </a:xfrm>
        <a:prstGeom prst="roundRect">
          <a:avLst>
            <a:gd name="adj" fmla="val 10000"/>
          </a:avLst>
        </a:prstGeom>
        <a:solidFill>
          <a:srgbClr val="CD401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altLang="en-US" sz="1600" kern="1200" dirty="0" smtClean="0"/>
            <a:t>Customer covenant</a:t>
          </a:r>
        </a:p>
        <a:p>
          <a:pPr lvl="0" algn="ctr" defTabSz="711200">
            <a:lnSpc>
              <a:spcPct val="90000"/>
            </a:lnSpc>
            <a:spcBef>
              <a:spcPct val="0"/>
            </a:spcBef>
            <a:spcAft>
              <a:spcPct val="35000"/>
            </a:spcAft>
          </a:pPr>
          <a:r>
            <a:rPr lang="en-GB" altLang="en-US" sz="1600" kern="1200" dirty="0" smtClean="0"/>
            <a:t>Contract duration</a:t>
          </a:r>
        </a:p>
        <a:p>
          <a:pPr lvl="0" algn="ctr" defTabSz="711200">
            <a:lnSpc>
              <a:spcPct val="90000"/>
            </a:lnSpc>
            <a:spcBef>
              <a:spcPct val="0"/>
            </a:spcBef>
            <a:spcAft>
              <a:spcPct val="35000"/>
            </a:spcAft>
          </a:pPr>
          <a:r>
            <a:rPr lang="en-GB" altLang="en-US" sz="1600" kern="1200" dirty="0" smtClean="0"/>
            <a:t>Pricing</a:t>
          </a:r>
        </a:p>
        <a:p>
          <a:pPr lvl="0" algn="ctr" defTabSz="711200">
            <a:lnSpc>
              <a:spcPct val="90000"/>
            </a:lnSpc>
            <a:spcBef>
              <a:spcPct val="0"/>
            </a:spcBef>
            <a:spcAft>
              <a:spcPct val="35000"/>
            </a:spcAft>
          </a:pPr>
          <a:r>
            <a:rPr lang="en-GB" altLang="en-US" sz="1600" kern="1200" dirty="0" smtClean="0"/>
            <a:t>Capital costs</a:t>
          </a:r>
        </a:p>
        <a:p>
          <a:pPr lvl="0" algn="ctr" defTabSz="711200">
            <a:lnSpc>
              <a:spcPct val="90000"/>
            </a:lnSpc>
            <a:spcBef>
              <a:spcPct val="0"/>
            </a:spcBef>
            <a:spcAft>
              <a:spcPct val="35000"/>
            </a:spcAft>
          </a:pPr>
          <a:r>
            <a:rPr lang="en-GB" altLang="en-US" sz="1600" kern="1200" dirty="0" smtClean="0"/>
            <a:t>Economic value</a:t>
          </a:r>
          <a:endParaRPr lang="en-GB" sz="1600" kern="1200" dirty="0"/>
        </a:p>
      </dsp:txBody>
      <dsp:txXfrm>
        <a:off x="4104674" y="1625600"/>
        <a:ext cx="1991320" cy="1625600"/>
      </dsp:txXfrm>
    </dsp:sp>
    <dsp:sp modelId="{CFE08AB9-4035-4E4A-B237-17EB6EE28A19}">
      <dsp:nvSpPr>
        <dsp:cNvPr id="0" name=""/>
        <dsp:cNvSpPr/>
      </dsp:nvSpPr>
      <dsp:spPr>
        <a:xfrm>
          <a:off x="4422403" y="243840"/>
          <a:ext cx="1353312" cy="1353312"/>
        </a:xfrm>
        <a:prstGeom prst="ellipse">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26DBA2E-0D11-40DC-A78C-B9018409FD7D}">
      <dsp:nvSpPr>
        <dsp:cNvPr id="0" name=""/>
        <dsp:cNvSpPr/>
      </dsp:nvSpPr>
      <dsp:spPr>
        <a:xfrm>
          <a:off x="195720" y="3300394"/>
          <a:ext cx="5608320" cy="609600"/>
        </a:xfrm>
        <a:prstGeom prst="leftRightArrow">
          <a:avLst/>
        </a:prstGeom>
        <a:solidFill>
          <a:srgbClr val="FF99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B6AB8-1A88-4AAD-8178-72C4BA11D94C}">
      <dsp:nvSpPr>
        <dsp:cNvPr id="0" name=""/>
        <dsp:cNvSpPr/>
      </dsp:nvSpPr>
      <dsp:spPr>
        <a:xfrm>
          <a:off x="2504305" y="2693"/>
          <a:ext cx="1376022"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Financing  / delivery model</a:t>
          </a:r>
          <a:endParaRPr lang="en-GB" sz="1500" kern="1200" dirty="0"/>
        </a:p>
      </dsp:txBody>
      <dsp:txXfrm>
        <a:off x="2538877" y="37265"/>
        <a:ext cx="1306878" cy="639073"/>
      </dsp:txXfrm>
    </dsp:sp>
    <dsp:sp modelId="{88CF2BFF-F65F-4DDB-901B-B1DFA0727CD1}">
      <dsp:nvSpPr>
        <dsp:cNvPr id="0" name=""/>
        <dsp:cNvSpPr/>
      </dsp:nvSpPr>
      <dsp:spPr>
        <a:xfrm>
          <a:off x="1172961" y="356802"/>
          <a:ext cx="4038710" cy="4038710"/>
        </a:xfrm>
        <a:custGeom>
          <a:avLst/>
          <a:gdLst/>
          <a:ahLst/>
          <a:cxnLst/>
          <a:rect l="0" t="0" r="0" b="0"/>
          <a:pathLst>
            <a:path>
              <a:moveTo>
                <a:pt x="2712995" y="122869"/>
              </a:moveTo>
              <a:arcTo wR="2019355" hR="2019355" stAng="17405401" swAng="1003192"/>
            </a:path>
          </a:pathLst>
        </a:custGeom>
        <a:noFill/>
        <a:ln w="63500" cap="flat" cmpd="sng" algn="ctr">
          <a:solidFill>
            <a:schemeClr val="accent2"/>
          </a:solidFill>
          <a:prstDash val="solid"/>
          <a:tailEnd type="triangle"/>
        </a:ln>
        <a:effectLst>
          <a:outerShdw blurRad="40000" dist="508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949A2A1E-FE85-4900-ABFB-5E9D918217FD}">
      <dsp:nvSpPr>
        <dsp:cNvPr id="0" name=""/>
        <dsp:cNvSpPr/>
      </dsp:nvSpPr>
      <dsp:spPr>
        <a:xfrm>
          <a:off x="4226329" y="763001"/>
          <a:ext cx="1089565" cy="708217"/>
        </a:xfrm>
        <a:prstGeom prst="roundRect">
          <a:avLst/>
        </a:prstGeom>
        <a:solidFill>
          <a:srgbClr val="CD401A"/>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6"/>
        </a:lnRef>
        <a:fillRef idx="3">
          <a:schemeClr val="accent6"/>
        </a:fillRef>
        <a:effectRef idx="3">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Scale</a:t>
          </a:r>
          <a:endParaRPr lang="en-GB" sz="1500" kern="1200" dirty="0"/>
        </a:p>
      </dsp:txBody>
      <dsp:txXfrm>
        <a:off x="4260901" y="797573"/>
        <a:ext cx="1020421" cy="639073"/>
      </dsp:txXfrm>
    </dsp:sp>
    <dsp:sp modelId="{8085215E-B2CC-466C-8E97-CB48A2AB3E97}">
      <dsp:nvSpPr>
        <dsp:cNvPr id="0" name=""/>
        <dsp:cNvSpPr/>
      </dsp:nvSpPr>
      <dsp:spPr>
        <a:xfrm>
          <a:off x="1172961" y="356802"/>
          <a:ext cx="4038710" cy="4038710"/>
        </a:xfrm>
        <a:custGeom>
          <a:avLst/>
          <a:gdLst/>
          <a:ahLst/>
          <a:cxnLst/>
          <a:rect l="0" t="0" r="0" b="0"/>
          <a:pathLst>
            <a:path>
              <a:moveTo>
                <a:pt x="3829150" y="1123567"/>
              </a:moveTo>
              <a:arcTo wR="2019355" hR="2019355" stAng="20019969" swAng="1724823"/>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5B57833B-2B3A-4D1A-88C7-6D150867C838}">
      <dsp:nvSpPr>
        <dsp:cNvPr id="0" name=""/>
        <dsp:cNvSpPr/>
      </dsp:nvSpPr>
      <dsp:spPr>
        <a:xfrm>
          <a:off x="4616260" y="2471397"/>
          <a:ext cx="1089565"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Risk</a:t>
          </a:r>
          <a:endParaRPr lang="en-GB" sz="1500" kern="1200" dirty="0"/>
        </a:p>
      </dsp:txBody>
      <dsp:txXfrm>
        <a:off x="4650832" y="2505969"/>
        <a:ext cx="1020421" cy="639073"/>
      </dsp:txXfrm>
    </dsp:sp>
    <dsp:sp modelId="{0E39153D-822D-4D0A-AE2C-54C6274611C8}">
      <dsp:nvSpPr>
        <dsp:cNvPr id="0" name=""/>
        <dsp:cNvSpPr/>
      </dsp:nvSpPr>
      <dsp:spPr>
        <a:xfrm>
          <a:off x="1216251" y="263561"/>
          <a:ext cx="4038710" cy="4038710"/>
        </a:xfrm>
        <a:custGeom>
          <a:avLst/>
          <a:gdLst/>
          <a:ahLst/>
          <a:cxnLst/>
          <a:rect l="0" t="0" r="0" b="0"/>
          <a:pathLst>
            <a:path>
              <a:moveTo>
                <a:pt x="3825891" y="2921696"/>
              </a:moveTo>
              <a:arcTo wR="2019355" hR="2019355" stAng="1592492" swAng="1055906"/>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8F081EDE-86EB-4F79-B25A-48D2FA959EDE}">
      <dsp:nvSpPr>
        <dsp:cNvPr id="0" name=""/>
        <dsp:cNvSpPr/>
      </dsp:nvSpPr>
      <dsp:spPr>
        <a:xfrm>
          <a:off x="3493386" y="3693738"/>
          <a:ext cx="1548032"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Available finance</a:t>
          </a:r>
          <a:endParaRPr lang="en-GB" sz="1500" kern="1200" dirty="0"/>
        </a:p>
      </dsp:txBody>
      <dsp:txXfrm>
        <a:off x="3527958" y="3728310"/>
        <a:ext cx="1478888" cy="639073"/>
      </dsp:txXfrm>
    </dsp:sp>
    <dsp:sp modelId="{2648F532-B6C4-4C23-B8FC-C290F5E79934}">
      <dsp:nvSpPr>
        <dsp:cNvPr id="0" name=""/>
        <dsp:cNvSpPr/>
      </dsp:nvSpPr>
      <dsp:spPr>
        <a:xfrm>
          <a:off x="1337216" y="306702"/>
          <a:ext cx="4038710" cy="4038710"/>
        </a:xfrm>
        <a:custGeom>
          <a:avLst/>
          <a:gdLst/>
          <a:ahLst/>
          <a:cxnLst/>
          <a:rect l="0" t="0" r="0" b="0"/>
          <a:pathLst>
            <a:path>
              <a:moveTo>
                <a:pt x="2148221" y="4034594"/>
              </a:moveTo>
              <a:arcTo wR="2019355" hR="2019355" stAng="5180470" swAng="1337897"/>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B34259BB-561A-4CAC-8B58-386CC15996DF}">
      <dsp:nvSpPr>
        <dsp:cNvPr id="0" name=""/>
        <dsp:cNvSpPr/>
      </dsp:nvSpPr>
      <dsp:spPr>
        <a:xfrm>
          <a:off x="1614054" y="3644772"/>
          <a:ext cx="1089565"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Customers</a:t>
          </a:r>
          <a:endParaRPr lang="en-GB" sz="1500" kern="1200" dirty="0"/>
        </a:p>
      </dsp:txBody>
      <dsp:txXfrm>
        <a:off x="1648626" y="3679344"/>
        <a:ext cx="1020421" cy="639073"/>
      </dsp:txXfrm>
    </dsp:sp>
    <dsp:sp modelId="{F534AD70-7106-42DB-8CB2-57BFC68C76E3}">
      <dsp:nvSpPr>
        <dsp:cNvPr id="0" name=""/>
        <dsp:cNvSpPr/>
      </dsp:nvSpPr>
      <dsp:spPr>
        <a:xfrm>
          <a:off x="1026483" y="80060"/>
          <a:ext cx="4038710" cy="4038710"/>
        </a:xfrm>
        <a:custGeom>
          <a:avLst/>
          <a:gdLst/>
          <a:ahLst/>
          <a:cxnLst/>
          <a:rect l="0" t="0" r="0" b="0"/>
          <a:pathLst>
            <a:path>
              <a:moveTo>
                <a:pt x="714763" y="3560729"/>
              </a:moveTo>
              <a:arcTo wR="2019355" hR="2019355" stAng="7814639" swAng="1034526"/>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21DBDA30-DFD3-4B23-AB41-684045834746}">
      <dsp:nvSpPr>
        <dsp:cNvPr id="0" name=""/>
        <dsp:cNvSpPr/>
      </dsp:nvSpPr>
      <dsp:spPr>
        <a:xfrm>
          <a:off x="678808" y="2471397"/>
          <a:ext cx="1089565"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Timing of cash flows</a:t>
          </a:r>
          <a:endParaRPr lang="en-GB" sz="1500" kern="1200" dirty="0"/>
        </a:p>
      </dsp:txBody>
      <dsp:txXfrm>
        <a:off x="713380" y="2505969"/>
        <a:ext cx="1020421" cy="639073"/>
      </dsp:txXfrm>
    </dsp:sp>
    <dsp:sp modelId="{29BE9239-4B09-4F52-A415-68BA9979F3C6}">
      <dsp:nvSpPr>
        <dsp:cNvPr id="0" name=""/>
        <dsp:cNvSpPr/>
      </dsp:nvSpPr>
      <dsp:spPr>
        <a:xfrm>
          <a:off x="1172961" y="356802"/>
          <a:ext cx="4038710" cy="4038710"/>
        </a:xfrm>
        <a:custGeom>
          <a:avLst/>
          <a:gdLst/>
          <a:ahLst/>
          <a:cxnLst/>
          <a:rect l="0" t="0" r="0" b="0"/>
          <a:pathLst>
            <a:path>
              <a:moveTo>
                <a:pt x="1790" y="2104381"/>
              </a:moveTo>
              <a:arcTo wR="2019355" hR="2019355" stAng="10655208" swAng="1724823"/>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 modelId="{6D13D234-9C6B-40C2-B90F-BF0719147B16}">
      <dsp:nvSpPr>
        <dsp:cNvPr id="0" name=""/>
        <dsp:cNvSpPr/>
      </dsp:nvSpPr>
      <dsp:spPr>
        <a:xfrm>
          <a:off x="1068738" y="763001"/>
          <a:ext cx="1089565" cy="708217"/>
        </a:xfrm>
        <a:prstGeom prst="roundRect">
          <a:avLst/>
        </a:prstGeom>
        <a:solidFill>
          <a:srgbClr val="D63D2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Payback &amp; Return</a:t>
          </a:r>
          <a:endParaRPr lang="en-GB" sz="1500" kern="1200" dirty="0"/>
        </a:p>
      </dsp:txBody>
      <dsp:txXfrm>
        <a:off x="1103310" y="797573"/>
        <a:ext cx="1020421" cy="639073"/>
      </dsp:txXfrm>
    </dsp:sp>
    <dsp:sp modelId="{36673B10-4282-462A-A8DB-39A389D2B1E6}">
      <dsp:nvSpPr>
        <dsp:cNvPr id="0" name=""/>
        <dsp:cNvSpPr/>
      </dsp:nvSpPr>
      <dsp:spPr>
        <a:xfrm>
          <a:off x="1172961" y="356802"/>
          <a:ext cx="4038710" cy="4038710"/>
        </a:xfrm>
        <a:custGeom>
          <a:avLst/>
          <a:gdLst/>
          <a:ahLst/>
          <a:cxnLst/>
          <a:rect l="0" t="0" r="0" b="0"/>
          <a:pathLst>
            <a:path>
              <a:moveTo>
                <a:pt x="809434" y="402602"/>
              </a:moveTo>
              <a:arcTo wR="2019355" hR="2019355" stAng="13991407" swAng="1003192"/>
            </a:path>
          </a:pathLst>
        </a:custGeom>
        <a:noFill/>
        <a:ln w="63500" cap="flat" cmpd="sng" algn="ctr">
          <a:solidFill>
            <a:schemeClr val="accent2"/>
          </a:solidFill>
          <a:prstDash val="solid"/>
          <a:tailEnd type="triangle"/>
        </a:ln>
        <a:effectLst>
          <a:outerShdw blurRad="40000" dist="63500" dir="5400000" rotWithShape="0">
            <a:srgbClr val="000000">
              <a:alpha val="35000"/>
            </a:srgbClr>
          </a:outerShdw>
        </a:effectLst>
        <a:scene3d>
          <a:camera prst="orthographicFront"/>
          <a:lightRig rig="flat" dir="t"/>
        </a:scene3d>
        <a:sp3d z="-40000"/>
      </dsp:spPr>
      <dsp:style>
        <a:lnRef idx="3">
          <a:schemeClr val="accent2"/>
        </a:lnRef>
        <a:fillRef idx="0">
          <a:schemeClr val="accent2"/>
        </a:fillRef>
        <a:effectRef idx="2">
          <a:schemeClr val="accent2"/>
        </a:effectRef>
        <a:fontRef idx="minor">
          <a:schemeClr val="tx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69F9-C127-44DE-A91A-465400932992}">
      <dsp:nvSpPr>
        <dsp:cNvPr id="0" name=""/>
        <dsp:cNvSpPr/>
      </dsp:nvSpPr>
      <dsp:spPr>
        <a:xfrm rot="5400000">
          <a:off x="-246908" y="246911"/>
          <a:ext cx="1646053" cy="1152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Strategic Outline Case</a:t>
          </a:r>
          <a:endParaRPr lang="en-GB" sz="1500" kern="1200" dirty="0"/>
        </a:p>
      </dsp:txBody>
      <dsp:txXfrm rot="-5400000">
        <a:off x="1" y="576122"/>
        <a:ext cx="1152237" cy="493816"/>
      </dsp:txXfrm>
    </dsp:sp>
    <dsp:sp modelId="{7A8DDFB2-9D8E-4E9D-B17E-F5A8AA149E3D}">
      <dsp:nvSpPr>
        <dsp:cNvPr id="0" name=""/>
        <dsp:cNvSpPr/>
      </dsp:nvSpPr>
      <dsp:spPr>
        <a:xfrm rot="5400000">
          <a:off x="3721163" y="-2566667"/>
          <a:ext cx="1069934" cy="6207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CD401A"/>
              </a:solidFill>
            </a:rPr>
            <a:t>to make the case for change </a:t>
          </a:r>
          <a:endParaRPr lang="en-GB" sz="1600" kern="1200" dirty="0"/>
        </a:p>
        <a:p>
          <a:pPr marL="171450" lvl="1" indent="-171450" algn="l" defTabSz="711200">
            <a:lnSpc>
              <a:spcPct val="90000"/>
            </a:lnSpc>
            <a:spcBef>
              <a:spcPct val="0"/>
            </a:spcBef>
            <a:spcAft>
              <a:spcPct val="15000"/>
            </a:spcAft>
            <a:buChar char="••"/>
          </a:pPr>
          <a:r>
            <a:rPr lang="en-GB" sz="1600" kern="1200" dirty="0" smtClean="0">
              <a:solidFill>
                <a:srgbClr val="CD401A"/>
              </a:solidFill>
            </a:rPr>
            <a:t>define scope and objectives for project </a:t>
          </a:r>
          <a:endParaRPr lang="en-GB" sz="1600" kern="1200" dirty="0"/>
        </a:p>
        <a:p>
          <a:pPr marL="171450" lvl="1" indent="-171450" algn="l" defTabSz="711200">
            <a:lnSpc>
              <a:spcPct val="90000"/>
            </a:lnSpc>
            <a:spcBef>
              <a:spcPct val="0"/>
            </a:spcBef>
            <a:spcAft>
              <a:spcPct val="15000"/>
            </a:spcAft>
            <a:buChar char="••"/>
          </a:pPr>
          <a:r>
            <a:rPr lang="en-GB" sz="1600" kern="1200" dirty="0" smtClean="0">
              <a:solidFill>
                <a:srgbClr val="CD401A"/>
              </a:solidFill>
            </a:rPr>
            <a:t>identify expected benefits, recommend options to be taken forward</a:t>
          </a:r>
          <a:endParaRPr lang="en-GB" sz="1600" kern="1200" dirty="0"/>
        </a:p>
      </dsp:txBody>
      <dsp:txXfrm rot="-5400000">
        <a:off x="1152237" y="54489"/>
        <a:ext cx="6155556" cy="965474"/>
      </dsp:txXfrm>
    </dsp:sp>
    <dsp:sp modelId="{09ED5ACD-AF12-49F2-AD6B-9B34D0889A4C}">
      <dsp:nvSpPr>
        <dsp:cNvPr id="0" name=""/>
        <dsp:cNvSpPr/>
      </dsp:nvSpPr>
      <dsp:spPr>
        <a:xfrm rot="5400000">
          <a:off x="-246908" y="1701663"/>
          <a:ext cx="1646053" cy="1152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Outline Business Case</a:t>
          </a:r>
          <a:endParaRPr lang="en-GB" sz="1500" kern="1200" dirty="0"/>
        </a:p>
      </dsp:txBody>
      <dsp:txXfrm rot="-5400000">
        <a:off x="1" y="2030874"/>
        <a:ext cx="1152237" cy="493816"/>
      </dsp:txXfrm>
    </dsp:sp>
    <dsp:sp modelId="{31CB9AEF-EA67-4FC7-80E3-6AF1973B7996}">
      <dsp:nvSpPr>
        <dsp:cNvPr id="0" name=""/>
        <dsp:cNvSpPr/>
      </dsp:nvSpPr>
      <dsp:spPr>
        <a:xfrm rot="5400000">
          <a:off x="3721163" y="-1114170"/>
          <a:ext cx="1069934" cy="6207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CD401A"/>
              </a:solidFill>
            </a:rPr>
            <a:t>to make the value-for-money case for the preferred option</a:t>
          </a:r>
          <a:endParaRPr lang="en-GB" sz="1600" kern="1200" dirty="0"/>
        </a:p>
        <a:p>
          <a:pPr marL="171450" lvl="1" indent="-171450" algn="l" defTabSz="711200">
            <a:lnSpc>
              <a:spcPct val="90000"/>
            </a:lnSpc>
            <a:spcBef>
              <a:spcPct val="0"/>
            </a:spcBef>
            <a:spcAft>
              <a:spcPct val="15000"/>
            </a:spcAft>
            <a:buChar char="••"/>
          </a:pPr>
          <a:r>
            <a:rPr lang="en-GB" sz="1600" kern="1200" dirty="0" smtClean="0">
              <a:solidFill>
                <a:srgbClr val="CD401A"/>
              </a:solidFill>
            </a:rPr>
            <a:t>outline the procurement strategy, delivery mechanism and project management plan </a:t>
          </a:r>
          <a:endParaRPr lang="en-GB" sz="1600" kern="1200" dirty="0"/>
        </a:p>
      </dsp:txBody>
      <dsp:txXfrm rot="-5400000">
        <a:off x="1152237" y="1506986"/>
        <a:ext cx="6155556" cy="965474"/>
      </dsp:txXfrm>
    </dsp:sp>
    <dsp:sp modelId="{0DF97458-9D0E-432F-B508-EF60D20CA3D1}">
      <dsp:nvSpPr>
        <dsp:cNvPr id="0" name=""/>
        <dsp:cNvSpPr/>
      </dsp:nvSpPr>
      <dsp:spPr>
        <a:xfrm rot="5400000">
          <a:off x="-246908" y="3154161"/>
          <a:ext cx="1646053" cy="1152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Full Business Case</a:t>
          </a:r>
          <a:endParaRPr lang="en-GB" sz="1500" kern="1200" dirty="0"/>
        </a:p>
      </dsp:txBody>
      <dsp:txXfrm rot="-5400000">
        <a:off x="1" y="3483372"/>
        <a:ext cx="1152237" cy="493816"/>
      </dsp:txXfrm>
    </dsp:sp>
    <dsp:sp modelId="{6B9AEB64-D118-4B8C-B2C0-7E44019E5EE9}">
      <dsp:nvSpPr>
        <dsp:cNvPr id="0" name=""/>
        <dsp:cNvSpPr/>
      </dsp:nvSpPr>
      <dsp:spPr>
        <a:xfrm rot="5400000">
          <a:off x="3721163" y="338327"/>
          <a:ext cx="1069934" cy="6207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CD401A"/>
              </a:solidFill>
            </a:rPr>
            <a:t>to optimise the evidence-based VFM solution following procurement </a:t>
          </a:r>
          <a:endParaRPr lang="en-GB" sz="1600" kern="1200" dirty="0"/>
        </a:p>
        <a:p>
          <a:pPr marL="171450" lvl="1" indent="-171450" algn="l" defTabSz="711200">
            <a:lnSpc>
              <a:spcPct val="90000"/>
            </a:lnSpc>
            <a:spcBef>
              <a:spcPct val="0"/>
            </a:spcBef>
            <a:spcAft>
              <a:spcPct val="15000"/>
            </a:spcAft>
            <a:buChar char="••"/>
          </a:pPr>
          <a:r>
            <a:rPr lang="en-GB" sz="1600" kern="1200" dirty="0" smtClean="0">
              <a:solidFill>
                <a:srgbClr val="CD401A"/>
              </a:solidFill>
            </a:rPr>
            <a:t>to set out the detailed implementation plan</a:t>
          </a:r>
          <a:endParaRPr lang="en-GB" sz="1600" kern="1200" dirty="0"/>
        </a:p>
      </dsp:txBody>
      <dsp:txXfrm rot="-5400000">
        <a:off x="1152237" y="2959483"/>
        <a:ext cx="6155556" cy="965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B7C0-7573-4CFF-80AA-D3E571007107}">
      <dsp:nvSpPr>
        <dsp:cNvPr id="0" name=""/>
        <dsp:cNvSpPr/>
      </dsp:nvSpPr>
      <dsp:spPr>
        <a:xfrm>
          <a:off x="1591742" y="1467197"/>
          <a:ext cx="1126153" cy="432516"/>
        </a:xfrm>
        <a:custGeom>
          <a:avLst/>
          <a:gdLst/>
          <a:ahLst/>
          <a:cxnLst/>
          <a:rect l="0" t="0" r="0" b="0"/>
          <a:pathLst>
            <a:path>
              <a:moveTo>
                <a:pt x="0" y="0"/>
              </a:moveTo>
              <a:lnTo>
                <a:pt x="0" y="334791"/>
              </a:lnTo>
              <a:lnTo>
                <a:pt x="1126153" y="334791"/>
              </a:lnTo>
              <a:lnTo>
                <a:pt x="1126153" y="432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AE01F-D7FA-42EA-B2B7-B187740F56AE}">
      <dsp:nvSpPr>
        <dsp:cNvPr id="0" name=""/>
        <dsp:cNvSpPr/>
      </dsp:nvSpPr>
      <dsp:spPr>
        <a:xfrm>
          <a:off x="1546013" y="1467197"/>
          <a:ext cx="91440" cy="432516"/>
        </a:xfrm>
        <a:custGeom>
          <a:avLst/>
          <a:gdLst/>
          <a:ahLst/>
          <a:cxnLst/>
          <a:rect l="0" t="0" r="0" b="0"/>
          <a:pathLst>
            <a:path>
              <a:moveTo>
                <a:pt x="45729" y="0"/>
              </a:moveTo>
              <a:lnTo>
                <a:pt x="45729" y="334791"/>
              </a:lnTo>
              <a:lnTo>
                <a:pt x="45720" y="334791"/>
              </a:lnTo>
              <a:lnTo>
                <a:pt x="45720" y="432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E076D-AC6D-4356-910B-E7EC5480551D}">
      <dsp:nvSpPr>
        <dsp:cNvPr id="0" name=""/>
        <dsp:cNvSpPr/>
      </dsp:nvSpPr>
      <dsp:spPr>
        <a:xfrm>
          <a:off x="465570" y="1467197"/>
          <a:ext cx="1126172" cy="432516"/>
        </a:xfrm>
        <a:custGeom>
          <a:avLst/>
          <a:gdLst/>
          <a:ahLst/>
          <a:cxnLst/>
          <a:rect l="0" t="0" r="0" b="0"/>
          <a:pathLst>
            <a:path>
              <a:moveTo>
                <a:pt x="1126172" y="0"/>
              </a:moveTo>
              <a:lnTo>
                <a:pt x="1126172" y="334791"/>
              </a:lnTo>
              <a:lnTo>
                <a:pt x="0" y="334791"/>
              </a:lnTo>
              <a:lnTo>
                <a:pt x="0" y="432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3A788-F194-4B50-AF4F-A37453CBD2EA}">
      <dsp:nvSpPr>
        <dsp:cNvPr id="0" name=""/>
        <dsp:cNvSpPr/>
      </dsp:nvSpPr>
      <dsp:spPr>
        <a:xfrm>
          <a:off x="1126386" y="1001840"/>
          <a:ext cx="930713" cy="465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LA</a:t>
          </a:r>
          <a:endParaRPr lang="en-GB" sz="3000" kern="1200" dirty="0"/>
        </a:p>
      </dsp:txBody>
      <dsp:txXfrm>
        <a:off x="1126386" y="1001840"/>
        <a:ext cx="930713" cy="465356"/>
      </dsp:txXfrm>
    </dsp:sp>
    <dsp:sp modelId="{94C55EE2-9A76-4E84-B6FF-4A38BE1E44B9}">
      <dsp:nvSpPr>
        <dsp:cNvPr id="0" name=""/>
        <dsp:cNvSpPr/>
      </dsp:nvSpPr>
      <dsp:spPr>
        <a:xfrm>
          <a:off x="213" y="1899713"/>
          <a:ext cx="930713" cy="465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D&amp;B</a:t>
          </a:r>
          <a:endParaRPr lang="en-GB" sz="3000" kern="1200" dirty="0"/>
        </a:p>
      </dsp:txBody>
      <dsp:txXfrm>
        <a:off x="213" y="1899713"/>
        <a:ext cx="930713" cy="465356"/>
      </dsp:txXfrm>
    </dsp:sp>
    <dsp:sp modelId="{D8E1781A-076C-48B7-942C-EBA5696F5A56}">
      <dsp:nvSpPr>
        <dsp:cNvPr id="0" name=""/>
        <dsp:cNvSpPr/>
      </dsp:nvSpPr>
      <dsp:spPr>
        <a:xfrm>
          <a:off x="1126376" y="1899713"/>
          <a:ext cx="930713" cy="465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O&amp;M</a:t>
          </a:r>
          <a:endParaRPr lang="en-GB" sz="3000" kern="1200" dirty="0"/>
        </a:p>
      </dsp:txBody>
      <dsp:txXfrm>
        <a:off x="1126376" y="1899713"/>
        <a:ext cx="930713" cy="465356"/>
      </dsp:txXfrm>
    </dsp:sp>
    <dsp:sp modelId="{C39D6027-2E7D-4F04-826E-88B21C33B010}">
      <dsp:nvSpPr>
        <dsp:cNvPr id="0" name=""/>
        <dsp:cNvSpPr/>
      </dsp:nvSpPr>
      <dsp:spPr>
        <a:xfrm>
          <a:off x="2252539" y="1899713"/>
          <a:ext cx="930713" cy="465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M&amp;B</a:t>
          </a:r>
          <a:endParaRPr lang="en-GB" sz="3000" kern="1200" dirty="0"/>
        </a:p>
      </dsp:txBody>
      <dsp:txXfrm>
        <a:off x="2252539" y="1899713"/>
        <a:ext cx="930713" cy="465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B7C0-7573-4CFF-80AA-D3E571007107}">
      <dsp:nvSpPr>
        <dsp:cNvPr id="0" name=""/>
        <dsp:cNvSpPr/>
      </dsp:nvSpPr>
      <dsp:spPr>
        <a:xfrm>
          <a:off x="2151741" y="626962"/>
          <a:ext cx="1124519" cy="1023826"/>
        </a:xfrm>
        <a:custGeom>
          <a:avLst/>
          <a:gdLst/>
          <a:ahLst/>
          <a:cxnLst/>
          <a:rect l="0" t="0" r="0" b="0"/>
          <a:pathLst>
            <a:path>
              <a:moveTo>
                <a:pt x="0" y="0"/>
              </a:moveTo>
              <a:lnTo>
                <a:pt x="0" y="926243"/>
              </a:lnTo>
              <a:lnTo>
                <a:pt x="1124519" y="926243"/>
              </a:lnTo>
              <a:lnTo>
                <a:pt x="1124519"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AE01F-D7FA-42EA-B2B7-B187740F56AE}">
      <dsp:nvSpPr>
        <dsp:cNvPr id="0" name=""/>
        <dsp:cNvSpPr/>
      </dsp:nvSpPr>
      <dsp:spPr>
        <a:xfrm>
          <a:off x="2106011" y="626962"/>
          <a:ext cx="91440" cy="1023826"/>
        </a:xfrm>
        <a:custGeom>
          <a:avLst/>
          <a:gdLst/>
          <a:ahLst/>
          <a:cxnLst/>
          <a:rect l="0" t="0" r="0" b="0"/>
          <a:pathLst>
            <a:path>
              <a:moveTo>
                <a:pt x="45729" y="0"/>
              </a:moveTo>
              <a:lnTo>
                <a:pt x="45729" y="926243"/>
              </a:lnTo>
              <a:lnTo>
                <a:pt x="45720" y="926243"/>
              </a:lnTo>
              <a:lnTo>
                <a:pt x="45720"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27619-EEEA-40C0-9533-3A19F935D420}">
      <dsp:nvSpPr>
        <dsp:cNvPr id="0" name=""/>
        <dsp:cNvSpPr/>
      </dsp:nvSpPr>
      <dsp:spPr>
        <a:xfrm>
          <a:off x="1027202" y="1136711"/>
          <a:ext cx="671185" cy="978758"/>
        </a:xfrm>
        <a:custGeom>
          <a:avLst/>
          <a:gdLst/>
          <a:ahLst/>
          <a:cxnLst/>
          <a:rect l="0" t="0" r="0" b="0"/>
          <a:pathLst>
            <a:path>
              <a:moveTo>
                <a:pt x="0" y="978758"/>
              </a:moveTo>
              <a:lnTo>
                <a:pt x="671185"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C6E076D-AC6D-4356-910B-E7EC5480551D}">
      <dsp:nvSpPr>
        <dsp:cNvPr id="0" name=""/>
        <dsp:cNvSpPr/>
      </dsp:nvSpPr>
      <dsp:spPr>
        <a:xfrm>
          <a:off x="1027202" y="626962"/>
          <a:ext cx="1124538" cy="1023826"/>
        </a:xfrm>
        <a:custGeom>
          <a:avLst/>
          <a:gdLst/>
          <a:ahLst/>
          <a:cxnLst/>
          <a:rect l="0" t="0" r="0" b="0"/>
          <a:pathLst>
            <a:path>
              <a:moveTo>
                <a:pt x="1124538" y="0"/>
              </a:moveTo>
              <a:lnTo>
                <a:pt x="1124538" y="926243"/>
              </a:lnTo>
              <a:lnTo>
                <a:pt x="0" y="926243"/>
              </a:lnTo>
              <a:lnTo>
                <a:pt x="0"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3A788-F194-4B50-AF4F-A37453CBD2EA}">
      <dsp:nvSpPr>
        <dsp:cNvPr id="0" name=""/>
        <dsp:cNvSpPr/>
      </dsp:nvSpPr>
      <dsp:spPr>
        <a:xfrm>
          <a:off x="1687059" y="0"/>
          <a:ext cx="929362" cy="626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LA</a:t>
          </a:r>
          <a:endParaRPr lang="en-GB" sz="3000" kern="1200" dirty="0"/>
        </a:p>
      </dsp:txBody>
      <dsp:txXfrm>
        <a:off x="1687059" y="0"/>
        <a:ext cx="929362" cy="626962"/>
      </dsp:txXfrm>
    </dsp:sp>
    <dsp:sp modelId="{94C55EE2-9A76-4E84-B6FF-4A38BE1E44B9}">
      <dsp:nvSpPr>
        <dsp:cNvPr id="0" name=""/>
        <dsp:cNvSpPr/>
      </dsp:nvSpPr>
      <dsp:spPr>
        <a:xfrm>
          <a:off x="562521"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D&amp;B</a:t>
          </a:r>
          <a:endParaRPr lang="en-GB" sz="3000" kern="1200" dirty="0"/>
        </a:p>
      </dsp:txBody>
      <dsp:txXfrm>
        <a:off x="562521" y="1650788"/>
        <a:ext cx="929362" cy="464681"/>
      </dsp:txXfrm>
    </dsp:sp>
    <dsp:sp modelId="{E6446BFC-5F97-4613-BAC2-8C5DFC5FF051}">
      <dsp:nvSpPr>
        <dsp:cNvPr id="0" name=""/>
        <dsp:cNvSpPr/>
      </dsp:nvSpPr>
      <dsp:spPr>
        <a:xfrm>
          <a:off x="1698388" y="904370"/>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ESCO</a:t>
          </a:r>
          <a:endParaRPr lang="en-GB" sz="3000" kern="1200" dirty="0"/>
        </a:p>
      </dsp:txBody>
      <dsp:txXfrm>
        <a:off x="1698388" y="904370"/>
        <a:ext cx="929362" cy="464681"/>
      </dsp:txXfrm>
    </dsp:sp>
    <dsp:sp modelId="{D8E1781A-076C-48B7-942C-EBA5696F5A56}">
      <dsp:nvSpPr>
        <dsp:cNvPr id="0" name=""/>
        <dsp:cNvSpPr/>
      </dsp:nvSpPr>
      <dsp:spPr>
        <a:xfrm>
          <a:off x="1687050"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O&amp;M</a:t>
          </a:r>
          <a:endParaRPr lang="en-GB" sz="3000" kern="1200" dirty="0"/>
        </a:p>
      </dsp:txBody>
      <dsp:txXfrm>
        <a:off x="1687050" y="1650788"/>
        <a:ext cx="929362" cy="464681"/>
      </dsp:txXfrm>
    </dsp:sp>
    <dsp:sp modelId="{C39D6027-2E7D-4F04-826E-88B21C33B010}">
      <dsp:nvSpPr>
        <dsp:cNvPr id="0" name=""/>
        <dsp:cNvSpPr/>
      </dsp:nvSpPr>
      <dsp:spPr>
        <a:xfrm>
          <a:off x="2811579"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M&amp;B</a:t>
          </a:r>
          <a:endParaRPr lang="en-GB" sz="3000" kern="1200" dirty="0"/>
        </a:p>
      </dsp:txBody>
      <dsp:txXfrm>
        <a:off x="2811579" y="1650788"/>
        <a:ext cx="929362" cy="464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B7C0-7573-4CFF-80AA-D3E571007107}">
      <dsp:nvSpPr>
        <dsp:cNvPr id="0" name=""/>
        <dsp:cNvSpPr/>
      </dsp:nvSpPr>
      <dsp:spPr>
        <a:xfrm>
          <a:off x="2151741" y="626962"/>
          <a:ext cx="1124519" cy="1023826"/>
        </a:xfrm>
        <a:custGeom>
          <a:avLst/>
          <a:gdLst/>
          <a:ahLst/>
          <a:cxnLst/>
          <a:rect l="0" t="0" r="0" b="0"/>
          <a:pathLst>
            <a:path>
              <a:moveTo>
                <a:pt x="0" y="0"/>
              </a:moveTo>
              <a:lnTo>
                <a:pt x="0" y="926243"/>
              </a:lnTo>
              <a:lnTo>
                <a:pt x="1124519" y="926243"/>
              </a:lnTo>
              <a:lnTo>
                <a:pt x="1124519"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AE01F-D7FA-42EA-B2B7-B187740F56AE}">
      <dsp:nvSpPr>
        <dsp:cNvPr id="0" name=""/>
        <dsp:cNvSpPr/>
      </dsp:nvSpPr>
      <dsp:spPr>
        <a:xfrm>
          <a:off x="2106011" y="626962"/>
          <a:ext cx="91440" cy="1023826"/>
        </a:xfrm>
        <a:custGeom>
          <a:avLst/>
          <a:gdLst/>
          <a:ahLst/>
          <a:cxnLst/>
          <a:rect l="0" t="0" r="0" b="0"/>
          <a:pathLst>
            <a:path>
              <a:moveTo>
                <a:pt x="45729" y="0"/>
              </a:moveTo>
              <a:lnTo>
                <a:pt x="45729" y="926243"/>
              </a:lnTo>
              <a:lnTo>
                <a:pt x="45720" y="926243"/>
              </a:lnTo>
              <a:lnTo>
                <a:pt x="45720"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27619-EEEA-40C0-9533-3A19F935D420}">
      <dsp:nvSpPr>
        <dsp:cNvPr id="0" name=""/>
        <dsp:cNvSpPr/>
      </dsp:nvSpPr>
      <dsp:spPr>
        <a:xfrm>
          <a:off x="1027202" y="1136711"/>
          <a:ext cx="671185" cy="978758"/>
        </a:xfrm>
        <a:custGeom>
          <a:avLst/>
          <a:gdLst/>
          <a:ahLst/>
          <a:cxnLst/>
          <a:rect l="0" t="0" r="0" b="0"/>
          <a:pathLst>
            <a:path>
              <a:moveTo>
                <a:pt x="0" y="978758"/>
              </a:moveTo>
              <a:lnTo>
                <a:pt x="671185"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C6E076D-AC6D-4356-910B-E7EC5480551D}">
      <dsp:nvSpPr>
        <dsp:cNvPr id="0" name=""/>
        <dsp:cNvSpPr/>
      </dsp:nvSpPr>
      <dsp:spPr>
        <a:xfrm>
          <a:off x="1027202" y="626962"/>
          <a:ext cx="1124538" cy="1023826"/>
        </a:xfrm>
        <a:custGeom>
          <a:avLst/>
          <a:gdLst/>
          <a:ahLst/>
          <a:cxnLst/>
          <a:rect l="0" t="0" r="0" b="0"/>
          <a:pathLst>
            <a:path>
              <a:moveTo>
                <a:pt x="1124538" y="0"/>
              </a:moveTo>
              <a:lnTo>
                <a:pt x="1124538" y="926243"/>
              </a:lnTo>
              <a:lnTo>
                <a:pt x="0" y="926243"/>
              </a:lnTo>
              <a:lnTo>
                <a:pt x="0" y="1023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3A788-F194-4B50-AF4F-A37453CBD2EA}">
      <dsp:nvSpPr>
        <dsp:cNvPr id="0" name=""/>
        <dsp:cNvSpPr/>
      </dsp:nvSpPr>
      <dsp:spPr>
        <a:xfrm>
          <a:off x="1687059" y="0"/>
          <a:ext cx="929362" cy="626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LA</a:t>
          </a:r>
          <a:endParaRPr lang="en-GB" sz="3000" kern="1200" dirty="0"/>
        </a:p>
      </dsp:txBody>
      <dsp:txXfrm>
        <a:off x="1687059" y="0"/>
        <a:ext cx="929362" cy="626962"/>
      </dsp:txXfrm>
    </dsp:sp>
    <dsp:sp modelId="{94C55EE2-9A76-4E84-B6FF-4A38BE1E44B9}">
      <dsp:nvSpPr>
        <dsp:cNvPr id="0" name=""/>
        <dsp:cNvSpPr/>
      </dsp:nvSpPr>
      <dsp:spPr>
        <a:xfrm>
          <a:off x="562521"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D&amp;B</a:t>
          </a:r>
          <a:endParaRPr lang="en-GB" sz="3000" kern="1200" dirty="0"/>
        </a:p>
      </dsp:txBody>
      <dsp:txXfrm>
        <a:off x="562521" y="1650788"/>
        <a:ext cx="929362" cy="464681"/>
      </dsp:txXfrm>
    </dsp:sp>
    <dsp:sp modelId="{E6446BFC-5F97-4613-BAC2-8C5DFC5FF051}">
      <dsp:nvSpPr>
        <dsp:cNvPr id="0" name=""/>
        <dsp:cNvSpPr/>
      </dsp:nvSpPr>
      <dsp:spPr>
        <a:xfrm>
          <a:off x="1698388" y="904370"/>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SPV</a:t>
          </a:r>
          <a:endParaRPr lang="en-GB" sz="3000" kern="1200" dirty="0"/>
        </a:p>
      </dsp:txBody>
      <dsp:txXfrm>
        <a:off x="1698388" y="904370"/>
        <a:ext cx="929362" cy="464681"/>
      </dsp:txXfrm>
    </dsp:sp>
    <dsp:sp modelId="{D8E1781A-076C-48B7-942C-EBA5696F5A56}">
      <dsp:nvSpPr>
        <dsp:cNvPr id="0" name=""/>
        <dsp:cNvSpPr/>
      </dsp:nvSpPr>
      <dsp:spPr>
        <a:xfrm>
          <a:off x="1687050"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O&amp;M</a:t>
          </a:r>
          <a:endParaRPr lang="en-GB" sz="3000" kern="1200" dirty="0"/>
        </a:p>
      </dsp:txBody>
      <dsp:txXfrm>
        <a:off x="1687050" y="1650788"/>
        <a:ext cx="929362" cy="464681"/>
      </dsp:txXfrm>
    </dsp:sp>
    <dsp:sp modelId="{C39D6027-2E7D-4F04-826E-88B21C33B010}">
      <dsp:nvSpPr>
        <dsp:cNvPr id="0" name=""/>
        <dsp:cNvSpPr/>
      </dsp:nvSpPr>
      <dsp:spPr>
        <a:xfrm>
          <a:off x="2811579" y="1650788"/>
          <a:ext cx="929362" cy="464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M&amp;B</a:t>
          </a:r>
          <a:endParaRPr lang="en-GB" sz="3000" kern="1200" dirty="0"/>
        </a:p>
      </dsp:txBody>
      <dsp:txXfrm>
        <a:off x="2811579" y="1650788"/>
        <a:ext cx="929362" cy="464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B7C0-7573-4CFF-80AA-D3E571007107}">
      <dsp:nvSpPr>
        <dsp:cNvPr id="0" name=""/>
        <dsp:cNvSpPr/>
      </dsp:nvSpPr>
      <dsp:spPr>
        <a:xfrm>
          <a:off x="1234480" y="2358821"/>
          <a:ext cx="873415" cy="335448"/>
        </a:xfrm>
        <a:custGeom>
          <a:avLst/>
          <a:gdLst/>
          <a:ahLst/>
          <a:cxnLst/>
          <a:rect l="0" t="0" r="0" b="0"/>
          <a:pathLst>
            <a:path>
              <a:moveTo>
                <a:pt x="0" y="0"/>
              </a:moveTo>
              <a:lnTo>
                <a:pt x="0" y="259655"/>
              </a:lnTo>
              <a:lnTo>
                <a:pt x="873415" y="259655"/>
              </a:lnTo>
              <a:lnTo>
                <a:pt x="873415" y="335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AE01F-D7FA-42EA-B2B7-B187740F56AE}">
      <dsp:nvSpPr>
        <dsp:cNvPr id="0" name=""/>
        <dsp:cNvSpPr/>
      </dsp:nvSpPr>
      <dsp:spPr>
        <a:xfrm>
          <a:off x="1188752" y="2358821"/>
          <a:ext cx="91440" cy="335448"/>
        </a:xfrm>
        <a:custGeom>
          <a:avLst/>
          <a:gdLst/>
          <a:ahLst/>
          <a:cxnLst/>
          <a:rect l="0" t="0" r="0" b="0"/>
          <a:pathLst>
            <a:path>
              <a:moveTo>
                <a:pt x="45727" y="0"/>
              </a:moveTo>
              <a:lnTo>
                <a:pt x="45727" y="259655"/>
              </a:lnTo>
              <a:lnTo>
                <a:pt x="45720" y="259655"/>
              </a:lnTo>
              <a:lnTo>
                <a:pt x="45720" y="335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E076D-AC6D-4356-910B-E7EC5480551D}">
      <dsp:nvSpPr>
        <dsp:cNvPr id="0" name=""/>
        <dsp:cNvSpPr/>
      </dsp:nvSpPr>
      <dsp:spPr>
        <a:xfrm>
          <a:off x="361049" y="2358821"/>
          <a:ext cx="873430" cy="335448"/>
        </a:xfrm>
        <a:custGeom>
          <a:avLst/>
          <a:gdLst/>
          <a:ahLst/>
          <a:cxnLst/>
          <a:rect l="0" t="0" r="0" b="0"/>
          <a:pathLst>
            <a:path>
              <a:moveTo>
                <a:pt x="873430" y="0"/>
              </a:moveTo>
              <a:lnTo>
                <a:pt x="873430" y="259655"/>
              </a:lnTo>
              <a:lnTo>
                <a:pt x="0" y="259655"/>
              </a:lnTo>
              <a:lnTo>
                <a:pt x="0" y="335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3A788-F194-4B50-AF4F-A37453CBD2EA}">
      <dsp:nvSpPr>
        <dsp:cNvPr id="0" name=""/>
        <dsp:cNvSpPr/>
      </dsp:nvSpPr>
      <dsp:spPr>
        <a:xfrm>
          <a:off x="635387" y="1490335"/>
          <a:ext cx="1198184" cy="8684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Private sector ESCO</a:t>
          </a:r>
          <a:endParaRPr lang="en-GB" sz="2000" kern="1200" dirty="0"/>
        </a:p>
      </dsp:txBody>
      <dsp:txXfrm>
        <a:off x="635387" y="1490335"/>
        <a:ext cx="1198184" cy="868485"/>
      </dsp:txXfrm>
    </dsp:sp>
    <dsp:sp modelId="{94C55EE2-9A76-4E84-B6FF-4A38BE1E44B9}">
      <dsp:nvSpPr>
        <dsp:cNvPr id="0" name=""/>
        <dsp:cNvSpPr/>
      </dsp:nvSpPr>
      <dsp:spPr>
        <a:xfrm>
          <a:off x="131" y="2694269"/>
          <a:ext cx="721837" cy="360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D&amp;B</a:t>
          </a:r>
          <a:endParaRPr lang="en-GB" sz="2000" kern="1200" dirty="0"/>
        </a:p>
      </dsp:txBody>
      <dsp:txXfrm>
        <a:off x="131" y="2694269"/>
        <a:ext cx="721837" cy="360918"/>
      </dsp:txXfrm>
    </dsp:sp>
    <dsp:sp modelId="{D8E1781A-076C-48B7-942C-EBA5696F5A56}">
      <dsp:nvSpPr>
        <dsp:cNvPr id="0" name=""/>
        <dsp:cNvSpPr/>
      </dsp:nvSpPr>
      <dsp:spPr>
        <a:xfrm>
          <a:off x="873554" y="2694269"/>
          <a:ext cx="721837" cy="360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O&amp;M</a:t>
          </a:r>
          <a:endParaRPr lang="en-GB" sz="2000" kern="1200" dirty="0"/>
        </a:p>
      </dsp:txBody>
      <dsp:txXfrm>
        <a:off x="873554" y="2694269"/>
        <a:ext cx="721837" cy="360918"/>
      </dsp:txXfrm>
    </dsp:sp>
    <dsp:sp modelId="{C39D6027-2E7D-4F04-826E-88B21C33B010}">
      <dsp:nvSpPr>
        <dsp:cNvPr id="0" name=""/>
        <dsp:cNvSpPr/>
      </dsp:nvSpPr>
      <dsp:spPr>
        <a:xfrm>
          <a:off x="1746977" y="2694269"/>
          <a:ext cx="721837" cy="360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M&amp;B</a:t>
          </a:r>
          <a:endParaRPr lang="en-GB" sz="2000" kern="1200" dirty="0"/>
        </a:p>
      </dsp:txBody>
      <dsp:txXfrm>
        <a:off x="1746977" y="2694269"/>
        <a:ext cx="721837" cy="360918"/>
      </dsp:txXfrm>
    </dsp:sp>
    <dsp:sp modelId="{D499111B-0543-48B8-875A-AC2A9B807CF8}">
      <dsp:nvSpPr>
        <dsp:cNvPr id="0" name=""/>
        <dsp:cNvSpPr/>
      </dsp:nvSpPr>
      <dsp:spPr>
        <a:xfrm>
          <a:off x="618814" y="139836"/>
          <a:ext cx="1198184" cy="8684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Private sector developer</a:t>
          </a:r>
          <a:endParaRPr lang="en-GB" sz="2000" kern="1200" dirty="0"/>
        </a:p>
      </dsp:txBody>
      <dsp:txXfrm>
        <a:off x="618814" y="139836"/>
        <a:ext cx="1198184" cy="868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3A788-F194-4B50-AF4F-A37453CBD2EA}">
      <dsp:nvSpPr>
        <dsp:cNvPr id="0" name=""/>
        <dsp:cNvSpPr/>
      </dsp:nvSpPr>
      <dsp:spPr>
        <a:xfrm>
          <a:off x="0" y="0"/>
          <a:ext cx="1596631" cy="808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GB" sz="5300" kern="1200" dirty="0" smtClean="0"/>
            <a:t>LA</a:t>
          </a:r>
          <a:endParaRPr lang="en-GB" sz="5300" kern="1200" dirty="0"/>
        </a:p>
      </dsp:txBody>
      <dsp:txXfrm>
        <a:off x="0" y="0"/>
        <a:ext cx="1596631" cy="808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F6BA-F307-4F75-B644-CE166C4863C1}">
      <dsp:nvSpPr>
        <dsp:cNvPr id="0" name=""/>
        <dsp:cNvSpPr/>
      </dsp:nvSpPr>
      <dsp:spPr>
        <a:xfrm rot="16200000">
          <a:off x="828565" y="1409488"/>
          <a:ext cx="2984620" cy="1823919"/>
        </a:xfrm>
        <a:prstGeom prst="round2SameRect">
          <a:avLst>
            <a:gd name="adj1" fmla="val 16670"/>
            <a:gd name="adj2" fmla="val 0"/>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outerShdw blurRad="40000" dist="23000" dir="5400000" rotWithShape="0">
            <a:srgbClr val="000000">
              <a:alpha val="35000"/>
            </a:srgbClr>
          </a:outerShdw>
        </a:effectLst>
        <a:sp3d z="-5400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GB" sz="2000" kern="1200" dirty="0" smtClean="0">
              <a:solidFill>
                <a:srgbClr val="C00000"/>
              </a:solidFill>
            </a:rPr>
            <a:t>Financing</a:t>
          </a:r>
        </a:p>
        <a:p>
          <a:pPr lvl="0" algn="l" defTabSz="889000">
            <a:lnSpc>
              <a:spcPct val="90000"/>
            </a:lnSpc>
            <a:spcBef>
              <a:spcPct val="0"/>
            </a:spcBef>
            <a:spcAft>
              <a:spcPct val="35000"/>
            </a:spcAft>
          </a:pPr>
          <a:r>
            <a:rPr lang="en-GB" sz="2000" kern="1200" dirty="0" smtClean="0">
              <a:solidFill>
                <a:srgbClr val="C00000"/>
              </a:solidFill>
            </a:rPr>
            <a:t>“The raising of cash to pay for the infrastructure”</a:t>
          </a:r>
          <a:endParaRPr lang="en-GB" sz="2000" kern="1200" dirty="0">
            <a:solidFill>
              <a:srgbClr val="C00000"/>
            </a:solidFill>
          </a:endParaRPr>
        </a:p>
      </dsp:txBody>
      <dsp:txXfrm rot="5400000">
        <a:off x="1497967" y="918190"/>
        <a:ext cx="1734867" cy="2806516"/>
      </dsp:txXfrm>
    </dsp:sp>
    <dsp:sp modelId="{23D673DC-CD05-4419-B663-BC882F8B383C}">
      <dsp:nvSpPr>
        <dsp:cNvPr id="0" name=""/>
        <dsp:cNvSpPr/>
      </dsp:nvSpPr>
      <dsp:spPr>
        <a:xfrm rot="5400000">
          <a:off x="2747434" y="1450049"/>
          <a:ext cx="2984620" cy="1823919"/>
        </a:xfrm>
        <a:prstGeom prst="round2SameRect">
          <a:avLst>
            <a:gd name="adj1" fmla="val 16670"/>
            <a:gd name="adj2" fmla="val 0"/>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outerShdw blurRad="40000" dist="23000" dir="5400000" rotWithShape="0">
            <a:srgbClr val="000000">
              <a:alpha val="35000"/>
            </a:srgbClr>
          </a:outerShdw>
        </a:effectLst>
        <a:sp3d z="-5400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GB" sz="2000" kern="1200" dirty="0" smtClean="0">
              <a:solidFill>
                <a:srgbClr val="C00000"/>
              </a:solidFill>
            </a:rPr>
            <a:t>Funding</a:t>
          </a:r>
        </a:p>
        <a:p>
          <a:pPr lvl="0" algn="l" defTabSz="889000">
            <a:lnSpc>
              <a:spcPct val="90000"/>
            </a:lnSpc>
            <a:spcBef>
              <a:spcPct val="0"/>
            </a:spcBef>
            <a:spcAft>
              <a:spcPct val="35000"/>
            </a:spcAft>
          </a:pPr>
          <a:r>
            <a:rPr lang="en-GB" sz="2000" kern="1200" dirty="0" smtClean="0">
              <a:solidFill>
                <a:srgbClr val="C00000"/>
              </a:solidFill>
            </a:rPr>
            <a:t>“The budget we use to repay the financing”</a:t>
          </a:r>
          <a:endParaRPr lang="en-GB" sz="2000" kern="1200" dirty="0">
            <a:solidFill>
              <a:srgbClr val="C00000"/>
            </a:solidFill>
          </a:endParaRPr>
        </a:p>
      </dsp:txBody>
      <dsp:txXfrm rot="-5400000">
        <a:off x="3327784" y="958751"/>
        <a:ext cx="1734867" cy="2806516"/>
      </dsp:txXfrm>
    </dsp:sp>
    <dsp:sp modelId="{F22EBC8C-15A0-415F-ADF7-C70E425169EA}">
      <dsp:nvSpPr>
        <dsp:cNvPr id="0" name=""/>
        <dsp:cNvSpPr/>
      </dsp:nvSpPr>
      <dsp:spPr>
        <a:xfrm>
          <a:off x="2320689" y="0"/>
          <a:ext cx="1906739" cy="1906647"/>
        </a:xfrm>
        <a:prstGeom prst="circularArrow">
          <a:avLst>
            <a:gd name="adj1" fmla="val 12500"/>
            <a:gd name="adj2" fmla="val 1142322"/>
            <a:gd name="adj3" fmla="val 20457678"/>
            <a:gd name="adj4" fmla="val 10800000"/>
            <a:gd name="adj5" fmla="val 12500"/>
          </a:avLst>
        </a:prstGeom>
        <a:solidFill>
          <a:srgbClr val="CD401A"/>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93A4A5DB-33D5-4EB9-8AF7-C7C19BCBE895}">
      <dsp:nvSpPr>
        <dsp:cNvPr id="0" name=""/>
        <dsp:cNvSpPr/>
      </dsp:nvSpPr>
      <dsp:spPr>
        <a:xfrm rot="10800000">
          <a:off x="2320689" y="2735785"/>
          <a:ext cx="1906739" cy="1906647"/>
        </a:xfrm>
        <a:prstGeom prst="circularArrow">
          <a:avLst>
            <a:gd name="adj1" fmla="val 12500"/>
            <a:gd name="adj2" fmla="val 1142322"/>
            <a:gd name="adj3" fmla="val 20457678"/>
            <a:gd name="adj4" fmla="val 10800000"/>
            <a:gd name="adj5" fmla="val 12500"/>
          </a:avLst>
        </a:prstGeom>
        <a:solidFill>
          <a:srgbClr val="CD401A"/>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49042-9360-4C14-ADF7-BD0352EE7BCE}">
      <dsp:nvSpPr>
        <dsp:cNvPr id="0" name=""/>
        <dsp:cNvSpPr/>
      </dsp:nvSpPr>
      <dsp:spPr>
        <a:xfrm>
          <a:off x="3128754" y="1164142"/>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Control &amp; Ownership</a:t>
          </a:r>
          <a:endParaRPr lang="en-GB" sz="1800" kern="1200" dirty="0">
            <a:solidFill>
              <a:srgbClr val="C00000"/>
            </a:solidFill>
          </a:endParaRPr>
        </a:p>
      </dsp:txBody>
      <dsp:txXfrm>
        <a:off x="3355508" y="1164142"/>
        <a:ext cx="1190456" cy="945278"/>
      </dsp:txXfrm>
    </dsp:sp>
    <dsp:sp modelId="{05C99325-B490-4348-BD8E-4D424BC7E1A9}">
      <dsp:nvSpPr>
        <dsp:cNvPr id="0" name=""/>
        <dsp:cNvSpPr/>
      </dsp:nvSpPr>
      <dsp:spPr>
        <a:xfrm>
          <a:off x="3128754" y="2138300"/>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Risk taking</a:t>
          </a:r>
          <a:endParaRPr lang="en-GB" sz="1800" kern="1200" dirty="0">
            <a:solidFill>
              <a:srgbClr val="C00000"/>
            </a:solidFill>
          </a:endParaRPr>
        </a:p>
      </dsp:txBody>
      <dsp:txXfrm>
        <a:off x="3355508" y="2138300"/>
        <a:ext cx="1190456" cy="945278"/>
      </dsp:txXfrm>
    </dsp:sp>
    <dsp:sp modelId="{B6A04E11-F730-4FD0-834D-1084EF41C9A4}">
      <dsp:nvSpPr>
        <dsp:cNvPr id="0" name=""/>
        <dsp:cNvSpPr/>
      </dsp:nvSpPr>
      <dsp:spPr>
        <a:xfrm>
          <a:off x="3138590" y="3094034"/>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Dividend return, &gt;15%</a:t>
          </a:r>
          <a:endParaRPr lang="en-GB" sz="1800" kern="1200" dirty="0">
            <a:solidFill>
              <a:srgbClr val="C00000"/>
            </a:solidFill>
          </a:endParaRPr>
        </a:p>
      </dsp:txBody>
      <dsp:txXfrm>
        <a:off x="3365343" y="3094034"/>
        <a:ext cx="1190456" cy="945278"/>
      </dsp:txXfrm>
    </dsp:sp>
    <dsp:sp modelId="{D6DCE104-FB5D-44C2-9A3C-9B5F1A283C4D}">
      <dsp:nvSpPr>
        <dsp:cNvPr id="0" name=""/>
        <dsp:cNvSpPr/>
      </dsp:nvSpPr>
      <dsp:spPr>
        <a:xfrm>
          <a:off x="2367816" y="786215"/>
          <a:ext cx="944806" cy="94480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EQUITY</a:t>
          </a:r>
          <a:endParaRPr lang="en-GB" sz="1600" kern="1200" dirty="0"/>
        </a:p>
      </dsp:txBody>
      <dsp:txXfrm>
        <a:off x="2506180" y="924579"/>
        <a:ext cx="668078" cy="668078"/>
      </dsp:txXfrm>
    </dsp:sp>
    <dsp:sp modelId="{1724F292-9BCD-411F-A38E-7E7532778131}">
      <dsp:nvSpPr>
        <dsp:cNvPr id="0" name=""/>
        <dsp:cNvSpPr/>
      </dsp:nvSpPr>
      <dsp:spPr>
        <a:xfrm>
          <a:off x="5375268" y="1203476"/>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Element of control &amp; ownership</a:t>
          </a:r>
          <a:endParaRPr lang="en-GB" sz="1800" kern="1200" dirty="0">
            <a:solidFill>
              <a:srgbClr val="C00000"/>
            </a:solidFill>
          </a:endParaRPr>
        </a:p>
      </dsp:txBody>
      <dsp:txXfrm>
        <a:off x="5602022" y="1203476"/>
        <a:ext cx="1190456" cy="945278"/>
      </dsp:txXfrm>
    </dsp:sp>
    <dsp:sp modelId="{F34FFE8E-4769-4026-8D66-E823F2C3C8AC}">
      <dsp:nvSpPr>
        <dsp:cNvPr id="0" name=""/>
        <dsp:cNvSpPr/>
      </dsp:nvSpPr>
      <dsp:spPr>
        <a:xfrm>
          <a:off x="5375268" y="2148755"/>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Element of risk</a:t>
          </a:r>
          <a:endParaRPr lang="en-GB" sz="1800" kern="1200" dirty="0">
            <a:solidFill>
              <a:srgbClr val="C00000"/>
            </a:solidFill>
          </a:endParaRPr>
        </a:p>
      </dsp:txBody>
      <dsp:txXfrm>
        <a:off x="5602022" y="2148755"/>
        <a:ext cx="1190456" cy="945278"/>
      </dsp:txXfrm>
    </dsp:sp>
    <dsp:sp modelId="{E6FC6963-8B50-4342-8155-C75FAF98CF49}">
      <dsp:nvSpPr>
        <dsp:cNvPr id="0" name=""/>
        <dsp:cNvSpPr/>
      </dsp:nvSpPr>
      <dsp:spPr>
        <a:xfrm>
          <a:off x="5375268" y="3094034"/>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Typical cost 10%-12%</a:t>
          </a:r>
          <a:endParaRPr lang="en-GB" sz="1800" kern="1200" dirty="0">
            <a:solidFill>
              <a:srgbClr val="C00000"/>
            </a:solidFill>
          </a:endParaRPr>
        </a:p>
      </dsp:txBody>
      <dsp:txXfrm>
        <a:off x="5602022" y="3094034"/>
        <a:ext cx="1190456" cy="945278"/>
      </dsp:txXfrm>
    </dsp:sp>
    <dsp:sp modelId="{CDD2695A-DDCF-4D11-9208-B48226AB0CD2}">
      <dsp:nvSpPr>
        <dsp:cNvPr id="0" name=""/>
        <dsp:cNvSpPr/>
      </dsp:nvSpPr>
      <dsp:spPr>
        <a:xfrm>
          <a:off x="4619423" y="825547"/>
          <a:ext cx="944806" cy="94480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Sub Debt</a:t>
          </a:r>
          <a:endParaRPr lang="en-GB" sz="1600" kern="1200" dirty="0"/>
        </a:p>
      </dsp:txBody>
      <dsp:txXfrm>
        <a:off x="4757787" y="963911"/>
        <a:ext cx="668078" cy="668078"/>
      </dsp:txXfrm>
    </dsp:sp>
    <dsp:sp modelId="{1B560B8D-DBCC-4C3F-B54B-B88067B22C54}">
      <dsp:nvSpPr>
        <dsp:cNvPr id="0" name=""/>
        <dsp:cNvSpPr/>
      </dsp:nvSpPr>
      <dsp:spPr>
        <a:xfrm>
          <a:off x="7852078" y="1203476"/>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Low risk </a:t>
          </a:r>
          <a:endParaRPr lang="en-GB" sz="1800" kern="1200" dirty="0">
            <a:solidFill>
              <a:srgbClr val="C00000"/>
            </a:solidFill>
          </a:endParaRPr>
        </a:p>
      </dsp:txBody>
      <dsp:txXfrm>
        <a:off x="8078831" y="1203476"/>
        <a:ext cx="1190456" cy="945278"/>
      </dsp:txXfrm>
    </dsp:sp>
    <dsp:sp modelId="{37EFD9B9-FCB0-4520-8079-09417AD58258}">
      <dsp:nvSpPr>
        <dsp:cNvPr id="0" name=""/>
        <dsp:cNvSpPr/>
      </dsp:nvSpPr>
      <dsp:spPr>
        <a:xfrm>
          <a:off x="7852078" y="2148755"/>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No link to control or ownership</a:t>
          </a:r>
          <a:endParaRPr lang="en-GB" sz="1800" kern="1200" dirty="0">
            <a:solidFill>
              <a:srgbClr val="C00000"/>
            </a:solidFill>
          </a:endParaRPr>
        </a:p>
      </dsp:txBody>
      <dsp:txXfrm>
        <a:off x="8078831" y="2148755"/>
        <a:ext cx="1190456" cy="945278"/>
      </dsp:txXfrm>
    </dsp:sp>
    <dsp:sp modelId="{9D006CE4-A2F5-4D16-B578-47AE198BA278}">
      <dsp:nvSpPr>
        <dsp:cNvPr id="0" name=""/>
        <dsp:cNvSpPr/>
      </dsp:nvSpPr>
      <dsp:spPr>
        <a:xfrm>
          <a:off x="7852078" y="3094034"/>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LIBOR+ margin. Typically 5%-6%</a:t>
          </a:r>
          <a:endParaRPr lang="en-GB" sz="1800" kern="1200" dirty="0">
            <a:solidFill>
              <a:srgbClr val="C00000"/>
            </a:solidFill>
          </a:endParaRPr>
        </a:p>
      </dsp:txBody>
      <dsp:txXfrm>
        <a:off x="8078831" y="3094034"/>
        <a:ext cx="1190456" cy="945278"/>
      </dsp:txXfrm>
    </dsp:sp>
    <dsp:sp modelId="{27383870-A405-492E-89C3-BDF8DAAE898D}">
      <dsp:nvSpPr>
        <dsp:cNvPr id="0" name=""/>
        <dsp:cNvSpPr/>
      </dsp:nvSpPr>
      <dsp:spPr>
        <a:xfrm>
          <a:off x="7096228" y="825547"/>
          <a:ext cx="944806" cy="94480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Senior Debt</a:t>
          </a:r>
          <a:endParaRPr lang="en-GB" sz="1600" kern="1200" dirty="0"/>
        </a:p>
      </dsp:txBody>
      <dsp:txXfrm>
        <a:off x="7234592" y="963911"/>
        <a:ext cx="668078" cy="668078"/>
      </dsp:txXfrm>
    </dsp:sp>
    <dsp:sp modelId="{ADBC2D2D-9C03-49AC-8364-699499B9E9D8}">
      <dsp:nvSpPr>
        <dsp:cNvPr id="0" name=""/>
        <dsp:cNvSpPr/>
      </dsp:nvSpPr>
      <dsp:spPr>
        <a:xfrm>
          <a:off x="781146" y="1203476"/>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Addresses non-finance-able risk</a:t>
          </a:r>
          <a:endParaRPr lang="en-GB" sz="1800" kern="1200" dirty="0">
            <a:solidFill>
              <a:srgbClr val="C00000"/>
            </a:solidFill>
          </a:endParaRPr>
        </a:p>
      </dsp:txBody>
      <dsp:txXfrm>
        <a:off x="1007900" y="1203476"/>
        <a:ext cx="1190456" cy="945278"/>
      </dsp:txXfrm>
    </dsp:sp>
    <dsp:sp modelId="{40B2541C-F64F-4FA1-8DEC-9991F6A5A7FD}">
      <dsp:nvSpPr>
        <dsp:cNvPr id="0" name=""/>
        <dsp:cNvSpPr/>
      </dsp:nvSpPr>
      <dsp:spPr>
        <a:xfrm>
          <a:off x="781146" y="2148755"/>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rgbClr val="C00000"/>
              </a:solidFill>
            </a:rPr>
            <a:t>Fully risk bearing</a:t>
          </a:r>
          <a:endParaRPr lang="en-GB" sz="1800" kern="1200" dirty="0">
            <a:solidFill>
              <a:srgbClr val="C00000"/>
            </a:solidFill>
          </a:endParaRPr>
        </a:p>
      </dsp:txBody>
      <dsp:txXfrm>
        <a:off x="1007900" y="2148755"/>
        <a:ext cx="1190456" cy="945278"/>
      </dsp:txXfrm>
    </dsp:sp>
    <dsp:sp modelId="{33027FFB-4328-422E-A61B-5EB1A13BE1DE}">
      <dsp:nvSpPr>
        <dsp:cNvPr id="0" name=""/>
        <dsp:cNvSpPr/>
      </dsp:nvSpPr>
      <dsp:spPr>
        <a:xfrm>
          <a:off x="781146" y="3094034"/>
          <a:ext cx="1417209" cy="945278"/>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ts val="0"/>
            </a:spcAft>
          </a:pPr>
          <a:r>
            <a:rPr lang="en-GB" sz="1600" kern="1200" dirty="0" smtClean="0">
              <a:solidFill>
                <a:srgbClr val="C00000"/>
              </a:solidFill>
            </a:rPr>
            <a:t>-Guarantees</a:t>
          </a:r>
        </a:p>
        <a:p>
          <a:pPr lvl="0" algn="l" defTabSz="711200">
            <a:lnSpc>
              <a:spcPct val="90000"/>
            </a:lnSpc>
            <a:spcBef>
              <a:spcPct val="0"/>
            </a:spcBef>
            <a:spcAft>
              <a:spcPts val="0"/>
            </a:spcAft>
          </a:pPr>
          <a:r>
            <a:rPr lang="en-GB" sz="1600" kern="1200" dirty="0" smtClean="0">
              <a:solidFill>
                <a:srgbClr val="C00000"/>
              </a:solidFill>
            </a:rPr>
            <a:t>-incentives</a:t>
          </a:r>
        </a:p>
        <a:p>
          <a:pPr lvl="0" algn="l" defTabSz="711200">
            <a:lnSpc>
              <a:spcPct val="90000"/>
            </a:lnSpc>
            <a:spcBef>
              <a:spcPct val="0"/>
            </a:spcBef>
            <a:spcAft>
              <a:spcPts val="0"/>
            </a:spcAft>
          </a:pPr>
          <a:r>
            <a:rPr lang="en-GB" sz="1600" kern="1200" dirty="0" smtClean="0">
              <a:solidFill>
                <a:srgbClr val="C00000"/>
              </a:solidFill>
            </a:rPr>
            <a:t>-Capital contribution</a:t>
          </a:r>
        </a:p>
      </dsp:txBody>
      <dsp:txXfrm>
        <a:off x="1007900" y="3094034"/>
        <a:ext cx="1190456" cy="945278"/>
      </dsp:txXfrm>
    </dsp:sp>
    <dsp:sp modelId="{44AD5160-34B6-486B-AFFA-396C388AC18F}">
      <dsp:nvSpPr>
        <dsp:cNvPr id="0" name=""/>
        <dsp:cNvSpPr/>
      </dsp:nvSpPr>
      <dsp:spPr>
        <a:xfrm>
          <a:off x="0" y="844198"/>
          <a:ext cx="944806" cy="94480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Financing</a:t>
          </a:r>
        </a:p>
        <a:p>
          <a:pPr lvl="0" algn="ctr" defTabSz="577850">
            <a:lnSpc>
              <a:spcPct val="90000"/>
            </a:lnSpc>
            <a:spcBef>
              <a:spcPct val="0"/>
            </a:spcBef>
            <a:spcAft>
              <a:spcPct val="35000"/>
            </a:spcAft>
          </a:pPr>
          <a:r>
            <a:rPr lang="en-GB" sz="1300" kern="1200" dirty="0" smtClean="0"/>
            <a:t>Gap</a:t>
          </a:r>
          <a:endParaRPr lang="en-GB" sz="1300" kern="1200" dirty="0"/>
        </a:p>
      </dsp:txBody>
      <dsp:txXfrm>
        <a:off x="138364" y="982562"/>
        <a:ext cx="668078" cy="668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7E69F-3E8D-441B-ABBB-BE0246588F7E}">
      <dsp:nvSpPr>
        <dsp:cNvPr id="0" name=""/>
        <dsp:cNvSpPr/>
      </dsp:nvSpPr>
      <dsp:spPr>
        <a:xfrm>
          <a:off x="981808" y="0"/>
          <a:ext cx="8305261" cy="1137519"/>
        </a:xfrm>
        <a:prstGeom prst="rightArrow">
          <a:avLst/>
        </a:prstGeom>
        <a:solidFill>
          <a:schemeClr val="accent2">
            <a:lumMod val="60000"/>
            <a:lumOff val="4000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3EE0B6C8-7EAA-4ABC-A774-B83339C1EA17}">
      <dsp:nvSpPr>
        <dsp:cNvPr id="0" name=""/>
        <dsp:cNvSpPr/>
      </dsp:nvSpPr>
      <dsp:spPr>
        <a:xfrm>
          <a:off x="0" y="331218"/>
          <a:ext cx="2931268" cy="455007"/>
        </a:xfrm>
        <a:prstGeom prst="round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reducing risk</a:t>
          </a:r>
          <a:endParaRPr lang="en-GB" sz="1900" kern="1200" dirty="0"/>
        </a:p>
      </dsp:txBody>
      <dsp:txXfrm>
        <a:off x="22212" y="353430"/>
        <a:ext cx="2886844" cy="410583"/>
      </dsp:txXfrm>
    </dsp:sp>
    <dsp:sp modelId="{7F35BACB-AC94-44D8-88EC-28F43FC7BB65}">
      <dsp:nvSpPr>
        <dsp:cNvPr id="0" name=""/>
        <dsp:cNvSpPr/>
      </dsp:nvSpPr>
      <dsp:spPr>
        <a:xfrm>
          <a:off x="3419813" y="341255"/>
          <a:ext cx="2931268" cy="455007"/>
        </a:xfrm>
        <a:prstGeom prst="round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reducing interest</a:t>
          </a:r>
          <a:endParaRPr lang="en-GB" sz="1900" kern="1200" dirty="0"/>
        </a:p>
      </dsp:txBody>
      <dsp:txXfrm>
        <a:off x="3442025" y="363467"/>
        <a:ext cx="2886844" cy="410583"/>
      </dsp:txXfrm>
    </dsp:sp>
    <dsp:sp modelId="{1ED71CC2-67F1-4613-8EEB-FA063D44F772}">
      <dsp:nvSpPr>
        <dsp:cNvPr id="0" name=""/>
        <dsp:cNvSpPr/>
      </dsp:nvSpPr>
      <dsp:spPr>
        <a:xfrm>
          <a:off x="6657854" y="341255"/>
          <a:ext cx="2931268" cy="455007"/>
        </a:xfrm>
        <a:prstGeom prst="round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smtClean="0"/>
            <a:t>increasing security</a:t>
          </a:r>
          <a:endParaRPr lang="en-GB" sz="1900" kern="1200" dirty="0"/>
        </a:p>
      </dsp:txBody>
      <dsp:txXfrm>
        <a:off x="6680066" y="363467"/>
        <a:ext cx="2886844" cy="4105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2839"/>
          </a:xfrm>
          <a:prstGeom prst="rect">
            <a:avLst/>
          </a:prstGeom>
        </p:spPr>
        <p:txBody>
          <a:bodyPr vert="horz" lIns="91440" tIns="45720" rIns="91440" bIns="45720" rtlCol="0"/>
          <a:lstStyle>
            <a:lvl1pPr algn="r">
              <a:defRPr sz="1200"/>
            </a:lvl1pPr>
          </a:lstStyle>
          <a:p>
            <a:fld id="{02BE1076-7449-463A-B9CD-DCAB36E1C37C}" type="datetimeFigureOut">
              <a:rPr lang="en-GB" smtClean="0"/>
              <a:t>02/09/2015</a:t>
            </a:fld>
            <a:endParaRPr lang="en-GB"/>
          </a:p>
        </p:txBody>
      </p:sp>
      <p:sp>
        <p:nvSpPr>
          <p:cNvPr id="4" name="Slide Image Placeholder 3"/>
          <p:cNvSpPr>
            <a:spLocks noGrp="1" noRot="1" noChangeAspect="1"/>
          </p:cNvSpPr>
          <p:nvPr>
            <p:ph type="sldImg" idx="2"/>
          </p:nvPr>
        </p:nvSpPr>
        <p:spPr>
          <a:xfrm>
            <a:off x="933450" y="738188"/>
            <a:ext cx="4930775" cy="36972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5"/>
            <a:ext cx="5438140" cy="44355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7AE33541-77C6-4404-8340-3C7CF96986FD}" type="slidenum">
              <a:rPr lang="en-GB" smtClean="0"/>
              <a:t>‹#›</a:t>
            </a:fld>
            <a:endParaRPr lang="en-GB"/>
          </a:p>
        </p:txBody>
      </p:sp>
    </p:spTree>
    <p:extLst>
      <p:ext uri="{BB962C8B-B14F-4D97-AF65-F5344CB8AC3E}">
        <p14:creationId xmlns:p14="http://schemas.microsoft.com/office/powerpoint/2010/main" val="205773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1</a:t>
            </a:fld>
            <a:endParaRPr lang="en-GB"/>
          </a:p>
        </p:txBody>
      </p:sp>
    </p:spTree>
    <p:extLst>
      <p:ext uri="{BB962C8B-B14F-4D97-AF65-F5344CB8AC3E}">
        <p14:creationId xmlns:p14="http://schemas.microsoft.com/office/powerpoint/2010/main" val="392587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25</a:t>
            </a:fld>
            <a:endParaRPr lang="en-GB"/>
          </a:p>
        </p:txBody>
      </p:sp>
    </p:spTree>
    <p:extLst>
      <p:ext uri="{BB962C8B-B14F-4D97-AF65-F5344CB8AC3E}">
        <p14:creationId xmlns:p14="http://schemas.microsoft.com/office/powerpoint/2010/main" val="236840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26</a:t>
            </a:fld>
            <a:endParaRPr lang="en-GB"/>
          </a:p>
        </p:txBody>
      </p:sp>
    </p:spTree>
    <p:extLst>
      <p:ext uri="{BB962C8B-B14F-4D97-AF65-F5344CB8AC3E}">
        <p14:creationId xmlns:p14="http://schemas.microsoft.com/office/powerpoint/2010/main" val="96660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27</a:t>
            </a:fld>
            <a:endParaRPr lang="en-GB"/>
          </a:p>
        </p:txBody>
      </p:sp>
    </p:spTree>
    <p:extLst>
      <p:ext uri="{BB962C8B-B14F-4D97-AF65-F5344CB8AC3E}">
        <p14:creationId xmlns:p14="http://schemas.microsoft.com/office/powerpoint/2010/main" val="252684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28</a:t>
            </a:fld>
            <a:endParaRPr lang="en-GB"/>
          </a:p>
        </p:txBody>
      </p:sp>
    </p:spTree>
    <p:extLst>
      <p:ext uri="{BB962C8B-B14F-4D97-AF65-F5344CB8AC3E}">
        <p14:creationId xmlns:p14="http://schemas.microsoft.com/office/powerpoint/2010/main" val="212999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29</a:t>
            </a:fld>
            <a:endParaRPr lang="en-GB"/>
          </a:p>
        </p:txBody>
      </p:sp>
    </p:spTree>
    <p:extLst>
      <p:ext uri="{BB962C8B-B14F-4D97-AF65-F5344CB8AC3E}">
        <p14:creationId xmlns:p14="http://schemas.microsoft.com/office/powerpoint/2010/main" val="382345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30</a:t>
            </a:fld>
            <a:endParaRPr lang="en-GB"/>
          </a:p>
        </p:txBody>
      </p:sp>
    </p:spTree>
    <p:extLst>
      <p:ext uri="{BB962C8B-B14F-4D97-AF65-F5344CB8AC3E}">
        <p14:creationId xmlns:p14="http://schemas.microsoft.com/office/powerpoint/2010/main" val="398570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31</a:t>
            </a:fld>
            <a:endParaRPr lang="en-GB"/>
          </a:p>
        </p:txBody>
      </p:sp>
    </p:spTree>
    <p:extLst>
      <p:ext uri="{BB962C8B-B14F-4D97-AF65-F5344CB8AC3E}">
        <p14:creationId xmlns:p14="http://schemas.microsoft.com/office/powerpoint/2010/main" val="359959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32</a:t>
            </a:fld>
            <a:endParaRPr lang="en-GB"/>
          </a:p>
        </p:txBody>
      </p:sp>
    </p:spTree>
    <p:extLst>
      <p:ext uri="{BB962C8B-B14F-4D97-AF65-F5344CB8AC3E}">
        <p14:creationId xmlns:p14="http://schemas.microsoft.com/office/powerpoint/2010/main" val="20491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33</a:t>
            </a:fld>
            <a:endParaRPr lang="en-GB"/>
          </a:p>
        </p:txBody>
      </p:sp>
    </p:spTree>
    <p:extLst>
      <p:ext uri="{BB962C8B-B14F-4D97-AF65-F5344CB8AC3E}">
        <p14:creationId xmlns:p14="http://schemas.microsoft.com/office/powerpoint/2010/main" val="113581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34</a:t>
            </a:fld>
            <a:endParaRPr lang="en-GB"/>
          </a:p>
        </p:txBody>
      </p:sp>
    </p:spTree>
    <p:extLst>
      <p:ext uri="{BB962C8B-B14F-4D97-AF65-F5344CB8AC3E}">
        <p14:creationId xmlns:p14="http://schemas.microsoft.com/office/powerpoint/2010/main" val="179400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2</a:t>
            </a:fld>
            <a:endParaRPr lang="en-GB"/>
          </a:p>
        </p:txBody>
      </p:sp>
    </p:spTree>
    <p:extLst>
      <p:ext uri="{BB962C8B-B14F-4D97-AF65-F5344CB8AC3E}">
        <p14:creationId xmlns:p14="http://schemas.microsoft.com/office/powerpoint/2010/main" val="244513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35</a:t>
            </a:fld>
            <a:endParaRPr lang="en-GB"/>
          </a:p>
        </p:txBody>
      </p:sp>
    </p:spTree>
    <p:extLst>
      <p:ext uri="{BB962C8B-B14F-4D97-AF65-F5344CB8AC3E}">
        <p14:creationId xmlns:p14="http://schemas.microsoft.com/office/powerpoint/2010/main" val="3673114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GB" sz="1200" dirty="0" smtClean="0">
                <a:solidFill>
                  <a:srgbClr val="CD401A"/>
                </a:solidFill>
              </a:rPr>
              <a:t>10 year payback</a:t>
            </a:r>
          </a:p>
          <a:p>
            <a:pPr marL="342900" indent="-342900">
              <a:buFont typeface="Arial"/>
              <a:buChar char="•"/>
            </a:pPr>
            <a:r>
              <a:rPr lang="en-GB" sz="1200" dirty="0" smtClean="0">
                <a:solidFill>
                  <a:srgbClr val="CD401A"/>
                </a:solidFill>
              </a:rPr>
              <a:t>Lifecycle Cost savings</a:t>
            </a:r>
          </a:p>
          <a:p>
            <a:pPr marL="342900" indent="-342900">
              <a:buFont typeface="Arial"/>
              <a:buChar char="•"/>
            </a:pPr>
            <a:r>
              <a:rPr lang="en-GB" sz="1200" dirty="0" smtClean="0">
                <a:solidFill>
                  <a:srgbClr val="CD401A"/>
                </a:solidFill>
              </a:rPr>
              <a:t>CO2 savings</a:t>
            </a:r>
          </a:p>
          <a:p>
            <a:pPr marL="342900" indent="-342900">
              <a:buFont typeface="Arial"/>
              <a:buChar char="•"/>
            </a:pPr>
            <a:r>
              <a:rPr lang="en-GB" sz="1200" dirty="0" smtClean="0">
                <a:solidFill>
                  <a:srgbClr val="CD401A"/>
                </a:solidFill>
              </a:rPr>
              <a:t>Job Creation</a:t>
            </a:r>
          </a:p>
          <a:p>
            <a:pPr marL="342900" indent="-342900">
              <a:buFont typeface="Arial"/>
              <a:buChar char="•"/>
            </a:pPr>
            <a:r>
              <a:rPr lang="en-GB" sz="1200" dirty="0" smtClean="0">
                <a:solidFill>
                  <a:srgbClr val="CD401A"/>
                </a:solidFill>
              </a:rPr>
              <a:t>Affordable Warmth</a:t>
            </a:r>
          </a:p>
          <a:p>
            <a:pPr marL="342900" indent="-342900">
              <a:buFont typeface="Arial"/>
              <a:buChar char="•"/>
            </a:pPr>
            <a:r>
              <a:rPr lang="en-GB" sz="1200" dirty="0" smtClean="0">
                <a:solidFill>
                  <a:srgbClr val="CD401A"/>
                </a:solidFill>
              </a:rPr>
              <a:t>Deliverability</a:t>
            </a:r>
          </a:p>
        </p:txBody>
      </p:sp>
      <p:sp>
        <p:nvSpPr>
          <p:cNvPr id="4" name="Slide Number Placeholder 3"/>
          <p:cNvSpPr>
            <a:spLocks noGrp="1"/>
          </p:cNvSpPr>
          <p:nvPr>
            <p:ph type="sldNum" sz="quarter" idx="10"/>
          </p:nvPr>
        </p:nvSpPr>
        <p:spPr/>
        <p:txBody>
          <a:bodyPr/>
          <a:lstStyle/>
          <a:p>
            <a:fld id="{7AE33541-77C6-4404-8340-3C7CF96986FD}" type="slidenum">
              <a:rPr lang="en-GB" smtClean="0"/>
              <a:t>36</a:t>
            </a:fld>
            <a:endParaRPr lang="en-GB"/>
          </a:p>
        </p:txBody>
      </p:sp>
    </p:spTree>
    <p:extLst>
      <p:ext uri="{BB962C8B-B14F-4D97-AF65-F5344CB8AC3E}">
        <p14:creationId xmlns:p14="http://schemas.microsoft.com/office/powerpoint/2010/main" val="3829946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37</a:t>
            </a:fld>
            <a:endParaRPr lang="en-GB"/>
          </a:p>
        </p:txBody>
      </p:sp>
    </p:spTree>
    <p:extLst>
      <p:ext uri="{BB962C8B-B14F-4D97-AF65-F5344CB8AC3E}">
        <p14:creationId xmlns:p14="http://schemas.microsoft.com/office/powerpoint/2010/main" val="338931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38</a:t>
            </a:fld>
            <a:endParaRPr lang="en-GB"/>
          </a:p>
        </p:txBody>
      </p:sp>
    </p:spTree>
    <p:extLst>
      <p:ext uri="{BB962C8B-B14F-4D97-AF65-F5344CB8AC3E}">
        <p14:creationId xmlns:p14="http://schemas.microsoft.com/office/powerpoint/2010/main" val="188657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39</a:t>
            </a:fld>
            <a:endParaRPr lang="en-GB"/>
          </a:p>
        </p:txBody>
      </p:sp>
    </p:spTree>
    <p:extLst>
      <p:ext uri="{BB962C8B-B14F-4D97-AF65-F5344CB8AC3E}">
        <p14:creationId xmlns:p14="http://schemas.microsoft.com/office/powerpoint/2010/main" val="4200397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40</a:t>
            </a:fld>
            <a:endParaRPr lang="en-GB"/>
          </a:p>
        </p:txBody>
      </p:sp>
    </p:spTree>
    <p:extLst>
      <p:ext uri="{BB962C8B-B14F-4D97-AF65-F5344CB8AC3E}">
        <p14:creationId xmlns:p14="http://schemas.microsoft.com/office/powerpoint/2010/main" val="1601719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41</a:t>
            </a:fld>
            <a:endParaRPr lang="en-GB"/>
          </a:p>
        </p:txBody>
      </p:sp>
    </p:spTree>
    <p:extLst>
      <p:ext uri="{BB962C8B-B14F-4D97-AF65-F5344CB8AC3E}">
        <p14:creationId xmlns:p14="http://schemas.microsoft.com/office/powerpoint/2010/main" val="1195223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42</a:t>
            </a:fld>
            <a:endParaRPr lang="en-GB"/>
          </a:p>
        </p:txBody>
      </p:sp>
    </p:spTree>
    <p:extLst>
      <p:ext uri="{BB962C8B-B14F-4D97-AF65-F5344CB8AC3E}">
        <p14:creationId xmlns:p14="http://schemas.microsoft.com/office/powerpoint/2010/main" val="3520442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43</a:t>
            </a:fld>
            <a:endParaRPr lang="en-GB"/>
          </a:p>
        </p:txBody>
      </p:sp>
    </p:spTree>
    <p:extLst>
      <p:ext uri="{BB962C8B-B14F-4D97-AF65-F5344CB8AC3E}">
        <p14:creationId xmlns:p14="http://schemas.microsoft.com/office/powerpoint/2010/main" val="3137456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44</a:t>
            </a:fld>
            <a:endParaRPr lang="en-GB"/>
          </a:p>
        </p:txBody>
      </p:sp>
    </p:spTree>
    <p:extLst>
      <p:ext uri="{BB962C8B-B14F-4D97-AF65-F5344CB8AC3E}">
        <p14:creationId xmlns:p14="http://schemas.microsoft.com/office/powerpoint/2010/main" val="42307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3</a:t>
            </a:fld>
            <a:endParaRPr lang="en-GB"/>
          </a:p>
        </p:txBody>
      </p:sp>
    </p:spTree>
    <p:extLst>
      <p:ext uri="{BB962C8B-B14F-4D97-AF65-F5344CB8AC3E}">
        <p14:creationId xmlns:p14="http://schemas.microsoft.com/office/powerpoint/2010/main" val="107478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19</a:t>
            </a:fld>
            <a:endParaRPr lang="en-GB"/>
          </a:p>
        </p:txBody>
      </p:sp>
    </p:spTree>
    <p:extLst>
      <p:ext uri="{BB962C8B-B14F-4D97-AF65-F5344CB8AC3E}">
        <p14:creationId xmlns:p14="http://schemas.microsoft.com/office/powerpoint/2010/main" val="368185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33541-77C6-4404-8340-3C7CF96986FD}" type="slidenum">
              <a:rPr lang="en-GB" smtClean="0"/>
              <a:t>20</a:t>
            </a:fld>
            <a:endParaRPr lang="en-GB"/>
          </a:p>
        </p:txBody>
      </p:sp>
    </p:spTree>
    <p:extLst>
      <p:ext uri="{BB962C8B-B14F-4D97-AF65-F5344CB8AC3E}">
        <p14:creationId xmlns:p14="http://schemas.microsoft.com/office/powerpoint/2010/main" val="233450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21</a:t>
            </a:fld>
            <a:endParaRPr lang="en-GB"/>
          </a:p>
        </p:txBody>
      </p:sp>
    </p:spTree>
    <p:extLst>
      <p:ext uri="{BB962C8B-B14F-4D97-AF65-F5344CB8AC3E}">
        <p14:creationId xmlns:p14="http://schemas.microsoft.com/office/powerpoint/2010/main" val="128553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22</a:t>
            </a:fld>
            <a:endParaRPr lang="en-GB"/>
          </a:p>
        </p:txBody>
      </p:sp>
    </p:spTree>
    <p:extLst>
      <p:ext uri="{BB962C8B-B14F-4D97-AF65-F5344CB8AC3E}">
        <p14:creationId xmlns:p14="http://schemas.microsoft.com/office/powerpoint/2010/main" val="283074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23</a:t>
            </a:fld>
            <a:endParaRPr lang="en-GB"/>
          </a:p>
        </p:txBody>
      </p:sp>
    </p:spTree>
    <p:extLst>
      <p:ext uri="{BB962C8B-B14F-4D97-AF65-F5344CB8AC3E}">
        <p14:creationId xmlns:p14="http://schemas.microsoft.com/office/powerpoint/2010/main" val="107189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endParaRPr lang="en-GB" sz="1200" dirty="0" smtClean="0">
              <a:solidFill>
                <a:srgbClr val="CD401A"/>
              </a:solidFill>
            </a:endParaRPr>
          </a:p>
        </p:txBody>
      </p:sp>
      <p:sp>
        <p:nvSpPr>
          <p:cNvPr id="4" name="Slide Number Placeholder 3"/>
          <p:cNvSpPr>
            <a:spLocks noGrp="1"/>
          </p:cNvSpPr>
          <p:nvPr>
            <p:ph type="sldNum" sz="quarter" idx="10"/>
          </p:nvPr>
        </p:nvSpPr>
        <p:spPr/>
        <p:txBody>
          <a:bodyPr/>
          <a:lstStyle/>
          <a:p>
            <a:fld id="{7AE33541-77C6-4404-8340-3C7CF96986FD}" type="slidenum">
              <a:rPr lang="en-GB" smtClean="0"/>
              <a:t>24</a:t>
            </a:fld>
            <a:endParaRPr lang="en-GB"/>
          </a:p>
        </p:txBody>
      </p:sp>
    </p:spTree>
    <p:extLst>
      <p:ext uri="{BB962C8B-B14F-4D97-AF65-F5344CB8AC3E}">
        <p14:creationId xmlns:p14="http://schemas.microsoft.com/office/powerpoint/2010/main" val="309695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EC80B46-30F4-3541-ABA5-4C15AB98FB29}"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2327728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80B46-30F4-3541-ABA5-4C15AB98FB29}"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723810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80B46-30F4-3541-ABA5-4C15AB98FB29}"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771121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80B46-30F4-3541-ABA5-4C15AB98FB29}"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1947435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C80B46-30F4-3541-ABA5-4C15AB98FB29}"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258241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EC80B46-30F4-3541-ABA5-4C15AB98FB29}"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3942900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EC80B46-30F4-3541-ABA5-4C15AB98FB29}"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3979001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C80B46-30F4-3541-ABA5-4C15AB98FB29}"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1022503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80B46-30F4-3541-ABA5-4C15AB98FB29}"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4117860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80B46-30F4-3541-ABA5-4C15AB98FB29}"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837062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80B46-30F4-3541-ABA5-4C15AB98FB29}"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0D8C-5A50-3D47-9F5B-EDC10AB27A39}" type="slidenum">
              <a:rPr lang="en-US" smtClean="0"/>
              <a:t>‹#›</a:t>
            </a:fld>
            <a:endParaRPr lang="en-US"/>
          </a:p>
        </p:txBody>
      </p:sp>
    </p:spTree>
    <p:extLst>
      <p:ext uri="{BB962C8B-B14F-4D97-AF65-F5344CB8AC3E}">
        <p14:creationId xmlns:p14="http://schemas.microsoft.com/office/powerpoint/2010/main" val="2268181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80B46-30F4-3541-ABA5-4C15AB98FB29}" type="datetimeFigureOut">
              <a:rPr lang="en-US" smtClean="0"/>
              <a:t>9/2/2015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30D8C-5A50-3D47-9F5B-EDC10AB27A39}" type="slidenum">
              <a:rPr lang="en-US" smtClean="0"/>
              <a:t>‹#›</a:t>
            </a:fld>
            <a:endParaRPr lang="en-US"/>
          </a:p>
        </p:txBody>
      </p:sp>
    </p:spTree>
    <p:extLst>
      <p:ext uri="{BB962C8B-B14F-4D97-AF65-F5344CB8AC3E}">
        <p14:creationId xmlns:p14="http://schemas.microsoft.com/office/powerpoint/2010/main" val="356603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6.emf"/><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10.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14.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7.xml"/><Relationship Id="rId11" Type="http://schemas.openxmlformats.org/officeDocument/2006/relationships/image" Target="../media/image19.png"/><Relationship Id="rId5" Type="http://schemas.openxmlformats.org/officeDocument/2006/relationships/diagramData" Target="../diagrams/data7.xml"/><Relationship Id="rId10" Type="http://schemas.openxmlformats.org/officeDocument/2006/relationships/oleObject" Target="../embeddings/oleObject1.bin"/><Relationship Id="rId4" Type="http://schemas.openxmlformats.org/officeDocument/2006/relationships/image" Target="../media/image6.emf"/><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6.emf"/><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emf"/><Relationship Id="rId7" Type="http://schemas.openxmlformats.org/officeDocument/2006/relationships/diagramColors" Target="../diagrams/colors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emf"/><Relationship Id="rId7" Type="http://schemas.openxmlformats.org/officeDocument/2006/relationships/diagramColors" Target="../diagrams/colors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emf"/><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6.emf"/><Relationship Id="rId7"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10.png"/><Relationship Id="rId9" Type="http://schemas.openxmlformats.org/officeDocument/2006/relationships/image" Target="../media/image5.jpeg"/></Relationships>
</file>

<file path=ppt/slides/_rels/slide3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emf"/><Relationship Id="rId7"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6" name="Picture 15" descr="HNP_Logo_Final_White_Version.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39555" y="1302446"/>
            <a:ext cx="6411578" cy="1651734"/>
          </a:xfrm>
          <a:prstGeom prst="rect">
            <a:avLst/>
          </a:prstGeom>
        </p:spPr>
        <p:txBody>
          <a:bodyPr wrap="square">
            <a:spAutoFit/>
          </a:bodyPr>
          <a:lstStyle/>
          <a:p>
            <a:r>
              <a:rPr lang="en-GB" sz="4000" b="1" dirty="0" smtClean="0">
                <a:solidFill>
                  <a:srgbClr val="CD401A"/>
                </a:solidFill>
              </a:rPr>
              <a:t>District Heating </a:t>
            </a:r>
          </a:p>
          <a:p>
            <a:r>
              <a:rPr lang="en-GB" sz="4000" b="1" dirty="0" smtClean="0">
                <a:solidFill>
                  <a:srgbClr val="CD401A"/>
                </a:solidFill>
              </a:rPr>
              <a:t>Strategy Support Programme</a:t>
            </a:r>
            <a:endParaRPr lang="en-GB" sz="4000" b="1" dirty="0">
              <a:solidFill>
                <a:srgbClr val="CD401A"/>
              </a:solidFill>
            </a:endParaRPr>
          </a:p>
          <a:p>
            <a:endParaRPr lang="en-GB" sz="3200" b="1" baseline="30000" dirty="0">
              <a:solidFill>
                <a:srgbClr val="CD401A"/>
              </a:solidFill>
            </a:endParaRPr>
          </a:p>
        </p:txBody>
      </p:sp>
      <p:sp>
        <p:nvSpPr>
          <p:cNvPr id="13" name="Rectangle 12"/>
          <p:cNvSpPr/>
          <p:nvPr/>
        </p:nvSpPr>
        <p:spPr>
          <a:xfrm>
            <a:off x="563069" y="2788127"/>
            <a:ext cx="8114033" cy="1384995"/>
          </a:xfrm>
          <a:prstGeom prst="rect">
            <a:avLst/>
          </a:prstGeom>
        </p:spPr>
        <p:txBody>
          <a:bodyPr wrap="square">
            <a:spAutoFit/>
          </a:bodyPr>
          <a:lstStyle/>
          <a:p>
            <a:r>
              <a:rPr lang="en-GB" sz="2400" b="1" dirty="0" smtClean="0">
                <a:solidFill>
                  <a:srgbClr val="CD401A"/>
                </a:solidFill>
              </a:rPr>
              <a:t>Module 4: Commercial &amp; financial strategies (Part 2)</a:t>
            </a:r>
          </a:p>
          <a:p>
            <a:endParaRPr lang="en-GB" sz="2400" b="1" dirty="0" smtClean="0">
              <a:solidFill>
                <a:srgbClr val="CD401A"/>
              </a:solidFill>
            </a:endParaRPr>
          </a:p>
          <a:p>
            <a:r>
              <a:rPr lang="en-GB" b="1" dirty="0" smtClean="0">
                <a:solidFill>
                  <a:srgbClr val="CD401A"/>
                </a:solidFill>
              </a:rPr>
              <a:t> </a:t>
            </a:r>
            <a:endParaRPr lang="en-GB" b="1" dirty="0">
              <a:solidFill>
                <a:srgbClr val="CD401A"/>
              </a:solidFill>
            </a:endParaRPr>
          </a:p>
          <a:p>
            <a:r>
              <a:rPr lang="en-GB" dirty="0">
                <a:solidFill>
                  <a:srgbClr val="CD401A"/>
                </a:solidFill>
              </a:rPr>
              <a:t>Paul </a:t>
            </a:r>
            <a:r>
              <a:rPr lang="en-GB" dirty="0" smtClean="0">
                <a:solidFill>
                  <a:srgbClr val="CD401A"/>
                </a:solidFill>
              </a:rPr>
              <a:t>Moseley, Associate Director, Scottish Futures Trust</a:t>
            </a:r>
            <a:endParaRPr lang="en-GB" dirty="0">
              <a:solidFill>
                <a:srgbClr val="CD401A"/>
              </a:solidFill>
            </a:endParaRPr>
          </a:p>
        </p:txBody>
      </p:sp>
    </p:spTree>
    <p:extLst>
      <p:ext uri="{BB962C8B-B14F-4D97-AF65-F5344CB8AC3E}">
        <p14:creationId xmlns:p14="http://schemas.microsoft.com/office/powerpoint/2010/main" val="2461390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21990"/>
            <a:ext cx="7814313" cy="1323439"/>
          </a:xfrm>
          <a:prstGeom prst="rect">
            <a:avLst/>
          </a:prstGeom>
          <a:noFill/>
        </p:spPr>
        <p:txBody>
          <a:bodyPr wrap="square" rtlCol="0">
            <a:spAutoFit/>
          </a:bodyPr>
          <a:lstStyle/>
          <a:p>
            <a:r>
              <a:rPr lang="en-US" sz="4000" dirty="0" smtClean="0">
                <a:solidFill>
                  <a:srgbClr val="CD401A"/>
                </a:solidFill>
              </a:rPr>
              <a:t>Contracting Structures:</a:t>
            </a:r>
          </a:p>
          <a:p>
            <a:r>
              <a:rPr lang="en-US" sz="4000" dirty="0" smtClean="0">
                <a:solidFill>
                  <a:srgbClr val="CD401A"/>
                </a:solidFill>
              </a:rPr>
              <a:t>Local Authority led schemes</a:t>
            </a:r>
            <a:endParaRPr lang="en-US" sz="4000" dirty="0">
              <a:solidFill>
                <a:srgbClr val="CD401A"/>
              </a:solidFill>
            </a:endParaRPr>
          </a:p>
        </p:txBody>
      </p:sp>
      <p:sp>
        <p:nvSpPr>
          <p:cNvPr id="8" name="TextBox 7"/>
          <p:cNvSpPr txBox="1"/>
          <p:nvPr/>
        </p:nvSpPr>
        <p:spPr>
          <a:xfrm>
            <a:off x="452582" y="4988660"/>
            <a:ext cx="4379299" cy="1631216"/>
          </a:xfrm>
          <a:prstGeom prst="rect">
            <a:avLst/>
          </a:prstGeom>
          <a:noFill/>
        </p:spPr>
        <p:txBody>
          <a:bodyPr wrap="square" rtlCol="0">
            <a:spAutoFit/>
          </a:bodyPr>
          <a:lstStyle/>
          <a:p>
            <a:r>
              <a:rPr lang="en-GB" sz="2000" dirty="0" smtClean="0">
                <a:solidFill>
                  <a:srgbClr val="CD401A"/>
                </a:solidFill>
              </a:rPr>
              <a:t>Fife Council</a:t>
            </a:r>
          </a:p>
          <a:p>
            <a:r>
              <a:rPr lang="en-GB" sz="2000" dirty="0" smtClean="0">
                <a:solidFill>
                  <a:srgbClr val="CD401A"/>
                </a:solidFill>
              </a:rPr>
              <a:t>Islington Borough Council</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5" name="Diagram 4"/>
          <p:cNvGraphicFramePr/>
          <p:nvPr>
            <p:extLst/>
          </p:nvPr>
        </p:nvGraphicFramePr>
        <p:xfrm>
          <a:off x="452582" y="1805820"/>
          <a:ext cx="3183467" cy="360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nvPr>
        </p:nvGraphicFramePr>
        <p:xfrm>
          <a:off x="4320014" y="2059821"/>
          <a:ext cx="3741199" cy="36039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4703840" y="4983014"/>
            <a:ext cx="4379299" cy="1631216"/>
          </a:xfrm>
          <a:prstGeom prst="rect">
            <a:avLst/>
          </a:prstGeom>
          <a:noFill/>
        </p:spPr>
        <p:txBody>
          <a:bodyPr wrap="square" rtlCol="0">
            <a:spAutoFit/>
          </a:bodyPr>
          <a:lstStyle/>
          <a:p>
            <a:r>
              <a:rPr lang="en-GB" sz="2000" dirty="0" smtClean="0">
                <a:solidFill>
                  <a:srgbClr val="CD401A"/>
                </a:solidFill>
              </a:rPr>
              <a:t>Aberdeen Heat &amp; Power</a:t>
            </a:r>
          </a:p>
          <a:p>
            <a:r>
              <a:rPr lang="en-GB" sz="2000" dirty="0" smtClean="0">
                <a:solidFill>
                  <a:srgbClr val="CD401A"/>
                </a:solidFill>
              </a:rPr>
              <a:t>Pimlico (Westminster)</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2" name="TextBox 1"/>
          <p:cNvSpPr txBox="1"/>
          <p:nvPr/>
        </p:nvSpPr>
        <p:spPr>
          <a:xfrm>
            <a:off x="3393195" y="2831334"/>
            <a:ext cx="1178805"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4" name="Straight Connector 3"/>
          <p:cNvCxnSpPr>
            <a:endCxn id="2" idx="1"/>
          </p:cNvCxnSpPr>
          <p:nvPr/>
        </p:nvCxnSpPr>
        <p:spPr>
          <a:xfrm>
            <a:off x="2642231" y="3016000"/>
            <a:ext cx="75096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87987" y="2983734"/>
            <a:ext cx="1178805"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17" name="Straight Connector 16"/>
          <p:cNvCxnSpPr/>
          <p:nvPr/>
        </p:nvCxnSpPr>
        <p:spPr>
          <a:xfrm>
            <a:off x="7017745" y="3168400"/>
            <a:ext cx="67024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486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44024"/>
            <a:ext cx="7814313" cy="1323439"/>
          </a:xfrm>
          <a:prstGeom prst="rect">
            <a:avLst/>
          </a:prstGeom>
          <a:noFill/>
        </p:spPr>
        <p:txBody>
          <a:bodyPr wrap="square" rtlCol="0">
            <a:spAutoFit/>
          </a:bodyPr>
          <a:lstStyle/>
          <a:p>
            <a:r>
              <a:rPr lang="en-US" sz="4000" dirty="0" smtClean="0">
                <a:solidFill>
                  <a:srgbClr val="CD401A"/>
                </a:solidFill>
              </a:rPr>
              <a:t>Contracting Structures: </a:t>
            </a:r>
          </a:p>
          <a:p>
            <a:r>
              <a:rPr lang="en-US" sz="4000" dirty="0" smtClean="0">
                <a:solidFill>
                  <a:srgbClr val="CD401A"/>
                </a:solidFill>
              </a:rPr>
              <a:t>Private sector concession</a:t>
            </a:r>
            <a:endParaRPr lang="en-US" sz="4000" dirty="0">
              <a:solidFill>
                <a:srgbClr val="CD401A"/>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11" name="Diagram 10"/>
          <p:cNvGraphicFramePr/>
          <p:nvPr>
            <p:extLst/>
          </p:nvPr>
        </p:nvGraphicFramePr>
        <p:xfrm>
          <a:off x="2295176" y="2026437"/>
          <a:ext cx="3741199" cy="360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263346" y="4814807"/>
            <a:ext cx="4379299" cy="1631216"/>
          </a:xfrm>
          <a:prstGeom prst="rect">
            <a:avLst/>
          </a:prstGeom>
          <a:noFill/>
        </p:spPr>
        <p:txBody>
          <a:bodyPr wrap="square" rtlCol="0">
            <a:spAutoFit/>
          </a:bodyPr>
          <a:lstStyle/>
          <a:p>
            <a:r>
              <a:rPr lang="en-GB" sz="2000" dirty="0" smtClean="0">
                <a:solidFill>
                  <a:srgbClr val="CD401A"/>
                </a:solidFill>
              </a:rPr>
              <a:t>Leicester City Council</a:t>
            </a:r>
          </a:p>
          <a:p>
            <a:r>
              <a:rPr lang="en-GB" sz="2000" dirty="0" smtClean="0">
                <a:solidFill>
                  <a:srgbClr val="CD401A"/>
                </a:solidFill>
              </a:rPr>
              <a:t>Birmingham City Council</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2" name="TextBox 1"/>
          <p:cNvSpPr txBox="1"/>
          <p:nvPr/>
        </p:nvSpPr>
        <p:spPr>
          <a:xfrm>
            <a:off x="1751682" y="1927952"/>
            <a:ext cx="1511664" cy="646331"/>
          </a:xfrm>
          <a:prstGeom prst="rect">
            <a:avLst/>
          </a:prstGeom>
          <a:noFill/>
        </p:spPr>
        <p:txBody>
          <a:bodyPr wrap="square" rtlCol="0">
            <a:spAutoFit/>
          </a:bodyPr>
          <a:lstStyle/>
          <a:p>
            <a:r>
              <a:rPr lang="en-GB" dirty="0" smtClean="0">
                <a:solidFill>
                  <a:srgbClr val="CD401A"/>
                </a:solidFill>
              </a:rPr>
              <a:t>Private Sector</a:t>
            </a:r>
          </a:p>
          <a:p>
            <a:r>
              <a:rPr lang="en-GB" dirty="0" smtClean="0">
                <a:solidFill>
                  <a:srgbClr val="CD401A"/>
                </a:solidFill>
              </a:rPr>
              <a:t>Owned</a:t>
            </a:r>
            <a:endParaRPr lang="en-GB" dirty="0">
              <a:solidFill>
                <a:srgbClr val="CD401A"/>
              </a:solidFill>
            </a:endParaRPr>
          </a:p>
        </p:txBody>
      </p:sp>
      <p:cxnSp>
        <p:nvCxnSpPr>
          <p:cNvPr id="4" name="Straight Connector 3"/>
          <p:cNvCxnSpPr/>
          <p:nvPr/>
        </p:nvCxnSpPr>
        <p:spPr>
          <a:xfrm>
            <a:off x="2787267" y="2264233"/>
            <a:ext cx="1211856" cy="67727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860974" y="3040655"/>
            <a:ext cx="1344057"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8" name="Straight Connector 7"/>
          <p:cNvCxnSpPr/>
          <p:nvPr/>
        </p:nvCxnSpPr>
        <p:spPr>
          <a:xfrm>
            <a:off x="5001658" y="3225321"/>
            <a:ext cx="84829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295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66058"/>
            <a:ext cx="7814313" cy="1323439"/>
          </a:xfrm>
          <a:prstGeom prst="rect">
            <a:avLst/>
          </a:prstGeom>
          <a:noFill/>
        </p:spPr>
        <p:txBody>
          <a:bodyPr wrap="square" rtlCol="0">
            <a:spAutoFit/>
          </a:bodyPr>
          <a:lstStyle/>
          <a:p>
            <a:r>
              <a:rPr lang="en-US" sz="4000" dirty="0" smtClean="0">
                <a:solidFill>
                  <a:srgbClr val="CD401A"/>
                </a:solidFill>
              </a:rPr>
              <a:t>Contracting Structures:</a:t>
            </a:r>
          </a:p>
          <a:p>
            <a:r>
              <a:rPr lang="en-US" sz="4000" dirty="0" smtClean="0">
                <a:solidFill>
                  <a:srgbClr val="CD401A"/>
                </a:solidFill>
              </a:rPr>
              <a:t>Joint Venture</a:t>
            </a:r>
            <a:endParaRPr lang="en-US" sz="4000" dirty="0">
              <a:solidFill>
                <a:srgbClr val="CD401A"/>
              </a:solidFill>
            </a:endParaRPr>
          </a:p>
        </p:txBody>
      </p:sp>
      <p:sp>
        <p:nvSpPr>
          <p:cNvPr id="8" name="TextBox 7"/>
          <p:cNvSpPr txBox="1"/>
          <p:nvPr/>
        </p:nvSpPr>
        <p:spPr>
          <a:xfrm>
            <a:off x="2523756" y="5548360"/>
            <a:ext cx="5139339" cy="1323439"/>
          </a:xfrm>
          <a:prstGeom prst="rect">
            <a:avLst/>
          </a:prstGeom>
          <a:noFill/>
        </p:spPr>
        <p:txBody>
          <a:bodyPr wrap="square" rtlCol="0">
            <a:spAutoFit/>
          </a:bodyPr>
          <a:lstStyle/>
          <a:p>
            <a:r>
              <a:rPr lang="en-GB" sz="2000" dirty="0" smtClean="0">
                <a:solidFill>
                  <a:srgbClr val="CD401A"/>
                </a:solidFill>
              </a:rPr>
              <a:t>Few existing examples: expect more in future</a:t>
            </a:r>
          </a:p>
          <a:p>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2" name="Rectangle 1"/>
          <p:cNvSpPr/>
          <p:nvPr/>
        </p:nvSpPr>
        <p:spPr>
          <a:xfrm>
            <a:off x="2523757" y="1916935"/>
            <a:ext cx="605037" cy="4186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LA</a:t>
            </a:r>
            <a:endParaRPr lang="en-GB" dirty="0"/>
          </a:p>
        </p:txBody>
      </p:sp>
      <p:sp>
        <p:nvSpPr>
          <p:cNvPr id="5" name="Rectangle 4"/>
          <p:cNvSpPr/>
          <p:nvPr/>
        </p:nvSpPr>
        <p:spPr>
          <a:xfrm>
            <a:off x="4858450" y="1916935"/>
            <a:ext cx="2038120" cy="4957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JV Partner</a:t>
            </a:r>
          </a:p>
          <a:p>
            <a:pPr algn="ctr"/>
            <a:r>
              <a:rPr lang="en-GB" dirty="0" smtClean="0"/>
              <a:t>(Private or Public)</a:t>
            </a:r>
            <a:endParaRPr lang="en-GB" dirty="0"/>
          </a:p>
        </p:txBody>
      </p:sp>
      <p:sp>
        <p:nvSpPr>
          <p:cNvPr id="11" name="Rectangle 10"/>
          <p:cNvSpPr/>
          <p:nvPr/>
        </p:nvSpPr>
        <p:spPr>
          <a:xfrm>
            <a:off x="3832942" y="2939678"/>
            <a:ext cx="605037" cy="4186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JV</a:t>
            </a:r>
            <a:endParaRPr lang="en-GB" dirty="0"/>
          </a:p>
        </p:txBody>
      </p:sp>
      <p:sp>
        <p:nvSpPr>
          <p:cNvPr id="12" name="Rectangle 11"/>
          <p:cNvSpPr/>
          <p:nvPr/>
        </p:nvSpPr>
        <p:spPr>
          <a:xfrm>
            <a:off x="3798053" y="4149710"/>
            <a:ext cx="729883" cy="4994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a:t>
            </a:r>
            <a:r>
              <a:rPr lang="en-GB" dirty="0" smtClean="0"/>
              <a:t>&amp;M</a:t>
            </a:r>
            <a:endParaRPr lang="en-GB" dirty="0"/>
          </a:p>
        </p:txBody>
      </p:sp>
      <p:sp>
        <p:nvSpPr>
          <p:cNvPr id="13" name="Rectangle 12"/>
          <p:cNvSpPr/>
          <p:nvPr/>
        </p:nvSpPr>
        <p:spPr>
          <a:xfrm>
            <a:off x="2661464" y="4169906"/>
            <a:ext cx="729883" cy="4994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t>D&amp;B</a:t>
            </a:r>
            <a:endParaRPr lang="en-GB" dirty="0"/>
          </a:p>
        </p:txBody>
      </p:sp>
      <p:sp>
        <p:nvSpPr>
          <p:cNvPr id="14" name="Rectangle 13"/>
          <p:cNvSpPr/>
          <p:nvPr/>
        </p:nvSpPr>
        <p:spPr>
          <a:xfrm>
            <a:off x="4875881" y="4158889"/>
            <a:ext cx="729883" cy="4994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M&amp;B</a:t>
            </a:r>
            <a:endParaRPr lang="en-GB" dirty="0"/>
          </a:p>
        </p:txBody>
      </p:sp>
      <p:cxnSp>
        <p:nvCxnSpPr>
          <p:cNvPr id="15" name="Straight Connector 14"/>
          <p:cNvCxnSpPr>
            <a:stCxn id="2" idx="2"/>
          </p:cNvCxnSpPr>
          <p:nvPr/>
        </p:nvCxnSpPr>
        <p:spPr>
          <a:xfrm flipH="1">
            <a:off x="2826275" y="2335576"/>
            <a:ext cx="1" cy="3194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826275" y="2655065"/>
            <a:ext cx="2902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728775" y="2412694"/>
            <a:ext cx="0" cy="242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1" idx="0"/>
          </p:cNvCxnSpPr>
          <p:nvPr/>
        </p:nvCxnSpPr>
        <p:spPr>
          <a:xfrm>
            <a:off x="4135460" y="2655065"/>
            <a:ext cx="1" cy="284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4129943" y="3944039"/>
            <a:ext cx="1" cy="205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5229805" y="3953218"/>
            <a:ext cx="1" cy="205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3037422" y="3964235"/>
            <a:ext cx="1" cy="205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26405" y="3953218"/>
            <a:ext cx="22144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1" idx="2"/>
          </p:cNvCxnSpPr>
          <p:nvPr/>
        </p:nvCxnSpPr>
        <p:spPr>
          <a:xfrm flipH="1">
            <a:off x="4133613" y="3358319"/>
            <a:ext cx="1848" cy="59489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376231" y="2963537"/>
            <a:ext cx="1299990"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7" name="Straight Connector 6"/>
          <p:cNvCxnSpPr>
            <a:endCxn id="3" idx="1"/>
          </p:cNvCxnSpPr>
          <p:nvPr/>
        </p:nvCxnSpPr>
        <p:spPr>
          <a:xfrm flipV="1">
            <a:off x="4527936" y="3148203"/>
            <a:ext cx="848295" cy="7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936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1082163"/>
            <a:ext cx="7814313" cy="707886"/>
          </a:xfrm>
          <a:prstGeom prst="rect">
            <a:avLst/>
          </a:prstGeom>
          <a:noFill/>
        </p:spPr>
        <p:txBody>
          <a:bodyPr wrap="square" rtlCol="0">
            <a:spAutoFit/>
          </a:bodyPr>
          <a:lstStyle/>
          <a:p>
            <a:r>
              <a:rPr lang="en-US" sz="4000" dirty="0" smtClean="0">
                <a:solidFill>
                  <a:srgbClr val="CD401A"/>
                </a:solidFill>
              </a:rPr>
              <a:t>Contracting Structures: PipeCo</a:t>
            </a:r>
            <a:endParaRPr lang="en-US" sz="4000" dirty="0">
              <a:solidFill>
                <a:srgbClr val="CD401A"/>
              </a:solidFill>
            </a:endParaRPr>
          </a:p>
        </p:txBody>
      </p:sp>
      <p:sp>
        <p:nvSpPr>
          <p:cNvPr id="8" name="TextBox 7"/>
          <p:cNvSpPr txBox="1"/>
          <p:nvPr/>
        </p:nvSpPr>
        <p:spPr>
          <a:xfrm>
            <a:off x="3118696" y="4949391"/>
            <a:ext cx="4379299" cy="1631216"/>
          </a:xfrm>
          <a:prstGeom prst="rect">
            <a:avLst/>
          </a:prstGeom>
          <a:noFill/>
        </p:spPr>
        <p:txBody>
          <a:bodyPr wrap="square" rtlCol="0">
            <a:spAutoFit/>
          </a:bodyPr>
          <a:lstStyle/>
          <a:p>
            <a:r>
              <a:rPr lang="en-GB" sz="2000" dirty="0" smtClean="0">
                <a:solidFill>
                  <a:srgbClr val="CD401A"/>
                </a:solidFill>
              </a:rPr>
              <a:t>Sheffield City Council (EfW)</a:t>
            </a:r>
          </a:p>
          <a:p>
            <a:r>
              <a:rPr lang="en-GB" sz="2000" dirty="0" smtClean="0">
                <a:solidFill>
                  <a:srgbClr val="CD401A"/>
                </a:solidFill>
              </a:rPr>
              <a:t>Coventry City Council (EfW)</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2" name="Rectangle 1"/>
          <p:cNvSpPr/>
          <p:nvPr/>
        </p:nvSpPr>
        <p:spPr>
          <a:xfrm>
            <a:off x="4340653" y="1927952"/>
            <a:ext cx="616945" cy="3966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LA</a:t>
            </a:r>
            <a:endParaRPr lang="en-GB" dirty="0"/>
          </a:p>
        </p:txBody>
      </p:sp>
      <p:sp>
        <p:nvSpPr>
          <p:cNvPr id="11" name="Rectangle 10"/>
          <p:cNvSpPr/>
          <p:nvPr/>
        </p:nvSpPr>
        <p:spPr>
          <a:xfrm>
            <a:off x="2124434" y="3358307"/>
            <a:ext cx="1487276" cy="29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Generation</a:t>
            </a:r>
            <a:endParaRPr lang="en-GB" dirty="0"/>
          </a:p>
        </p:txBody>
      </p:sp>
      <p:sp>
        <p:nvSpPr>
          <p:cNvPr id="12" name="Rectangle 11"/>
          <p:cNvSpPr/>
          <p:nvPr/>
        </p:nvSpPr>
        <p:spPr>
          <a:xfrm>
            <a:off x="4061582" y="3349127"/>
            <a:ext cx="1487276" cy="29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Distribution</a:t>
            </a:r>
            <a:endParaRPr lang="en-GB" dirty="0"/>
          </a:p>
        </p:txBody>
      </p:sp>
      <p:sp>
        <p:nvSpPr>
          <p:cNvPr id="13" name="Rectangle 12"/>
          <p:cNvSpPr/>
          <p:nvPr/>
        </p:nvSpPr>
        <p:spPr>
          <a:xfrm>
            <a:off x="5998736" y="3358306"/>
            <a:ext cx="1487276" cy="29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Supply</a:t>
            </a:r>
            <a:endParaRPr lang="en-GB" dirty="0"/>
          </a:p>
        </p:txBody>
      </p:sp>
      <p:cxnSp>
        <p:nvCxnSpPr>
          <p:cNvPr id="5" name="Straight Connector 4"/>
          <p:cNvCxnSpPr>
            <a:stCxn id="2" idx="2"/>
          </p:cNvCxnSpPr>
          <p:nvPr/>
        </p:nvCxnSpPr>
        <p:spPr>
          <a:xfrm flipH="1">
            <a:off x="4649125" y="2324559"/>
            <a:ext cx="1" cy="10245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553369" y="3497854"/>
            <a:ext cx="493946"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1" idx="3"/>
          </p:cNvCxnSpPr>
          <p:nvPr/>
        </p:nvCxnSpPr>
        <p:spPr>
          <a:xfrm flipV="1">
            <a:off x="3611710" y="3507034"/>
            <a:ext cx="47190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537847" y="3505196"/>
            <a:ext cx="47190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Arc 34"/>
          <p:cNvSpPr/>
          <p:nvPr/>
        </p:nvSpPr>
        <p:spPr>
          <a:xfrm rot="9861972">
            <a:off x="3513031" y="2112303"/>
            <a:ext cx="3470553" cy="2167168"/>
          </a:xfrm>
          <a:prstGeom prst="arc">
            <a:avLst>
              <a:gd name="adj1" fmla="val 13331096"/>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cxnSp>
        <p:nvCxnSpPr>
          <p:cNvPr id="37" name="Straight Arrow Connector 36"/>
          <p:cNvCxnSpPr>
            <a:stCxn id="35" idx="0"/>
          </p:cNvCxnSpPr>
          <p:nvPr/>
        </p:nvCxnSpPr>
        <p:spPr>
          <a:xfrm flipV="1">
            <a:off x="6436910" y="3657599"/>
            <a:ext cx="118121" cy="132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357" y="3295040"/>
            <a:ext cx="1432192" cy="646331"/>
          </a:xfrm>
          <a:prstGeom prst="rect">
            <a:avLst/>
          </a:prstGeom>
          <a:noFill/>
        </p:spPr>
        <p:txBody>
          <a:bodyPr wrap="square" rtlCol="0">
            <a:spAutoFit/>
          </a:bodyPr>
          <a:lstStyle/>
          <a:p>
            <a:r>
              <a:rPr lang="en-GB" dirty="0" smtClean="0">
                <a:solidFill>
                  <a:srgbClr val="CD401A"/>
                </a:solidFill>
              </a:rPr>
              <a:t>Third parties provide</a:t>
            </a:r>
            <a:endParaRPr lang="en-GB" dirty="0">
              <a:solidFill>
                <a:srgbClr val="CD401A"/>
              </a:solidFill>
            </a:endParaRPr>
          </a:p>
        </p:txBody>
      </p:sp>
      <p:sp>
        <p:nvSpPr>
          <p:cNvPr id="15" name="TextBox 14"/>
          <p:cNvSpPr txBox="1"/>
          <p:nvPr/>
        </p:nvSpPr>
        <p:spPr>
          <a:xfrm>
            <a:off x="7872419" y="3325256"/>
            <a:ext cx="1256667"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17" name="Straight Connector 16"/>
          <p:cNvCxnSpPr/>
          <p:nvPr/>
        </p:nvCxnSpPr>
        <p:spPr>
          <a:xfrm>
            <a:off x="7530080" y="3509922"/>
            <a:ext cx="386407"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Arc 17"/>
          <p:cNvSpPr/>
          <p:nvPr/>
        </p:nvSpPr>
        <p:spPr>
          <a:xfrm rot="15187890">
            <a:off x="2806565" y="1875594"/>
            <a:ext cx="2082195" cy="2269475"/>
          </a:xfrm>
          <a:prstGeom prst="arc">
            <a:avLst>
              <a:gd name="adj1" fmla="val 16200000"/>
              <a:gd name="adj2" fmla="val 2555813"/>
            </a:avLst>
          </a:prstGeom>
          <a:ln>
            <a:prstDash val="dash"/>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8" name="Arc 27"/>
          <p:cNvSpPr/>
          <p:nvPr/>
        </p:nvSpPr>
        <p:spPr>
          <a:xfrm rot="20293836">
            <a:off x="4310140" y="1940567"/>
            <a:ext cx="2383796" cy="2085771"/>
          </a:xfrm>
          <a:prstGeom prst="arc">
            <a:avLst>
              <a:gd name="adj1" fmla="val 15765151"/>
              <a:gd name="adj2" fmla="val 2447408"/>
            </a:avLst>
          </a:prstGeom>
          <a:ln>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89150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21990"/>
            <a:ext cx="7814313" cy="1323439"/>
          </a:xfrm>
          <a:prstGeom prst="rect">
            <a:avLst/>
          </a:prstGeom>
          <a:noFill/>
        </p:spPr>
        <p:txBody>
          <a:bodyPr wrap="square" rtlCol="0">
            <a:spAutoFit/>
          </a:bodyPr>
          <a:lstStyle/>
          <a:p>
            <a:r>
              <a:rPr lang="en-US" sz="4000" dirty="0" smtClean="0">
                <a:solidFill>
                  <a:srgbClr val="CD401A"/>
                </a:solidFill>
              </a:rPr>
              <a:t>Contracting Structures:</a:t>
            </a:r>
          </a:p>
          <a:p>
            <a:r>
              <a:rPr lang="en-US" sz="4000" dirty="0" smtClean="0">
                <a:solidFill>
                  <a:srgbClr val="CD401A"/>
                </a:solidFill>
              </a:rPr>
              <a:t>Private sector led schemes</a:t>
            </a:r>
            <a:endParaRPr lang="en-US" sz="4000" dirty="0">
              <a:solidFill>
                <a:srgbClr val="CD401A"/>
              </a:solidFill>
            </a:endParaRPr>
          </a:p>
        </p:txBody>
      </p:sp>
      <p:sp>
        <p:nvSpPr>
          <p:cNvPr id="8" name="TextBox 7"/>
          <p:cNvSpPr txBox="1"/>
          <p:nvPr/>
        </p:nvSpPr>
        <p:spPr>
          <a:xfrm>
            <a:off x="452582" y="4988660"/>
            <a:ext cx="4379299" cy="1631216"/>
          </a:xfrm>
          <a:prstGeom prst="rect">
            <a:avLst/>
          </a:prstGeom>
          <a:noFill/>
        </p:spPr>
        <p:txBody>
          <a:bodyPr wrap="square" rtlCol="0">
            <a:spAutoFit/>
          </a:bodyPr>
          <a:lstStyle/>
          <a:p>
            <a:r>
              <a:rPr lang="en-GB" sz="2000" dirty="0" smtClean="0">
                <a:solidFill>
                  <a:srgbClr val="CD401A"/>
                </a:solidFill>
              </a:rPr>
              <a:t>King’s Cross</a:t>
            </a:r>
          </a:p>
          <a:p>
            <a:r>
              <a:rPr lang="en-GB" sz="2000" dirty="0" smtClean="0">
                <a:solidFill>
                  <a:srgbClr val="CD401A"/>
                </a:solidFill>
              </a:rPr>
              <a:t>Cranbrook</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5" name="Diagram 4"/>
          <p:cNvGraphicFramePr/>
          <p:nvPr>
            <p:extLst>
              <p:ext uri="{D42A27DB-BD31-4B8C-83A1-F6EECF244321}">
                <p14:modId xmlns:p14="http://schemas.microsoft.com/office/powerpoint/2010/main" val="3680169627"/>
              </p:ext>
            </p:extLst>
          </p:nvPr>
        </p:nvGraphicFramePr>
        <p:xfrm>
          <a:off x="491421" y="1797536"/>
          <a:ext cx="3183467" cy="47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209403733"/>
              </p:ext>
            </p:extLst>
          </p:nvPr>
        </p:nvGraphicFramePr>
        <p:xfrm>
          <a:off x="6100083" y="2831334"/>
          <a:ext cx="1597351" cy="965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3713727" y="3427338"/>
            <a:ext cx="1178805" cy="369332"/>
          </a:xfrm>
          <a:prstGeom prst="rect">
            <a:avLst/>
          </a:prstGeom>
          <a:noFill/>
        </p:spPr>
        <p:txBody>
          <a:bodyPr wrap="square" rtlCol="0">
            <a:spAutoFit/>
          </a:bodyPr>
          <a:lstStyle/>
          <a:p>
            <a:r>
              <a:rPr lang="en-GB" dirty="0" smtClean="0">
                <a:solidFill>
                  <a:srgbClr val="CD401A"/>
                </a:solidFill>
              </a:rPr>
              <a:t>Customers</a:t>
            </a:r>
            <a:endParaRPr lang="en-GB" dirty="0">
              <a:solidFill>
                <a:srgbClr val="CD401A"/>
              </a:solidFill>
            </a:endParaRPr>
          </a:p>
        </p:txBody>
      </p:sp>
      <p:cxnSp>
        <p:nvCxnSpPr>
          <p:cNvPr id="4" name="Straight Connector 3"/>
          <p:cNvCxnSpPr/>
          <p:nvPr/>
        </p:nvCxnSpPr>
        <p:spPr>
          <a:xfrm>
            <a:off x="2469931" y="3667172"/>
            <a:ext cx="11539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01362" y="4834772"/>
            <a:ext cx="2854060" cy="2246769"/>
          </a:xfrm>
          <a:prstGeom prst="rect">
            <a:avLst/>
          </a:prstGeom>
          <a:noFill/>
        </p:spPr>
        <p:txBody>
          <a:bodyPr wrap="square" rtlCol="0">
            <a:spAutoFit/>
          </a:bodyPr>
          <a:lstStyle/>
          <a:p>
            <a:r>
              <a:rPr lang="en-GB" sz="2000" dirty="0" smtClean="0">
                <a:solidFill>
                  <a:srgbClr val="CD401A"/>
                </a:solidFill>
              </a:rPr>
              <a:t>Local authority role limited to facilitation, and use of the planning system</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cxnSp>
        <p:nvCxnSpPr>
          <p:cNvPr id="14" name="Straight Connector 13"/>
          <p:cNvCxnSpPr/>
          <p:nvPr/>
        </p:nvCxnSpPr>
        <p:spPr>
          <a:xfrm>
            <a:off x="1742998" y="2778313"/>
            <a:ext cx="0" cy="5356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634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67788"/>
            <a:ext cx="7814313" cy="1323439"/>
          </a:xfrm>
          <a:prstGeom prst="rect">
            <a:avLst/>
          </a:prstGeom>
          <a:noFill/>
        </p:spPr>
        <p:txBody>
          <a:bodyPr wrap="square" rtlCol="0">
            <a:spAutoFit/>
          </a:bodyPr>
          <a:lstStyle/>
          <a:p>
            <a:r>
              <a:rPr lang="en-US" sz="4000" dirty="0" smtClean="0">
                <a:solidFill>
                  <a:srgbClr val="CD401A"/>
                </a:solidFill>
              </a:rPr>
              <a:t>Contracting Structures:</a:t>
            </a:r>
          </a:p>
          <a:p>
            <a:r>
              <a:rPr lang="en-US" sz="4000" dirty="0" smtClean="0">
                <a:solidFill>
                  <a:srgbClr val="CD401A"/>
                </a:solidFill>
              </a:rPr>
              <a:t>Features (1)</a:t>
            </a:r>
            <a:endParaRPr lang="en-US" sz="4000" dirty="0">
              <a:solidFill>
                <a:srgbClr val="CD401A"/>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5" name="Table 4"/>
          <p:cNvGraphicFramePr>
            <a:graphicFrameLocks noGrp="1"/>
          </p:cNvGraphicFramePr>
          <p:nvPr>
            <p:extLst/>
          </p:nvPr>
        </p:nvGraphicFramePr>
        <p:xfrm>
          <a:off x="552450" y="1848814"/>
          <a:ext cx="8213075" cy="3155716"/>
        </p:xfrm>
        <a:graphic>
          <a:graphicData uri="http://schemas.openxmlformats.org/drawingml/2006/table">
            <a:tbl>
              <a:tblPr/>
              <a:tblGrid>
                <a:gridCol w="1999561"/>
                <a:gridCol w="6213514"/>
              </a:tblGrid>
              <a:tr h="442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Points to Note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36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normalizeH="0" baseline="0" dirty="0" smtClean="0">
                          <a:ln>
                            <a:noFill/>
                          </a:ln>
                          <a:solidFill>
                            <a:srgbClr val="000000"/>
                          </a:solidFill>
                          <a:effectLst/>
                          <a:latin typeface="Arial" charset="0"/>
                          <a:ea typeface="+mn-ea"/>
                          <a:cs typeface="Arial" charset="0"/>
                        </a:rPr>
                        <a:t>Local Authority Led Scheme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cs typeface="Arial" charset="0"/>
                        </a:rPr>
                        <a:t>This is, in effect, in-house provision. While a contract will certainly be tendered for design and build, operation and maintenance (other than significant maintenance) and/or metering and billing may be done in-house. This structure can ensure control and flexibility, in that contracts can be let for relatively short periods, but significant risk stays with the local authority.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5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Local Authority Led Scheme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In this structure, use of an </a:t>
                      </a:r>
                      <a:r>
                        <a:rPr kumimoji="0" lang="en-US" sz="1000" b="0" i="0" u="none" strike="noStrike" cap="none" normalizeH="0" baseline="0" dirty="0" err="1" smtClean="0">
                          <a:ln>
                            <a:noFill/>
                          </a:ln>
                          <a:solidFill>
                            <a:srgbClr val="000000"/>
                          </a:solidFill>
                          <a:effectLst/>
                          <a:latin typeface="Arial" charset="0"/>
                          <a:cs typeface="Arial" charset="0"/>
                        </a:rPr>
                        <a:t>ESCO</a:t>
                      </a:r>
                      <a:r>
                        <a:rPr kumimoji="0" lang="en-US" sz="1000" b="0" i="0" u="none" strike="noStrike" cap="none" normalizeH="0" baseline="0" dirty="0" smtClean="0">
                          <a:ln>
                            <a:noFill/>
                          </a:ln>
                          <a:solidFill>
                            <a:srgbClr val="000000"/>
                          </a:solidFill>
                          <a:effectLst/>
                          <a:latin typeface="Arial" charset="0"/>
                          <a:cs typeface="Arial" charset="0"/>
                        </a:rPr>
                        <a:t> goes some way to isolating the local authority from risk. Ultimately risk may still rest with the local authority unless it is prepared to allow the ESCO to fail. If the ESCO requires to borrow from a third party, the local authority will likely have to guarantee that borrowing. The ESCO, as with the local authority in variant (1), may undertake aspects of operation and maintenance, and metering and billing, in-house. Again, contracts can be let for relatively short periods.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5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Concession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This model should enable a significant transfer of risk by the local authority. It will also result in a reduction in control and flexibility. Overall cost will increase in order to enable the private sector to achieve an appropriate  internal rate of return, typically 12-15%. The private sector SPV will have responsibility for letting the appropriate contracts. From a local authority perspective, the approach should be seamless, i.e. all aspects of construction and subsequent service provision are addressed . In some cases, the private sector may also finance the scheme (partly or fully). The contract let will usually be long-term (20+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3933604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320163"/>
            <a:ext cx="7814313" cy="1323439"/>
          </a:xfrm>
          <a:prstGeom prst="rect">
            <a:avLst/>
          </a:prstGeom>
          <a:noFill/>
        </p:spPr>
        <p:txBody>
          <a:bodyPr wrap="square" rtlCol="0">
            <a:spAutoFit/>
          </a:bodyPr>
          <a:lstStyle/>
          <a:p>
            <a:r>
              <a:rPr lang="en-US" sz="4000" dirty="0" smtClean="0">
                <a:solidFill>
                  <a:srgbClr val="CD401A"/>
                </a:solidFill>
              </a:rPr>
              <a:t>Contracting Structures:</a:t>
            </a:r>
          </a:p>
          <a:p>
            <a:r>
              <a:rPr lang="en-US" sz="4000" dirty="0" smtClean="0">
                <a:solidFill>
                  <a:srgbClr val="CD401A"/>
                </a:solidFill>
              </a:rPr>
              <a:t>Features (2) </a:t>
            </a:r>
            <a:endParaRPr lang="en-US" sz="4000" dirty="0">
              <a:solidFill>
                <a:srgbClr val="CD401A"/>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5" name="Table 4"/>
          <p:cNvGraphicFramePr>
            <a:graphicFrameLocks noGrp="1"/>
          </p:cNvGraphicFramePr>
          <p:nvPr>
            <p:extLst/>
          </p:nvPr>
        </p:nvGraphicFramePr>
        <p:xfrm>
          <a:off x="371475" y="1800273"/>
          <a:ext cx="8213075" cy="3917716"/>
        </p:xfrm>
        <a:graphic>
          <a:graphicData uri="http://schemas.openxmlformats.org/drawingml/2006/table">
            <a:tbl>
              <a:tblPr/>
              <a:tblGrid>
                <a:gridCol w="1999561"/>
                <a:gridCol w="6213514"/>
              </a:tblGrid>
              <a:tr h="442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Points to Note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Joint Venture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As with use of an </a:t>
                      </a:r>
                      <a:r>
                        <a:rPr kumimoji="0" lang="en-US" sz="1000" b="0" i="0" u="none" strike="noStrike" cap="none" normalizeH="0" baseline="0" dirty="0" err="1" smtClean="0">
                          <a:ln>
                            <a:noFill/>
                          </a:ln>
                          <a:solidFill>
                            <a:srgbClr val="000000"/>
                          </a:solidFill>
                          <a:effectLst/>
                          <a:latin typeface="Arial" charset="0"/>
                          <a:cs typeface="Arial" charset="0"/>
                        </a:rPr>
                        <a:t>ESCO</a:t>
                      </a:r>
                      <a:r>
                        <a:rPr kumimoji="0" lang="en-US" sz="1000" b="0" i="0" u="none" strike="noStrike" cap="none" normalizeH="0" baseline="0" dirty="0" smtClean="0">
                          <a:ln>
                            <a:noFill/>
                          </a:ln>
                          <a:solidFill>
                            <a:srgbClr val="000000"/>
                          </a:solidFill>
                          <a:effectLst/>
                          <a:latin typeface="Arial" charset="0"/>
                          <a:cs typeface="Arial" charset="0"/>
                        </a:rPr>
                        <a:t>, this goes some way to isolating the local authority from risk.  Joint Ventures with private sector partners are currently not common. The structure could be used where the local authority wishes to part finance the scheme and to participate in the return on that investment. A public sector JV partner (such as a university or housing association) may be involved for public procurement reasons, explained in the next slide.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566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err="1" smtClean="0">
                          <a:ln>
                            <a:noFill/>
                          </a:ln>
                          <a:solidFill>
                            <a:srgbClr val="000000"/>
                          </a:solidFill>
                          <a:effectLst/>
                          <a:latin typeface="Arial" charset="0"/>
                          <a:cs typeface="Arial" charset="0"/>
                        </a:rPr>
                        <a:t>PipeCo</a:t>
                      </a:r>
                      <a:endParaRPr kumimoji="0" lang="en-US" sz="10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cs typeface="Arial" charset="0"/>
                        </a:rPr>
                        <a:t>This structure may be used where there is a source of heat and customers who wish to take a supply of  that heat, but where there is a need  for a party to provide and operate a distribution network to transfer the heat from source to customers. Energy from waste (EfW) projects provide a useful example. The focus of an </a:t>
                      </a:r>
                      <a:r>
                        <a:rPr kumimoji="0" lang="en-US" sz="1000" b="0" i="0" u="none" strike="noStrike" cap="none" normalizeH="0" baseline="0" dirty="0" err="1" smtClean="0">
                          <a:ln>
                            <a:noFill/>
                          </a:ln>
                          <a:solidFill>
                            <a:srgbClr val="000000"/>
                          </a:solidFill>
                          <a:effectLst/>
                          <a:latin typeface="Arial" charset="0"/>
                          <a:cs typeface="Arial" charset="0"/>
                        </a:rPr>
                        <a:t>EfW</a:t>
                      </a:r>
                      <a:r>
                        <a:rPr kumimoji="0" lang="en-US" sz="1000" b="0" i="0" u="none" strike="noStrike" cap="none" normalizeH="0" baseline="0" dirty="0" smtClean="0">
                          <a:ln>
                            <a:noFill/>
                          </a:ln>
                          <a:solidFill>
                            <a:srgbClr val="000000"/>
                          </a:solidFill>
                          <a:effectLst/>
                          <a:latin typeface="Arial" charset="0"/>
                          <a:cs typeface="Arial" charset="0"/>
                        </a:rPr>
                        <a:t> operator is on managing the treatment and disposal of waste. They may not be interested or have any expertise in operating a heat network,  but do want (and may be required by regulation ) to </a:t>
                      </a:r>
                      <a:r>
                        <a:rPr kumimoji="0" lang="en-US" sz="1000" b="0" i="0" u="none" strike="noStrike" cap="none" normalizeH="0" baseline="0" dirty="0" err="1" smtClean="0">
                          <a:ln>
                            <a:noFill/>
                          </a:ln>
                          <a:solidFill>
                            <a:srgbClr val="000000"/>
                          </a:solidFill>
                          <a:effectLst/>
                          <a:latin typeface="Arial" charset="0"/>
                          <a:cs typeface="Arial" charset="0"/>
                        </a:rPr>
                        <a:t>utilise</a:t>
                      </a:r>
                      <a:r>
                        <a:rPr kumimoji="0" lang="en-US" sz="1000" b="0" i="0" u="none" strike="noStrike" cap="none" normalizeH="0" baseline="0" dirty="0" smtClean="0">
                          <a:ln>
                            <a:noFill/>
                          </a:ln>
                          <a:solidFill>
                            <a:srgbClr val="000000"/>
                          </a:solidFill>
                          <a:effectLst/>
                          <a:latin typeface="Arial" charset="0"/>
                          <a:cs typeface="Arial" charset="0"/>
                        </a:rPr>
                        <a:t> the heat generated. Equally, customers will not wish to operate and maintain a heat network. The role of the local authority in this situation, therefore, is to marry generation and supply.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566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cs typeface="Arial" charset="0"/>
                        </a:rPr>
                        <a:t>Private Sector Led Schemes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cs typeface="Arial" charset="0"/>
                        </a:rPr>
                        <a:t>The role of a local authority may involve use of the planning system (to ensure low carbon heating) / bringing stakeholders together / making local knowledge available. Various private sector models are in use. The slide illustrates the Cranbrook model, where the developer has contracted with E.ON as ESCO supplier, who then contract with customers. At Kings Cross, the ESCO provides services to the developer who in turn has contractual/supply relationships with customers. The developer pays the ESCO a “use of system” charge, and the developer takes demand risk. In both schemes, this risk is mitigated because there is no competing gas distribution network within the sites which could be used to supply individual premises.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485340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1082163"/>
            <a:ext cx="7814313" cy="707886"/>
          </a:xfrm>
          <a:prstGeom prst="rect">
            <a:avLst/>
          </a:prstGeom>
          <a:noFill/>
        </p:spPr>
        <p:txBody>
          <a:bodyPr wrap="square" rtlCol="0">
            <a:spAutoFit/>
          </a:bodyPr>
          <a:lstStyle/>
          <a:p>
            <a:r>
              <a:rPr lang="en-US" sz="4000" dirty="0" smtClean="0">
                <a:solidFill>
                  <a:srgbClr val="CD401A"/>
                </a:solidFill>
              </a:rPr>
              <a:t>Public Procurement</a:t>
            </a:r>
            <a:endParaRPr lang="en-US" sz="4000" dirty="0">
              <a:solidFill>
                <a:srgbClr val="CD401A"/>
              </a:solidFill>
            </a:endParaRPr>
          </a:p>
        </p:txBody>
      </p:sp>
      <p:sp>
        <p:nvSpPr>
          <p:cNvPr id="8" name="TextBox 7"/>
          <p:cNvSpPr txBox="1"/>
          <p:nvPr/>
        </p:nvSpPr>
        <p:spPr>
          <a:xfrm>
            <a:off x="452582" y="1985818"/>
            <a:ext cx="7931254" cy="3785652"/>
          </a:xfrm>
          <a:prstGeom prst="rect">
            <a:avLst/>
          </a:prstGeom>
          <a:noFill/>
        </p:spPr>
        <p:txBody>
          <a:bodyPr wrap="square" rtlCol="0">
            <a:spAutoFit/>
          </a:bodyPr>
          <a:lstStyle/>
          <a:p>
            <a:pPr marL="457200" indent="-457200">
              <a:buAutoNum type="arabicParenBoth"/>
            </a:pPr>
            <a:r>
              <a:rPr lang="en-GB" sz="2000" dirty="0" smtClean="0">
                <a:solidFill>
                  <a:srgbClr val="CD401A"/>
                </a:solidFill>
              </a:rPr>
              <a:t>University               	Heat Supply			LA</a:t>
            </a:r>
          </a:p>
          <a:p>
            <a:pPr marL="457200" indent="-457200">
              <a:buAutoNum type="arabicParenBoth"/>
            </a:pPr>
            <a:r>
              <a:rPr lang="en-GB" sz="2000" dirty="0" smtClean="0">
                <a:solidFill>
                  <a:srgbClr val="CD401A"/>
                </a:solidFill>
              </a:rPr>
              <a:t>Private Sector	 	Heat Supply			LA</a:t>
            </a:r>
          </a:p>
          <a:p>
            <a:endParaRPr lang="en-GB" sz="2000" dirty="0" smtClean="0">
              <a:solidFill>
                <a:srgbClr val="CD401A"/>
              </a:solidFill>
            </a:endParaRPr>
          </a:p>
          <a:p>
            <a:pPr marL="342900" indent="-342900">
              <a:buFont typeface="Arial"/>
              <a:buChar char="•"/>
            </a:pPr>
            <a:r>
              <a:rPr lang="en-GB" sz="2000" dirty="0" smtClean="0">
                <a:solidFill>
                  <a:srgbClr val="CD401A"/>
                </a:solidFill>
              </a:rPr>
              <a:t>LA has procurement requirement in both cases</a:t>
            </a:r>
          </a:p>
          <a:p>
            <a:pPr marL="342900" indent="-342900">
              <a:buFont typeface="Arial"/>
              <a:buChar char="•"/>
            </a:pPr>
            <a:r>
              <a:rPr lang="en-GB" sz="2000" dirty="0" smtClean="0">
                <a:solidFill>
                  <a:srgbClr val="CD401A"/>
                </a:solidFill>
              </a:rPr>
              <a:t>No “public to public” exemption</a:t>
            </a:r>
          </a:p>
          <a:p>
            <a:pPr marL="342900" indent="-342900">
              <a:buFont typeface="Arial"/>
              <a:buChar char="•"/>
            </a:pPr>
            <a:r>
              <a:rPr lang="en-GB" sz="2000" dirty="0" smtClean="0">
                <a:solidFill>
                  <a:srgbClr val="CD401A"/>
                </a:solidFill>
              </a:rPr>
              <a:t>But in example (1) could use a JVCo which the University and LA jointly control (“Teckal” exemption)</a:t>
            </a:r>
          </a:p>
          <a:p>
            <a:pPr marL="342900" indent="-342900">
              <a:buFont typeface="Arial"/>
              <a:buChar char="•"/>
            </a:pPr>
            <a:r>
              <a:rPr lang="en-GB" sz="2000" dirty="0" smtClean="0">
                <a:solidFill>
                  <a:srgbClr val="CD401A"/>
                </a:solidFill>
              </a:rPr>
              <a:t>See section 8 of SFT Guidance on Powers of Scottish public bodies to generate/procure heat and electricity supplies</a:t>
            </a:r>
          </a:p>
          <a:p>
            <a:pPr marL="342900" indent="-342900">
              <a:buFont typeface="Arial"/>
              <a:buChar char="•"/>
            </a:pPr>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cxnSp>
        <p:nvCxnSpPr>
          <p:cNvPr id="11" name="Straight Arrow Connector 10"/>
          <p:cNvCxnSpPr/>
          <p:nvPr/>
        </p:nvCxnSpPr>
        <p:spPr>
          <a:xfrm>
            <a:off x="2644057" y="2181340"/>
            <a:ext cx="418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44057" y="2489816"/>
            <a:ext cx="418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23585" y="2179502"/>
            <a:ext cx="418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45619" y="2487978"/>
            <a:ext cx="418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334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1082163"/>
            <a:ext cx="7814313" cy="707886"/>
          </a:xfrm>
          <a:prstGeom prst="rect">
            <a:avLst/>
          </a:prstGeom>
          <a:noFill/>
        </p:spPr>
        <p:txBody>
          <a:bodyPr wrap="square" rtlCol="0">
            <a:spAutoFit/>
          </a:bodyPr>
          <a:lstStyle/>
          <a:p>
            <a:r>
              <a:rPr lang="en-US" sz="4000" dirty="0" smtClean="0">
                <a:solidFill>
                  <a:srgbClr val="CD401A"/>
                </a:solidFill>
              </a:rPr>
              <a:t>Delivery Vehicles</a:t>
            </a:r>
            <a:endParaRPr lang="en-US" sz="4000" dirty="0">
              <a:solidFill>
                <a:srgbClr val="CD401A"/>
              </a:solidFill>
            </a:endParaRPr>
          </a:p>
        </p:txBody>
      </p:sp>
      <p:sp>
        <p:nvSpPr>
          <p:cNvPr id="8" name="TextBox 7"/>
          <p:cNvSpPr txBox="1"/>
          <p:nvPr/>
        </p:nvSpPr>
        <p:spPr>
          <a:xfrm>
            <a:off x="452582" y="1985818"/>
            <a:ext cx="8250743" cy="4401205"/>
          </a:xfrm>
          <a:prstGeom prst="rect">
            <a:avLst/>
          </a:prstGeom>
          <a:noFill/>
        </p:spPr>
        <p:txBody>
          <a:bodyPr wrap="square" rtlCol="0">
            <a:spAutoFit/>
          </a:bodyPr>
          <a:lstStyle/>
          <a:p>
            <a:endParaRPr lang="en-GB" sz="2000" dirty="0" smtClean="0">
              <a:solidFill>
                <a:srgbClr val="CD401A"/>
              </a:solidFill>
            </a:endParaRPr>
          </a:p>
          <a:p>
            <a:pPr marL="342900" indent="-342900">
              <a:buFont typeface="Arial"/>
              <a:buChar char="•"/>
            </a:pPr>
            <a:r>
              <a:rPr lang="en-GB" sz="2000" dirty="0" smtClean="0">
                <a:solidFill>
                  <a:srgbClr val="CD401A"/>
                </a:solidFill>
              </a:rPr>
              <a:t>Contracting structures may involve a specific delivery vehicle</a:t>
            </a:r>
          </a:p>
          <a:p>
            <a:pPr marL="342900" indent="-342900">
              <a:buFont typeface="Arial"/>
              <a:buChar char="•"/>
            </a:pPr>
            <a:r>
              <a:rPr lang="en-GB" sz="2000" dirty="0" smtClean="0">
                <a:solidFill>
                  <a:srgbClr val="CD401A"/>
                </a:solidFill>
              </a:rPr>
              <a:t>Public or private sector controlled, or a JV</a:t>
            </a:r>
          </a:p>
          <a:p>
            <a:pPr marL="342900" indent="-342900">
              <a:buFont typeface="Arial"/>
              <a:buChar char="•"/>
            </a:pPr>
            <a:r>
              <a:rPr lang="en-GB" sz="2000" dirty="0" smtClean="0">
                <a:solidFill>
                  <a:srgbClr val="CD401A"/>
                </a:solidFill>
              </a:rPr>
              <a:t>ESCOs: may use (not a requirement)</a:t>
            </a:r>
          </a:p>
          <a:p>
            <a:pPr marL="800100" lvl="1" indent="-342900">
              <a:buFont typeface="Arial"/>
              <a:buChar char="•"/>
            </a:pPr>
            <a:r>
              <a:rPr lang="en-GB" sz="2000" dirty="0">
                <a:solidFill>
                  <a:srgbClr val="CD401A"/>
                </a:solidFill>
              </a:rPr>
              <a:t>f</a:t>
            </a:r>
            <a:r>
              <a:rPr lang="en-GB" sz="2000" dirty="0" smtClean="0">
                <a:solidFill>
                  <a:srgbClr val="CD401A"/>
                </a:solidFill>
              </a:rPr>
              <a:t>ocus/expertise</a:t>
            </a:r>
          </a:p>
          <a:p>
            <a:pPr marL="800100" lvl="1" indent="-342900">
              <a:buFont typeface="Arial"/>
              <a:buChar char="•"/>
            </a:pPr>
            <a:r>
              <a:rPr lang="en-GB" sz="2000" dirty="0">
                <a:solidFill>
                  <a:srgbClr val="CD401A"/>
                </a:solidFill>
              </a:rPr>
              <a:t>r</a:t>
            </a:r>
            <a:r>
              <a:rPr lang="en-GB" sz="2000" dirty="0" smtClean="0">
                <a:solidFill>
                  <a:srgbClr val="CD401A"/>
                </a:solidFill>
              </a:rPr>
              <a:t>isk transfer</a:t>
            </a:r>
          </a:p>
          <a:p>
            <a:pPr marL="800100" lvl="1" indent="-342900">
              <a:buFont typeface="Arial"/>
              <a:buChar char="•"/>
            </a:pPr>
            <a:r>
              <a:rPr lang="en-GB" sz="2000" dirty="0">
                <a:solidFill>
                  <a:srgbClr val="CD401A"/>
                </a:solidFill>
              </a:rPr>
              <a:t>p</a:t>
            </a:r>
            <a:r>
              <a:rPr lang="en-GB" sz="2000" dirty="0" smtClean="0">
                <a:solidFill>
                  <a:srgbClr val="CD401A"/>
                </a:solidFill>
              </a:rPr>
              <a:t>ublic procurement considerations</a:t>
            </a:r>
          </a:p>
          <a:p>
            <a:pPr marL="342900" indent="-342900">
              <a:buFont typeface="Arial"/>
              <a:buChar char="•"/>
            </a:pPr>
            <a:r>
              <a:rPr lang="en-GB" sz="2000" dirty="0" smtClean="0">
                <a:solidFill>
                  <a:srgbClr val="CD401A"/>
                </a:solidFill>
              </a:rPr>
              <a:t>Types of Vehicle</a:t>
            </a:r>
          </a:p>
          <a:p>
            <a:pPr marL="800100" lvl="1" indent="-342900">
              <a:buFont typeface="Arial"/>
              <a:buChar char="•"/>
            </a:pPr>
            <a:r>
              <a:rPr lang="en-GB" sz="2000" dirty="0">
                <a:solidFill>
                  <a:srgbClr val="CD401A"/>
                </a:solidFill>
              </a:rPr>
              <a:t>c</a:t>
            </a:r>
            <a:r>
              <a:rPr lang="en-GB" sz="2000" dirty="0" smtClean="0">
                <a:solidFill>
                  <a:srgbClr val="CD401A"/>
                </a:solidFill>
              </a:rPr>
              <a:t>ompanies (shares/guarantee)</a:t>
            </a:r>
          </a:p>
          <a:p>
            <a:pPr marL="800100" lvl="1" indent="-342900">
              <a:buFont typeface="Arial"/>
              <a:buChar char="•"/>
            </a:pPr>
            <a:r>
              <a:rPr lang="en-GB" sz="2000" dirty="0">
                <a:solidFill>
                  <a:srgbClr val="CD401A"/>
                </a:solidFill>
              </a:rPr>
              <a:t>l</a:t>
            </a:r>
            <a:r>
              <a:rPr lang="en-GB" sz="2000" dirty="0" smtClean="0">
                <a:solidFill>
                  <a:srgbClr val="CD401A"/>
                </a:solidFill>
              </a:rPr>
              <a:t>imited liability partnerships</a:t>
            </a:r>
          </a:p>
          <a:p>
            <a:pPr marL="800100" lvl="1" indent="-342900">
              <a:buFont typeface="Arial"/>
              <a:buChar char="•"/>
            </a:pPr>
            <a:r>
              <a:rPr lang="en-GB" sz="2000" dirty="0" smtClean="0">
                <a:solidFill>
                  <a:srgbClr val="CD401A"/>
                </a:solidFill>
              </a:rPr>
              <a:t>others</a:t>
            </a:r>
          </a:p>
          <a:p>
            <a:pPr marL="342900" indent="-342900">
              <a:buFont typeface="Arial"/>
              <a:buChar char="•"/>
            </a:pPr>
            <a:r>
              <a:rPr lang="en-GB" sz="2000" dirty="0" smtClean="0">
                <a:solidFill>
                  <a:srgbClr val="CD401A"/>
                </a:solidFill>
              </a:rPr>
              <a:t>See SFT Guidance on ESCOs</a:t>
            </a: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Tree>
    <p:extLst>
      <p:ext uri="{BB962C8B-B14F-4D97-AF65-F5344CB8AC3E}">
        <p14:creationId xmlns:p14="http://schemas.microsoft.com/office/powerpoint/2010/main" val="2667429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8109" y="1601750"/>
            <a:ext cx="3154865" cy="3990836"/>
          </a:xfrm>
          <a:prstGeom prst="rect">
            <a:avLst/>
          </a:prstGeom>
          <a:noFill/>
        </p:spPr>
        <p:txBody>
          <a:bodyPr wrap="square" rtlCol="0">
            <a:spAutoFit/>
          </a:bodyPr>
          <a:lstStyle/>
          <a:p>
            <a:endParaRPr lang="en-GB" sz="4000" b="1" dirty="0" smtClean="0">
              <a:solidFill>
                <a:srgbClr val="CD401A"/>
              </a:solidFill>
            </a:endParaRPr>
          </a:p>
          <a:p>
            <a:endParaRPr lang="en-GB" sz="4000" b="1" dirty="0" smtClean="0">
              <a:solidFill>
                <a:srgbClr val="CD401A"/>
              </a:solidFill>
            </a:endParaRPr>
          </a:p>
          <a:p>
            <a:r>
              <a:rPr lang="en-GB" sz="4000" b="1" dirty="0" smtClean="0">
                <a:solidFill>
                  <a:srgbClr val="CD401A"/>
                </a:solidFill>
              </a:rPr>
              <a:t>Questions?</a:t>
            </a:r>
          </a:p>
          <a:p>
            <a:endParaRPr lang="en-GB" sz="4000" b="1" baseline="30000" dirty="0">
              <a:solidFill>
                <a:srgbClr val="CD401A"/>
              </a:solidFill>
            </a:endParaRPr>
          </a:p>
          <a:p>
            <a:endParaRPr lang="en-GB" sz="4000" b="1" baseline="30000" dirty="0" smtClean="0">
              <a:solidFill>
                <a:srgbClr val="CD401A"/>
              </a:solidFill>
            </a:endParaRPr>
          </a:p>
          <a:p>
            <a:endParaRPr lang="en-US" sz="8000" dirty="0"/>
          </a:p>
        </p:txBody>
      </p:sp>
      <p:sp>
        <p:nvSpPr>
          <p:cNvPr id="5" name="Rectangle 4"/>
          <p:cNvSpPr/>
          <p:nvPr/>
        </p:nvSpPr>
        <p:spPr>
          <a:xfrm>
            <a:off x="1" y="-56628"/>
            <a:ext cx="9144000"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9" name="Picture 8"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pic>
        <p:nvPicPr>
          <p:cNvPr id="2050" name="Picture 2" descr="https://inception-app-prod.s3.amazonaws.com/Y2FhMmE4YmQtMTVkNC00MTcxLTgyMWYtMzUwZTM2ZWE4NWNh%2Fmedia%2F2015%2F01%2Ffrequently-asked-questions-regarding-commercial-equipment-financ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974" y="1601750"/>
            <a:ext cx="4776789" cy="3184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8" name="Picture 7" descr="dualSGstacked_Pos_CMYK.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10" name="Picture 9" descr="SE logo (cmyk).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11" name="Picture 10" descr="Energy_Saving_Trust_Logo_Black_24mm.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12" name="Picture 11" descr="RES_CMYK_hr_icon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pic>
        <p:nvPicPr>
          <p:cNvPr id="13" name="Picture 12" descr="sft.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Tree>
    <p:extLst>
      <p:ext uri="{BB962C8B-B14F-4D97-AF65-F5344CB8AC3E}">
        <p14:creationId xmlns:p14="http://schemas.microsoft.com/office/powerpoint/2010/main" val="70687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1082163"/>
            <a:ext cx="7814313" cy="707886"/>
          </a:xfrm>
          <a:prstGeom prst="rect">
            <a:avLst/>
          </a:prstGeom>
          <a:noFill/>
        </p:spPr>
        <p:txBody>
          <a:bodyPr wrap="square" rtlCol="0">
            <a:spAutoFit/>
          </a:bodyPr>
          <a:lstStyle/>
          <a:p>
            <a:r>
              <a:rPr lang="en-US" sz="4000" dirty="0" smtClean="0">
                <a:solidFill>
                  <a:srgbClr val="CD401A"/>
                </a:solidFill>
              </a:rPr>
              <a:t>Agenda: Module 4 (Part 2)</a:t>
            </a:r>
            <a:endParaRPr lang="en-US" sz="4000" dirty="0">
              <a:solidFill>
                <a:srgbClr val="CD401A"/>
              </a:solidFill>
            </a:endParaRPr>
          </a:p>
        </p:txBody>
      </p:sp>
      <p:sp>
        <p:nvSpPr>
          <p:cNvPr id="8" name="TextBox 7"/>
          <p:cNvSpPr txBox="1"/>
          <p:nvPr/>
        </p:nvSpPr>
        <p:spPr>
          <a:xfrm>
            <a:off x="452582" y="1985818"/>
            <a:ext cx="4379299" cy="5324535"/>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solidFill>
                  <a:srgbClr val="CD401A"/>
                </a:solidFill>
              </a:rPr>
              <a:t>10:50</a:t>
            </a:r>
            <a:r>
              <a:rPr lang="en-GB" sz="2000" dirty="0" smtClean="0">
                <a:solidFill>
                  <a:srgbClr val="CD401A"/>
                </a:solidFill>
              </a:rPr>
              <a:t> </a:t>
            </a:r>
            <a:r>
              <a:rPr lang="en-GB" sz="2000" b="1" dirty="0" smtClean="0">
                <a:solidFill>
                  <a:srgbClr val="CD401A"/>
                </a:solidFill>
              </a:rPr>
              <a:t>Commercial strategies</a:t>
            </a:r>
          </a:p>
          <a:p>
            <a:pPr marL="800100" lvl="1" indent="-342900">
              <a:buFont typeface="Arial"/>
              <a:buChar char="•"/>
            </a:pPr>
            <a:r>
              <a:rPr lang="en-GB" sz="2000" dirty="0" smtClean="0">
                <a:solidFill>
                  <a:srgbClr val="CD401A"/>
                </a:solidFill>
              </a:rPr>
              <a:t>Stakeholders objectives / constraints</a:t>
            </a:r>
          </a:p>
          <a:p>
            <a:pPr marL="800100" lvl="1" indent="-342900">
              <a:buFont typeface="Arial"/>
              <a:buChar char="•"/>
            </a:pPr>
            <a:r>
              <a:rPr lang="en-GB" sz="2000" dirty="0" smtClean="0">
                <a:solidFill>
                  <a:srgbClr val="CD401A"/>
                </a:solidFill>
              </a:rPr>
              <a:t>Alignment of interests / risk in suitable delivery structures</a:t>
            </a:r>
          </a:p>
          <a:p>
            <a:pPr marL="342900" indent="-342900">
              <a:buFont typeface="Arial"/>
              <a:buChar char="•"/>
            </a:pPr>
            <a:endParaRPr lang="en-GB" sz="2000" b="1" dirty="0" smtClean="0">
              <a:solidFill>
                <a:srgbClr val="CD401A"/>
              </a:solidFill>
            </a:endParaRPr>
          </a:p>
          <a:p>
            <a:pPr marL="342900" indent="-342900">
              <a:buFont typeface="Arial"/>
              <a:buChar char="•"/>
            </a:pPr>
            <a:r>
              <a:rPr lang="en-GB" sz="2000" b="1" dirty="0" smtClean="0">
                <a:solidFill>
                  <a:srgbClr val="CD401A"/>
                </a:solidFill>
              </a:rPr>
              <a:t>11: 10 Group activity</a:t>
            </a:r>
          </a:p>
          <a:p>
            <a:pPr marL="800100" lvl="1" indent="-342900">
              <a:buFont typeface="Arial"/>
              <a:buChar char="•"/>
            </a:pPr>
            <a:r>
              <a:rPr lang="en-GB" sz="2000" dirty="0">
                <a:solidFill>
                  <a:srgbClr val="CD401A"/>
                </a:solidFill>
              </a:rPr>
              <a:t>D</a:t>
            </a:r>
            <a:r>
              <a:rPr lang="en-GB" sz="2000" dirty="0" smtClean="0">
                <a:solidFill>
                  <a:srgbClr val="CD401A"/>
                </a:solidFill>
              </a:rPr>
              <a:t>elivery structures</a:t>
            </a:r>
            <a:endParaRPr lang="en-GB" sz="2000" dirty="0">
              <a:solidFill>
                <a:srgbClr val="CD401A"/>
              </a:solidFill>
            </a:endParaRPr>
          </a:p>
          <a:p>
            <a:pPr marL="342900" indent="-342900">
              <a:buFont typeface="Arial"/>
              <a:buChar char="•"/>
            </a:pPr>
            <a:endParaRPr lang="en-GB" sz="2000" dirty="0" smtClean="0">
              <a:solidFill>
                <a:srgbClr val="CD401A"/>
              </a:solidFill>
            </a:endParaRPr>
          </a:p>
          <a:p>
            <a:pPr marL="342900" indent="-342900">
              <a:buFont typeface="Arial"/>
              <a:buChar char="•"/>
            </a:pPr>
            <a:r>
              <a:rPr lang="en-GB" sz="2000" b="1" dirty="0" smtClean="0">
                <a:solidFill>
                  <a:srgbClr val="CD401A"/>
                </a:solidFill>
              </a:rPr>
              <a:t>11:55 - Financing </a:t>
            </a:r>
          </a:p>
          <a:p>
            <a:pPr marL="800100" lvl="1" indent="-342900">
              <a:buFont typeface="Arial"/>
              <a:buChar char="•"/>
            </a:pPr>
            <a:r>
              <a:rPr lang="en-GB" sz="2000" dirty="0">
                <a:solidFill>
                  <a:srgbClr val="CD401A"/>
                </a:solidFill>
              </a:rPr>
              <a:t>S</a:t>
            </a:r>
            <a:r>
              <a:rPr lang="en-GB" sz="2000" dirty="0" smtClean="0">
                <a:solidFill>
                  <a:srgbClr val="CD401A"/>
                </a:solidFill>
              </a:rPr>
              <a:t>trategies &amp; sources of finance</a:t>
            </a:r>
          </a:p>
          <a:p>
            <a:pPr marL="342900" indent="-342900">
              <a:buFont typeface="Arial"/>
              <a:buChar char="•"/>
            </a:pPr>
            <a:endParaRPr lang="en-GB" sz="2000" dirty="0" smtClean="0">
              <a:solidFill>
                <a:srgbClr val="CD401A"/>
              </a:solidFill>
            </a:endParaRPr>
          </a:p>
          <a:p>
            <a:pPr marL="342900" indent="-342900">
              <a:buFont typeface="Arial"/>
              <a:buChar char="•"/>
            </a:pPr>
            <a:r>
              <a:rPr lang="en-GB" sz="2000" b="1" dirty="0" smtClean="0">
                <a:solidFill>
                  <a:srgbClr val="CD401A"/>
                </a:solidFill>
              </a:rPr>
              <a:t>12:15 – Business Case</a:t>
            </a:r>
          </a:p>
          <a:p>
            <a:pPr marL="800100" lvl="1" indent="-342900">
              <a:buFont typeface="Arial"/>
              <a:buChar char="•"/>
            </a:pPr>
            <a:r>
              <a:rPr lang="en-GB" sz="2000" dirty="0" smtClean="0">
                <a:solidFill>
                  <a:srgbClr val="CD401A"/>
                </a:solidFill>
              </a:rPr>
              <a:t>Building a business case around a preferred option</a:t>
            </a:r>
            <a:endParaRPr lang="en-GB" sz="2000" dirty="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pic>
        <p:nvPicPr>
          <p:cNvPr id="3076" name="Picture 4" descr="http://dvhomes.webs.com/signing-contract--pen--paperwork-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966" y="1868989"/>
            <a:ext cx="2968901" cy="23446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966" y="4328568"/>
            <a:ext cx="2943919" cy="2435303"/>
          </a:xfrm>
          <a:prstGeom prst="rect">
            <a:avLst/>
          </a:prstGeom>
        </p:spPr>
      </p:pic>
    </p:spTree>
    <p:extLst>
      <p:ext uri="{BB962C8B-B14F-4D97-AF65-F5344CB8AC3E}">
        <p14:creationId xmlns:p14="http://schemas.microsoft.com/office/powerpoint/2010/main" val="92520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6" name="Picture 15" descr="HNP_Logo_Final_White_Version.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39555" y="1302446"/>
            <a:ext cx="6411578" cy="1651734"/>
          </a:xfrm>
          <a:prstGeom prst="rect">
            <a:avLst/>
          </a:prstGeom>
        </p:spPr>
        <p:txBody>
          <a:bodyPr wrap="square">
            <a:spAutoFit/>
          </a:bodyPr>
          <a:lstStyle/>
          <a:p>
            <a:r>
              <a:rPr lang="en-GB" sz="4000" b="1" dirty="0" smtClean="0">
                <a:solidFill>
                  <a:srgbClr val="CD401A"/>
                </a:solidFill>
              </a:rPr>
              <a:t>District Heating </a:t>
            </a:r>
          </a:p>
          <a:p>
            <a:r>
              <a:rPr lang="en-GB" sz="4000" b="1" dirty="0" smtClean="0">
                <a:solidFill>
                  <a:srgbClr val="CD401A"/>
                </a:solidFill>
              </a:rPr>
              <a:t>Strategy Support Programme</a:t>
            </a:r>
            <a:endParaRPr lang="en-GB" sz="4000" b="1" dirty="0">
              <a:solidFill>
                <a:srgbClr val="CD401A"/>
              </a:solidFill>
            </a:endParaRPr>
          </a:p>
          <a:p>
            <a:endParaRPr lang="en-GB" sz="3200" b="1" baseline="30000" dirty="0">
              <a:solidFill>
                <a:srgbClr val="CD401A"/>
              </a:solidFill>
            </a:endParaRPr>
          </a:p>
        </p:txBody>
      </p:sp>
      <p:sp>
        <p:nvSpPr>
          <p:cNvPr id="13" name="Rectangle 12"/>
          <p:cNvSpPr/>
          <p:nvPr/>
        </p:nvSpPr>
        <p:spPr>
          <a:xfrm>
            <a:off x="563069" y="2788127"/>
            <a:ext cx="8114033" cy="1477328"/>
          </a:xfrm>
          <a:prstGeom prst="rect">
            <a:avLst/>
          </a:prstGeom>
        </p:spPr>
        <p:txBody>
          <a:bodyPr wrap="square">
            <a:spAutoFit/>
          </a:bodyPr>
          <a:lstStyle/>
          <a:p>
            <a:endParaRPr lang="en-GB" sz="2400" b="1" dirty="0" smtClean="0">
              <a:solidFill>
                <a:srgbClr val="CD401A"/>
              </a:solidFill>
            </a:endParaRPr>
          </a:p>
          <a:p>
            <a:r>
              <a:rPr lang="en-GB" sz="2400" b="1" dirty="0" smtClean="0">
                <a:solidFill>
                  <a:srgbClr val="CD401A"/>
                </a:solidFill>
              </a:rPr>
              <a:t>Group activity: delivery strategy</a:t>
            </a:r>
          </a:p>
          <a:p>
            <a:endParaRPr lang="en-GB" sz="2400" b="1" dirty="0" smtClean="0">
              <a:solidFill>
                <a:srgbClr val="CD401A"/>
              </a:solidFill>
            </a:endParaRPr>
          </a:p>
          <a:p>
            <a:r>
              <a:rPr lang="en-GB" b="1" dirty="0" smtClean="0">
                <a:solidFill>
                  <a:srgbClr val="CD401A"/>
                </a:solidFill>
              </a:rPr>
              <a:t> </a:t>
            </a:r>
            <a:endParaRPr lang="en-GB" b="1" dirty="0">
              <a:solidFill>
                <a:srgbClr val="CD401A"/>
              </a:solidFill>
            </a:endParaRPr>
          </a:p>
        </p:txBody>
      </p:sp>
    </p:spTree>
    <p:extLst>
      <p:ext uri="{BB962C8B-B14F-4D97-AF65-F5344CB8AC3E}">
        <p14:creationId xmlns:p14="http://schemas.microsoft.com/office/powerpoint/2010/main" val="3432080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345" y="865147"/>
            <a:ext cx="7814313" cy="707886"/>
          </a:xfrm>
          <a:prstGeom prst="rect">
            <a:avLst/>
          </a:prstGeom>
          <a:noFill/>
        </p:spPr>
        <p:txBody>
          <a:bodyPr wrap="square" rtlCol="0">
            <a:spAutoFit/>
          </a:bodyPr>
          <a:lstStyle/>
          <a:p>
            <a:r>
              <a:rPr lang="en-US" sz="4000" dirty="0" smtClean="0">
                <a:solidFill>
                  <a:srgbClr val="CD401A"/>
                </a:solidFill>
              </a:rPr>
              <a:t>Group activity: delivery strategy</a:t>
            </a:r>
            <a:endParaRPr lang="en-US" sz="4000" dirty="0">
              <a:solidFill>
                <a:srgbClr val="CD401A"/>
              </a:solidFill>
            </a:endParaRPr>
          </a:p>
        </p:txBody>
      </p:sp>
      <p:sp>
        <p:nvSpPr>
          <p:cNvPr id="8" name="TextBox 7"/>
          <p:cNvSpPr txBox="1"/>
          <p:nvPr/>
        </p:nvSpPr>
        <p:spPr>
          <a:xfrm>
            <a:off x="452582" y="1985818"/>
            <a:ext cx="4495936" cy="5324535"/>
          </a:xfrm>
          <a:prstGeom prst="rect">
            <a:avLst/>
          </a:prstGeom>
          <a:noFill/>
        </p:spPr>
        <p:txBody>
          <a:bodyPr wrap="square" rtlCol="0">
            <a:spAutoFit/>
          </a:bodyPr>
          <a:lstStyle/>
          <a:p>
            <a:r>
              <a:rPr lang="en-GB" sz="2000" b="1" dirty="0" smtClean="0">
                <a:solidFill>
                  <a:srgbClr val="CD401A"/>
                </a:solidFill>
              </a:rPr>
              <a:t>Task (20 minutes)</a:t>
            </a:r>
          </a:p>
          <a:p>
            <a:pPr marL="342900" indent="-342900">
              <a:buFont typeface="Arial" panose="020B0604020202020204" pitchFamily="34" charset="0"/>
              <a:buChar char="•"/>
            </a:pPr>
            <a:endParaRPr lang="en-GB" sz="2000" dirty="0" smtClean="0">
              <a:solidFill>
                <a:srgbClr val="CD401A"/>
              </a:solidFill>
            </a:endParaRPr>
          </a:p>
          <a:p>
            <a:pPr marL="342900" indent="-342900">
              <a:buFont typeface="Arial" panose="020B0604020202020204" pitchFamily="34" charset="0"/>
              <a:buChar char="•"/>
            </a:pPr>
            <a:r>
              <a:rPr lang="en-GB" sz="2000" dirty="0" smtClean="0">
                <a:solidFill>
                  <a:srgbClr val="CD401A"/>
                </a:solidFill>
              </a:rPr>
              <a:t>Same scenarios as before</a:t>
            </a:r>
          </a:p>
          <a:p>
            <a:pPr marL="342900" indent="-342900">
              <a:buFont typeface="Arial" panose="020B0604020202020204" pitchFamily="34" charset="0"/>
              <a:buChar char="•"/>
            </a:pPr>
            <a:r>
              <a:rPr lang="en-GB" sz="2000" dirty="0" smtClean="0">
                <a:solidFill>
                  <a:srgbClr val="CD401A"/>
                </a:solidFill>
              </a:rPr>
              <a:t>Consider information in the scenario</a:t>
            </a:r>
          </a:p>
          <a:p>
            <a:pPr marL="342900" indent="-342900">
              <a:buFont typeface="Arial" panose="020B0604020202020204" pitchFamily="34" charset="0"/>
              <a:buChar char="•"/>
            </a:pPr>
            <a:endParaRPr lang="en-GB" sz="2000" dirty="0" smtClean="0">
              <a:solidFill>
                <a:srgbClr val="CD401A"/>
              </a:solidFill>
            </a:endParaRPr>
          </a:p>
          <a:p>
            <a:pPr marL="342900" indent="-342900">
              <a:buFont typeface="Arial" panose="020B0604020202020204" pitchFamily="34" charset="0"/>
              <a:buChar char="•"/>
            </a:pPr>
            <a:r>
              <a:rPr lang="en-GB" sz="2000" dirty="0" smtClean="0">
                <a:solidFill>
                  <a:srgbClr val="CD401A"/>
                </a:solidFill>
              </a:rPr>
              <a:t>How could the project be delivered?</a:t>
            </a:r>
          </a:p>
          <a:p>
            <a:pPr marL="342900" indent="-342900">
              <a:buFont typeface="Arial" panose="020B0604020202020204" pitchFamily="34" charset="0"/>
              <a:buChar char="•"/>
            </a:pPr>
            <a:r>
              <a:rPr lang="en-GB" sz="2000" dirty="0" smtClean="0">
                <a:solidFill>
                  <a:srgbClr val="CD401A"/>
                </a:solidFill>
              </a:rPr>
              <a:t>Who should take the lead?</a:t>
            </a:r>
          </a:p>
          <a:p>
            <a:pPr marL="342900" indent="-342900">
              <a:buFont typeface="Arial" panose="020B0604020202020204" pitchFamily="34" charset="0"/>
              <a:buChar char="•"/>
            </a:pPr>
            <a:r>
              <a:rPr lang="en-GB" sz="2000" dirty="0">
                <a:solidFill>
                  <a:srgbClr val="CD401A"/>
                </a:solidFill>
              </a:rPr>
              <a:t>W</a:t>
            </a:r>
            <a:r>
              <a:rPr lang="en-GB" sz="2000" dirty="0" smtClean="0">
                <a:solidFill>
                  <a:srgbClr val="CD401A"/>
                </a:solidFill>
              </a:rPr>
              <a:t>hat further information would be required to enable a preferred structure to be identified?</a:t>
            </a:r>
          </a:p>
          <a:p>
            <a:pPr marL="342900" indent="-342900">
              <a:buFont typeface="Arial" panose="020B0604020202020204" pitchFamily="34" charset="0"/>
              <a:buChar char="•"/>
            </a:pPr>
            <a:r>
              <a:rPr lang="en-GB" sz="2000" dirty="0" smtClean="0">
                <a:solidFill>
                  <a:srgbClr val="CD401A"/>
                </a:solidFill>
              </a:rPr>
              <a:t>How would this influence your decision as to the most appropriate model?</a:t>
            </a:r>
          </a:p>
          <a:p>
            <a:pPr marL="342900" indent="-342900">
              <a:buFont typeface="Arial" panose="020B0604020202020204" pitchFamily="34" charset="0"/>
              <a:buChar char="•"/>
            </a:pPr>
            <a:r>
              <a:rPr lang="en-GB" sz="2000" dirty="0" smtClean="0">
                <a:solidFill>
                  <a:srgbClr val="CD401A"/>
                </a:solidFill>
              </a:rPr>
              <a:t>What steps could you take to validate your thinking on this?</a:t>
            </a:r>
          </a:p>
          <a:p>
            <a:pPr marL="342900" indent="-342900">
              <a:buFont typeface="Arial"/>
              <a:buChar char="•"/>
            </a:pPr>
            <a:endParaRPr lang="en-GB" sz="2000" dirty="0">
              <a:solidFill>
                <a:srgbClr val="CD401A"/>
              </a:solidFill>
            </a:endParaRPr>
          </a:p>
          <a:p>
            <a:endParaRPr lang="en-US" sz="2000" dirty="0">
              <a:solidFill>
                <a:srgbClr val="D63D25"/>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13" name="Picture 12"/>
          <p:cNvPicPr>
            <a:picLocks noChangeAspect="1"/>
          </p:cNvPicPr>
          <p:nvPr/>
        </p:nvPicPr>
        <p:blipFill>
          <a:blip r:embed="rId4"/>
          <a:stretch>
            <a:fillRect/>
          </a:stretch>
        </p:blipFill>
        <p:spPr>
          <a:xfrm>
            <a:off x="5197288" y="4316952"/>
            <a:ext cx="3729113" cy="2420988"/>
          </a:xfrm>
          <a:prstGeom prst="rect">
            <a:avLst/>
          </a:prstGeom>
        </p:spPr>
      </p:pic>
      <p:pic>
        <p:nvPicPr>
          <p:cNvPr id="14" name="Picture 13"/>
          <p:cNvPicPr>
            <a:picLocks noChangeAspect="1"/>
          </p:cNvPicPr>
          <p:nvPr/>
        </p:nvPicPr>
        <p:blipFill>
          <a:blip r:embed="rId5"/>
          <a:stretch>
            <a:fillRect/>
          </a:stretch>
        </p:blipFill>
        <p:spPr>
          <a:xfrm>
            <a:off x="5226320" y="1573033"/>
            <a:ext cx="3671047" cy="2643187"/>
          </a:xfrm>
          <a:prstGeom prst="rect">
            <a:avLst/>
          </a:prstGeom>
        </p:spPr>
      </p:pic>
    </p:spTree>
    <p:extLst>
      <p:ext uri="{BB962C8B-B14F-4D97-AF65-F5344CB8AC3E}">
        <p14:creationId xmlns:p14="http://schemas.microsoft.com/office/powerpoint/2010/main" val="4089332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Delivery strategy– urban area </a:t>
            </a:r>
            <a:endParaRPr lang="en-US" sz="4000" dirty="0">
              <a:solidFill>
                <a:srgbClr val="CD401A"/>
              </a:solidFill>
            </a:endParaRPr>
          </a:p>
        </p:txBody>
      </p:sp>
      <p:sp>
        <p:nvSpPr>
          <p:cNvPr id="8" name="TextBox 7"/>
          <p:cNvSpPr txBox="1"/>
          <p:nvPr/>
        </p:nvSpPr>
        <p:spPr>
          <a:xfrm>
            <a:off x="452581" y="1985818"/>
            <a:ext cx="4805219" cy="4401205"/>
          </a:xfrm>
          <a:prstGeom prst="rect">
            <a:avLst/>
          </a:prstGeom>
          <a:noFill/>
        </p:spPr>
        <p:txBody>
          <a:bodyPr wrap="square" rtlCol="0">
            <a:spAutoFit/>
          </a:bodyPr>
          <a:lstStyle/>
          <a:p>
            <a:r>
              <a:rPr lang="en-GB" sz="2000" b="1" dirty="0" smtClean="0">
                <a:solidFill>
                  <a:srgbClr val="CD401A"/>
                </a:solidFill>
              </a:rPr>
              <a:t>Potential delivery structures</a:t>
            </a:r>
          </a:p>
          <a:p>
            <a:pPr marL="342900" indent="-342900">
              <a:buFont typeface="Arial"/>
              <a:buChar char="•"/>
            </a:pPr>
            <a:r>
              <a:rPr lang="en-GB" sz="2000" dirty="0" smtClean="0">
                <a:solidFill>
                  <a:srgbClr val="CD401A"/>
                </a:solidFill>
              </a:rPr>
              <a:t>Council-led development, contracts with universities (possibly via Council ESCO)</a:t>
            </a:r>
          </a:p>
          <a:p>
            <a:pPr marL="342900" indent="-342900">
              <a:buFont typeface="Arial"/>
              <a:buChar char="•"/>
            </a:pPr>
            <a:r>
              <a:rPr lang="en-GB" sz="2000" dirty="0" smtClean="0">
                <a:solidFill>
                  <a:srgbClr val="CD401A"/>
                </a:solidFill>
              </a:rPr>
              <a:t>JV between Council and universities</a:t>
            </a:r>
          </a:p>
          <a:p>
            <a:pPr marL="342900" indent="-342900">
              <a:buFont typeface="Arial"/>
              <a:buChar char="•"/>
            </a:pPr>
            <a:r>
              <a:rPr lang="en-GB" sz="2000" dirty="0" smtClean="0">
                <a:solidFill>
                  <a:srgbClr val="CD401A"/>
                </a:solidFill>
              </a:rPr>
              <a:t>JV between public and private sector</a:t>
            </a:r>
          </a:p>
          <a:p>
            <a:pPr marL="342900" indent="-342900">
              <a:buFont typeface="Arial"/>
              <a:buChar char="•"/>
            </a:pPr>
            <a:r>
              <a:rPr lang="en-GB" sz="2000" dirty="0" smtClean="0">
                <a:solidFill>
                  <a:srgbClr val="CD401A"/>
                </a:solidFill>
              </a:rPr>
              <a:t>Council lets concession to private sector</a:t>
            </a:r>
          </a:p>
          <a:p>
            <a:pPr marL="342900" indent="-342900">
              <a:buFont typeface="Arial"/>
              <a:buChar char="•"/>
            </a:pPr>
            <a:r>
              <a:rPr lang="en-GB" sz="2000" dirty="0" smtClean="0">
                <a:solidFill>
                  <a:srgbClr val="CD401A"/>
                </a:solidFill>
              </a:rPr>
              <a:t>Council acts as </a:t>
            </a:r>
            <a:r>
              <a:rPr lang="en-GB" sz="2000" dirty="0" err="1" smtClean="0">
                <a:solidFill>
                  <a:srgbClr val="CD401A"/>
                </a:solidFill>
              </a:rPr>
              <a:t>PipeCo</a:t>
            </a:r>
            <a:endParaRPr lang="en-GB" sz="2000" dirty="0" smtClean="0">
              <a:solidFill>
                <a:srgbClr val="CD401A"/>
              </a:solidFill>
            </a:endParaRPr>
          </a:p>
          <a:p>
            <a:pPr marL="342900" indent="-342900">
              <a:buFont typeface="Arial"/>
              <a:buChar char="•"/>
            </a:pPr>
            <a:endParaRPr lang="en-GB" sz="2000" dirty="0" smtClean="0">
              <a:solidFill>
                <a:srgbClr val="CD401A"/>
              </a:solidFill>
            </a:endParaRPr>
          </a:p>
          <a:p>
            <a:r>
              <a:rPr lang="en-GB" sz="2000" b="1" dirty="0" smtClean="0">
                <a:solidFill>
                  <a:srgbClr val="CD401A"/>
                </a:solidFill>
              </a:rPr>
              <a:t>Additional information required</a:t>
            </a:r>
          </a:p>
          <a:p>
            <a:pPr marL="342900" indent="-342900">
              <a:buFont typeface="Arial"/>
              <a:buChar char="•"/>
            </a:pPr>
            <a:r>
              <a:rPr lang="en-GB" sz="2000" dirty="0" smtClean="0">
                <a:solidFill>
                  <a:srgbClr val="CD401A"/>
                </a:solidFill>
              </a:rPr>
              <a:t>Stakeholders: objectives – aligned?</a:t>
            </a:r>
          </a:p>
          <a:p>
            <a:pPr marL="342900" indent="-342900">
              <a:buFont typeface="Arial"/>
              <a:buChar char="•"/>
            </a:pPr>
            <a:r>
              <a:rPr lang="en-GB" sz="2000" dirty="0" smtClean="0">
                <a:solidFill>
                  <a:srgbClr val="CD401A"/>
                </a:solidFill>
              </a:rPr>
              <a:t>Stakeholders commitments, ability to fund, appetite for risk, exit strategy?</a:t>
            </a:r>
          </a:p>
          <a:p>
            <a:pPr marL="342900" indent="-342900">
              <a:buFont typeface="Arial"/>
              <a:buChar char="•"/>
            </a:pPr>
            <a:r>
              <a:rPr lang="en-GB" sz="2000" dirty="0">
                <a:solidFill>
                  <a:srgbClr val="CD401A"/>
                </a:solidFill>
              </a:rPr>
              <a:t>Who is willing / able to take the lead?</a:t>
            </a:r>
            <a:endParaRPr lang="en-GB" sz="2000" dirty="0" smtClean="0">
              <a:solidFill>
                <a:srgbClr val="CD401A"/>
              </a:solidFill>
            </a:endParaRPr>
          </a:p>
          <a:p>
            <a:pPr marL="342900" indent="-342900">
              <a:buFont typeface="Arial"/>
              <a:buChar char="•"/>
            </a:pPr>
            <a:endParaRPr lang="en-GB" sz="2000" dirty="0" smtClean="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287" y="4209208"/>
            <a:ext cx="3671047" cy="2580759"/>
          </a:xfrm>
          <a:prstGeom prst="rect">
            <a:avLst/>
          </a:prstGeom>
        </p:spPr>
      </p:pic>
      <p:pic>
        <p:nvPicPr>
          <p:cNvPr id="13" name="Picture 12"/>
          <p:cNvPicPr>
            <a:picLocks noChangeAspect="1"/>
          </p:cNvPicPr>
          <p:nvPr/>
        </p:nvPicPr>
        <p:blipFill>
          <a:blip r:embed="rId5"/>
          <a:stretch>
            <a:fillRect/>
          </a:stretch>
        </p:blipFill>
        <p:spPr>
          <a:xfrm>
            <a:off x="5197288" y="1614415"/>
            <a:ext cx="3671046" cy="2527003"/>
          </a:xfrm>
          <a:prstGeom prst="rect">
            <a:avLst/>
          </a:prstGeom>
        </p:spPr>
      </p:pic>
    </p:spTree>
    <p:extLst>
      <p:ext uri="{BB962C8B-B14F-4D97-AF65-F5344CB8AC3E}">
        <p14:creationId xmlns:p14="http://schemas.microsoft.com/office/powerpoint/2010/main" val="517840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Delivery strategy – small town</a:t>
            </a:r>
            <a:endParaRPr lang="en-US" sz="4000" dirty="0">
              <a:solidFill>
                <a:srgbClr val="CD401A"/>
              </a:solidFill>
            </a:endParaRPr>
          </a:p>
        </p:txBody>
      </p:sp>
      <p:sp>
        <p:nvSpPr>
          <p:cNvPr id="8" name="TextBox 7"/>
          <p:cNvSpPr txBox="1"/>
          <p:nvPr/>
        </p:nvSpPr>
        <p:spPr>
          <a:xfrm>
            <a:off x="452581" y="1985818"/>
            <a:ext cx="4744707" cy="4708981"/>
          </a:xfrm>
          <a:prstGeom prst="rect">
            <a:avLst/>
          </a:prstGeom>
          <a:noFill/>
        </p:spPr>
        <p:txBody>
          <a:bodyPr wrap="square" rtlCol="0">
            <a:spAutoFit/>
          </a:bodyPr>
          <a:lstStyle/>
          <a:p>
            <a:r>
              <a:rPr lang="en-GB" sz="2000" b="1" dirty="0" smtClean="0">
                <a:solidFill>
                  <a:srgbClr val="CD401A"/>
                </a:solidFill>
              </a:rPr>
              <a:t>Potential delivery structures</a:t>
            </a:r>
            <a:endParaRPr lang="en-GB" sz="2000" b="1" dirty="0">
              <a:solidFill>
                <a:srgbClr val="CD401A"/>
              </a:solidFill>
            </a:endParaRPr>
          </a:p>
          <a:p>
            <a:pPr marL="342900" indent="-342900">
              <a:buFont typeface="Arial"/>
              <a:buChar char="•"/>
            </a:pPr>
            <a:r>
              <a:rPr lang="en-GB" sz="2000" dirty="0">
                <a:solidFill>
                  <a:srgbClr val="CD401A"/>
                </a:solidFill>
              </a:rPr>
              <a:t>Council-led </a:t>
            </a:r>
            <a:r>
              <a:rPr lang="en-GB" sz="2000" dirty="0" smtClean="0">
                <a:solidFill>
                  <a:srgbClr val="CD401A"/>
                </a:solidFill>
              </a:rPr>
              <a:t>development </a:t>
            </a:r>
            <a:endParaRPr lang="en-GB" sz="2000" dirty="0">
              <a:solidFill>
                <a:srgbClr val="CD401A"/>
              </a:solidFill>
            </a:endParaRPr>
          </a:p>
          <a:p>
            <a:pPr marL="800100" lvl="1" indent="-342900">
              <a:buFont typeface="Arial"/>
              <a:buChar char="•"/>
            </a:pPr>
            <a:r>
              <a:rPr lang="en-GB" sz="2000" dirty="0">
                <a:solidFill>
                  <a:srgbClr val="CD401A"/>
                </a:solidFill>
              </a:rPr>
              <a:t>S</a:t>
            </a:r>
            <a:r>
              <a:rPr lang="en-GB" sz="2000" dirty="0" smtClean="0">
                <a:solidFill>
                  <a:srgbClr val="CD401A"/>
                </a:solidFill>
              </a:rPr>
              <a:t>eparate D&amp;B, O&amp;M; Council M&amp;B</a:t>
            </a:r>
            <a:endParaRPr lang="en-GB" sz="2000" dirty="0">
              <a:solidFill>
                <a:srgbClr val="CD401A"/>
              </a:solidFill>
            </a:endParaRPr>
          </a:p>
          <a:p>
            <a:pPr marL="342900" indent="-342900">
              <a:buFont typeface="Arial"/>
              <a:buChar char="•"/>
            </a:pPr>
            <a:r>
              <a:rPr lang="en-GB" sz="2000" dirty="0" smtClean="0">
                <a:solidFill>
                  <a:srgbClr val="CD401A"/>
                </a:solidFill>
              </a:rPr>
              <a:t>Council </a:t>
            </a:r>
            <a:r>
              <a:rPr lang="en-GB" sz="2000" dirty="0">
                <a:solidFill>
                  <a:srgbClr val="CD401A"/>
                </a:solidFill>
              </a:rPr>
              <a:t>lets concession to private </a:t>
            </a:r>
            <a:r>
              <a:rPr lang="en-GB" sz="2000" dirty="0" smtClean="0">
                <a:solidFill>
                  <a:srgbClr val="CD401A"/>
                </a:solidFill>
              </a:rPr>
              <a:t>sector</a:t>
            </a:r>
          </a:p>
          <a:p>
            <a:pPr marL="342900" indent="-342900">
              <a:buFont typeface="Arial"/>
              <a:buChar char="•"/>
            </a:pPr>
            <a:r>
              <a:rPr lang="en-GB" sz="2000" dirty="0">
                <a:solidFill>
                  <a:srgbClr val="CD401A"/>
                </a:solidFill>
              </a:rPr>
              <a:t>JV between public and private sector</a:t>
            </a:r>
          </a:p>
          <a:p>
            <a:endParaRPr lang="en-GB" sz="2000" dirty="0" smtClean="0">
              <a:solidFill>
                <a:srgbClr val="CD401A"/>
              </a:solidFill>
            </a:endParaRPr>
          </a:p>
          <a:p>
            <a:r>
              <a:rPr lang="en-GB" sz="2000" b="1" dirty="0" smtClean="0">
                <a:solidFill>
                  <a:srgbClr val="CD401A"/>
                </a:solidFill>
              </a:rPr>
              <a:t>Additional information required</a:t>
            </a:r>
          </a:p>
          <a:p>
            <a:pPr marL="342900" indent="-342900">
              <a:buFont typeface="Arial"/>
              <a:buChar char="•"/>
            </a:pPr>
            <a:r>
              <a:rPr lang="en-GB" sz="2000" dirty="0" smtClean="0">
                <a:solidFill>
                  <a:srgbClr val="CD401A"/>
                </a:solidFill>
              </a:rPr>
              <a:t>Stakeholders</a:t>
            </a:r>
            <a:r>
              <a:rPr lang="en-GB" sz="2000" dirty="0">
                <a:solidFill>
                  <a:srgbClr val="CD401A"/>
                </a:solidFill>
              </a:rPr>
              <a:t>: objectives – aligned?</a:t>
            </a:r>
          </a:p>
          <a:p>
            <a:pPr marL="342900" indent="-342900">
              <a:buFont typeface="Arial"/>
              <a:buChar char="•"/>
            </a:pPr>
            <a:r>
              <a:rPr lang="en-GB" sz="2000" dirty="0">
                <a:solidFill>
                  <a:srgbClr val="CD401A"/>
                </a:solidFill>
              </a:rPr>
              <a:t>Stakeholders commitments, ability to fund, appetite for risk, exit strategy?</a:t>
            </a:r>
          </a:p>
          <a:p>
            <a:pPr marL="342900" indent="-342900">
              <a:buFont typeface="Arial"/>
              <a:buChar char="•"/>
            </a:pPr>
            <a:r>
              <a:rPr lang="en-GB" sz="2000" dirty="0">
                <a:solidFill>
                  <a:srgbClr val="CD401A"/>
                </a:solidFill>
              </a:rPr>
              <a:t>Who is willing / able to take the lead?</a:t>
            </a:r>
          </a:p>
          <a:p>
            <a:pPr marL="342900" indent="-342900">
              <a:buFont typeface="Arial"/>
              <a:buChar char="•"/>
            </a:pPr>
            <a:endParaRPr lang="en-GB" sz="2000" dirty="0" smtClean="0">
              <a:solidFill>
                <a:srgbClr val="CD401A"/>
              </a:solidFill>
            </a:endParaRPr>
          </a:p>
          <a:p>
            <a:r>
              <a:rPr lang="en-GB" sz="2000" b="1" dirty="0" smtClean="0">
                <a:solidFill>
                  <a:srgbClr val="CD401A"/>
                </a:solidFill>
              </a:rPr>
              <a:t>Validation</a:t>
            </a:r>
          </a:p>
          <a:p>
            <a:pPr marL="342900" indent="-342900">
              <a:buFont typeface="Arial"/>
              <a:buChar char="•"/>
            </a:pPr>
            <a:r>
              <a:rPr lang="en-GB" sz="2000" dirty="0" smtClean="0">
                <a:solidFill>
                  <a:srgbClr val="CD401A"/>
                </a:solidFill>
              </a:rPr>
              <a:t>Who will be the ‘meat in the sandwich’?</a:t>
            </a:r>
          </a:p>
          <a:p>
            <a:pPr marL="342900" indent="-342900">
              <a:buFont typeface="Arial"/>
              <a:buChar char="•"/>
            </a:pPr>
            <a:r>
              <a:rPr lang="en-GB" sz="2000" dirty="0" smtClean="0">
                <a:solidFill>
                  <a:srgbClr val="CD401A"/>
                </a:solidFill>
              </a:rPr>
              <a:t>Carry out soft market testing</a:t>
            </a: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9" name="Picture 8"/>
          <p:cNvPicPr>
            <a:picLocks noChangeAspect="1"/>
          </p:cNvPicPr>
          <p:nvPr/>
        </p:nvPicPr>
        <p:blipFill>
          <a:blip r:embed="rId4"/>
          <a:stretch>
            <a:fillRect/>
          </a:stretch>
        </p:blipFill>
        <p:spPr>
          <a:xfrm>
            <a:off x="5197288" y="1673765"/>
            <a:ext cx="3729113" cy="242098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080" y="4336650"/>
            <a:ext cx="2079514" cy="2426100"/>
          </a:xfrm>
          <a:prstGeom prst="rect">
            <a:avLst/>
          </a:prstGeom>
        </p:spPr>
      </p:pic>
    </p:spTree>
    <p:extLst>
      <p:ext uri="{BB962C8B-B14F-4D97-AF65-F5344CB8AC3E}">
        <p14:creationId xmlns:p14="http://schemas.microsoft.com/office/powerpoint/2010/main" val="4030630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Delivery – options appraisal </a:t>
            </a:r>
            <a:endParaRPr lang="en-US" sz="4000" dirty="0">
              <a:solidFill>
                <a:srgbClr val="CD401A"/>
              </a:solidFill>
            </a:endParaRPr>
          </a:p>
        </p:txBody>
      </p:sp>
      <p:sp>
        <p:nvSpPr>
          <p:cNvPr id="8" name="TextBox 7"/>
          <p:cNvSpPr txBox="1"/>
          <p:nvPr/>
        </p:nvSpPr>
        <p:spPr>
          <a:xfrm>
            <a:off x="452580" y="1985818"/>
            <a:ext cx="6683944" cy="4401205"/>
          </a:xfrm>
          <a:prstGeom prst="rect">
            <a:avLst/>
          </a:prstGeom>
          <a:noFill/>
        </p:spPr>
        <p:txBody>
          <a:bodyPr wrap="square" rtlCol="0">
            <a:spAutoFit/>
          </a:bodyPr>
          <a:lstStyle/>
          <a:p>
            <a:r>
              <a:rPr lang="en-GB" sz="2000" b="1" dirty="0" smtClean="0">
                <a:solidFill>
                  <a:srgbClr val="CD401A"/>
                </a:solidFill>
              </a:rPr>
              <a:t>Contracting strategy</a:t>
            </a:r>
            <a:endParaRPr lang="en-GB" sz="2000" b="1" dirty="0">
              <a:solidFill>
                <a:srgbClr val="CD401A"/>
              </a:solidFill>
            </a:endParaRPr>
          </a:p>
          <a:p>
            <a:pPr marL="342900" indent="-342900">
              <a:buFont typeface="Arial"/>
              <a:buChar char="•"/>
            </a:pPr>
            <a:r>
              <a:rPr lang="en-GB" sz="2000" dirty="0" smtClean="0">
                <a:solidFill>
                  <a:srgbClr val="CD401A"/>
                </a:solidFill>
              </a:rPr>
              <a:t>Identify objectives – weight appropriately</a:t>
            </a:r>
            <a:endParaRPr lang="en-GB" sz="2000" dirty="0">
              <a:solidFill>
                <a:srgbClr val="CD401A"/>
              </a:solidFill>
            </a:endParaRPr>
          </a:p>
          <a:p>
            <a:pPr marL="342900" indent="-342900">
              <a:buFont typeface="Arial"/>
              <a:buChar char="•"/>
            </a:pPr>
            <a:r>
              <a:rPr lang="en-GB" sz="2000" dirty="0" smtClean="0">
                <a:solidFill>
                  <a:srgbClr val="CD401A"/>
                </a:solidFill>
              </a:rPr>
              <a:t>Identify potential contracting options</a:t>
            </a:r>
          </a:p>
          <a:p>
            <a:pPr marL="342900" indent="-342900">
              <a:buFont typeface="Arial"/>
              <a:buChar char="•"/>
            </a:pPr>
            <a:r>
              <a:rPr lang="en-GB" sz="2000" dirty="0" smtClean="0">
                <a:solidFill>
                  <a:srgbClr val="CD401A"/>
                </a:solidFill>
              </a:rPr>
              <a:t>Score options </a:t>
            </a:r>
          </a:p>
          <a:p>
            <a:pPr marL="342900" indent="-342900">
              <a:buFont typeface="Arial"/>
              <a:buChar char="•"/>
            </a:pPr>
            <a:r>
              <a:rPr lang="en-GB" sz="2000" dirty="0" smtClean="0">
                <a:solidFill>
                  <a:srgbClr val="CD401A"/>
                </a:solidFill>
              </a:rPr>
              <a:t>Identify preferred contracting strategy</a:t>
            </a:r>
            <a:endParaRPr lang="en-GB" sz="2000" dirty="0">
              <a:solidFill>
                <a:srgbClr val="CD401A"/>
              </a:solidFill>
            </a:endParaRPr>
          </a:p>
          <a:p>
            <a:endParaRPr lang="en-GB" sz="2000" dirty="0" smtClean="0">
              <a:solidFill>
                <a:srgbClr val="CD401A"/>
              </a:solidFill>
            </a:endParaRPr>
          </a:p>
          <a:p>
            <a:r>
              <a:rPr lang="en-GB" sz="2000" b="1" dirty="0" smtClean="0">
                <a:solidFill>
                  <a:srgbClr val="CD401A"/>
                </a:solidFill>
              </a:rPr>
              <a:t>Procurement strategy</a:t>
            </a:r>
          </a:p>
          <a:p>
            <a:pPr marL="342900" indent="-342900">
              <a:buFont typeface="Arial"/>
              <a:buChar char="•"/>
            </a:pPr>
            <a:r>
              <a:rPr lang="en-GB" sz="2000" dirty="0" smtClean="0">
                <a:solidFill>
                  <a:srgbClr val="CD401A"/>
                </a:solidFill>
              </a:rPr>
              <a:t>Which contracts need to be procured, and by whom?</a:t>
            </a:r>
            <a:endParaRPr lang="en-GB" sz="2000" dirty="0">
              <a:solidFill>
                <a:srgbClr val="CD401A"/>
              </a:solidFill>
            </a:endParaRPr>
          </a:p>
          <a:p>
            <a:pPr marL="342900" indent="-342900">
              <a:buFont typeface="Arial"/>
              <a:buChar char="•"/>
            </a:pPr>
            <a:r>
              <a:rPr lang="en-GB" sz="2000" dirty="0" smtClean="0">
                <a:solidFill>
                  <a:srgbClr val="CD401A"/>
                </a:solidFill>
              </a:rPr>
              <a:t>Impact of public procurement regime</a:t>
            </a:r>
            <a:endParaRPr lang="en-GB" sz="2000" dirty="0">
              <a:solidFill>
                <a:srgbClr val="CD401A"/>
              </a:solidFill>
            </a:endParaRPr>
          </a:p>
          <a:p>
            <a:pPr marL="342900" indent="-342900">
              <a:buFont typeface="Arial"/>
              <a:buChar char="•"/>
            </a:pPr>
            <a:r>
              <a:rPr lang="en-GB" sz="2000" dirty="0" smtClean="0">
                <a:solidFill>
                  <a:srgbClr val="CD401A"/>
                </a:solidFill>
              </a:rPr>
              <a:t>Refer to SFT Guidance </a:t>
            </a:r>
            <a:r>
              <a:rPr lang="en-GB" sz="2000" dirty="0">
                <a:solidFill>
                  <a:srgbClr val="CD401A"/>
                </a:solidFill>
              </a:rPr>
              <a:t>(</a:t>
            </a:r>
            <a:r>
              <a:rPr lang="en-GB" sz="2000" dirty="0" smtClean="0">
                <a:solidFill>
                  <a:srgbClr val="CD401A"/>
                </a:solidFill>
              </a:rPr>
              <a:t>HNP website under ‘procurement’)</a:t>
            </a:r>
            <a:endParaRPr lang="en-GB" sz="2000" dirty="0">
              <a:solidFill>
                <a:srgbClr val="CD401A"/>
              </a:solidFill>
            </a:endParaRPr>
          </a:p>
          <a:p>
            <a:pPr marL="342900" indent="-342900">
              <a:buFont typeface="Arial"/>
              <a:buChar char="•"/>
            </a:pPr>
            <a:endParaRPr lang="en-GB" sz="2000" dirty="0" smtClean="0">
              <a:solidFill>
                <a:srgbClr val="CD401A"/>
              </a:solidFill>
            </a:endParaRPr>
          </a:p>
          <a:p>
            <a:r>
              <a:rPr lang="en-GB" sz="2000" b="1" dirty="0" smtClean="0">
                <a:solidFill>
                  <a:srgbClr val="CD401A"/>
                </a:solidFill>
              </a:rPr>
              <a:t>Commercial </a:t>
            </a:r>
          </a:p>
          <a:p>
            <a:pPr marL="342900" indent="-342900">
              <a:buFont typeface="Arial"/>
              <a:buChar char="•"/>
            </a:pPr>
            <a:r>
              <a:rPr lang="en-GB" sz="2000" dirty="0" smtClean="0">
                <a:solidFill>
                  <a:srgbClr val="CD401A"/>
                </a:solidFill>
              </a:rPr>
              <a:t>Is the preferred strategy deliverable (soft market testing)? </a:t>
            </a:r>
          </a:p>
          <a:p>
            <a:pPr marL="342900" indent="-342900">
              <a:buFont typeface="Arial"/>
              <a:buChar char="•"/>
            </a:pPr>
            <a:r>
              <a:rPr lang="en-GB" sz="2000" dirty="0" smtClean="0">
                <a:solidFill>
                  <a:srgbClr val="CD401A"/>
                </a:solidFill>
              </a:rPr>
              <a:t>Is the preferred strategy value-for-money and affordable?</a:t>
            </a: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863" y="1909068"/>
            <a:ext cx="3419147" cy="2277352"/>
          </a:xfrm>
          <a:prstGeom prst="rect">
            <a:avLst/>
          </a:prstGeom>
        </p:spPr>
      </p:pic>
    </p:spTree>
    <p:extLst>
      <p:ext uri="{BB962C8B-B14F-4D97-AF65-F5344CB8AC3E}">
        <p14:creationId xmlns:p14="http://schemas.microsoft.com/office/powerpoint/2010/main" val="4212520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6" name="Picture 15" descr="HNP_Logo_Final_White_Version.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39555" y="1302446"/>
            <a:ext cx="6411578" cy="1651734"/>
          </a:xfrm>
          <a:prstGeom prst="rect">
            <a:avLst/>
          </a:prstGeom>
        </p:spPr>
        <p:txBody>
          <a:bodyPr wrap="square">
            <a:spAutoFit/>
          </a:bodyPr>
          <a:lstStyle/>
          <a:p>
            <a:r>
              <a:rPr lang="en-GB" sz="4000" b="1" dirty="0" smtClean="0">
                <a:solidFill>
                  <a:srgbClr val="CD401A"/>
                </a:solidFill>
              </a:rPr>
              <a:t>District Heating </a:t>
            </a:r>
          </a:p>
          <a:p>
            <a:r>
              <a:rPr lang="en-GB" sz="4000" b="1" dirty="0" smtClean="0">
                <a:solidFill>
                  <a:srgbClr val="CD401A"/>
                </a:solidFill>
              </a:rPr>
              <a:t>Strategy Support Programme</a:t>
            </a:r>
            <a:endParaRPr lang="en-GB" sz="4000" b="1" dirty="0">
              <a:solidFill>
                <a:srgbClr val="CD401A"/>
              </a:solidFill>
            </a:endParaRPr>
          </a:p>
          <a:p>
            <a:endParaRPr lang="en-GB" sz="3200" b="1" baseline="30000" dirty="0">
              <a:solidFill>
                <a:srgbClr val="CD401A"/>
              </a:solidFill>
            </a:endParaRPr>
          </a:p>
        </p:txBody>
      </p:sp>
      <p:sp>
        <p:nvSpPr>
          <p:cNvPr id="13" name="Rectangle 12"/>
          <p:cNvSpPr/>
          <p:nvPr/>
        </p:nvSpPr>
        <p:spPr>
          <a:xfrm>
            <a:off x="563069" y="2788127"/>
            <a:ext cx="8114033" cy="1384995"/>
          </a:xfrm>
          <a:prstGeom prst="rect">
            <a:avLst/>
          </a:prstGeom>
        </p:spPr>
        <p:txBody>
          <a:bodyPr wrap="square">
            <a:spAutoFit/>
          </a:bodyPr>
          <a:lstStyle/>
          <a:p>
            <a:r>
              <a:rPr lang="en-GB" sz="2400" b="1" dirty="0" smtClean="0">
                <a:solidFill>
                  <a:srgbClr val="CD401A"/>
                </a:solidFill>
              </a:rPr>
              <a:t>Financing of District Heating Schemes</a:t>
            </a:r>
          </a:p>
          <a:p>
            <a:endParaRPr lang="en-GB" sz="2400" b="1" dirty="0" smtClean="0">
              <a:solidFill>
                <a:srgbClr val="CD401A"/>
              </a:solidFill>
            </a:endParaRPr>
          </a:p>
          <a:p>
            <a:r>
              <a:rPr lang="en-GB" b="1" dirty="0" smtClean="0">
                <a:solidFill>
                  <a:srgbClr val="CD401A"/>
                </a:solidFill>
              </a:rPr>
              <a:t> </a:t>
            </a:r>
            <a:endParaRPr lang="en-GB" b="1" dirty="0">
              <a:solidFill>
                <a:srgbClr val="CD401A"/>
              </a:solidFill>
            </a:endParaRPr>
          </a:p>
          <a:p>
            <a:r>
              <a:rPr lang="en-GB" dirty="0" smtClean="0">
                <a:solidFill>
                  <a:srgbClr val="CD401A"/>
                </a:solidFill>
              </a:rPr>
              <a:t>Toby Tucker, Associate Director, Scottish Futures Trust</a:t>
            </a:r>
            <a:endParaRPr lang="en-GB" dirty="0">
              <a:solidFill>
                <a:srgbClr val="CD401A"/>
              </a:solidFill>
            </a:endParaRPr>
          </a:p>
        </p:txBody>
      </p:sp>
    </p:spTree>
    <p:extLst>
      <p:ext uri="{BB962C8B-B14F-4D97-AF65-F5344CB8AC3E}">
        <p14:creationId xmlns:p14="http://schemas.microsoft.com/office/powerpoint/2010/main" val="433584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815"/>
            <a:ext cx="9144000" cy="4781968"/>
          </a:xfrm>
          <a:prstGeom prst="rect">
            <a:avLst/>
          </a:prstGeom>
        </p:spPr>
      </p:pic>
      <p:sp>
        <p:nvSpPr>
          <p:cNvPr id="6" name="Oval 5"/>
          <p:cNvSpPr/>
          <p:nvPr/>
        </p:nvSpPr>
        <p:spPr>
          <a:xfrm>
            <a:off x="7010400" y="2364827"/>
            <a:ext cx="2028497" cy="2249214"/>
          </a:xfrm>
          <a:prstGeom prst="ellipse">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528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6" name="Picture 15" descr="HNP_Logo_Final_White_Version.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63069" y="956060"/>
            <a:ext cx="6411578" cy="1036181"/>
          </a:xfrm>
          <a:prstGeom prst="rect">
            <a:avLst/>
          </a:prstGeom>
        </p:spPr>
        <p:txBody>
          <a:bodyPr wrap="square">
            <a:spAutoFit/>
          </a:bodyPr>
          <a:lstStyle/>
          <a:p>
            <a:r>
              <a:rPr lang="en-GB" sz="4000" dirty="0" smtClean="0">
                <a:solidFill>
                  <a:srgbClr val="CD401A"/>
                </a:solidFill>
              </a:rPr>
              <a:t>Agenda</a:t>
            </a:r>
            <a:endParaRPr lang="en-GB" sz="4000" dirty="0">
              <a:solidFill>
                <a:srgbClr val="CD401A"/>
              </a:solidFill>
            </a:endParaRPr>
          </a:p>
          <a:p>
            <a:endParaRPr lang="en-GB" sz="3200" baseline="30000" dirty="0">
              <a:solidFill>
                <a:srgbClr val="CD401A"/>
              </a:solidFill>
            </a:endParaRPr>
          </a:p>
        </p:txBody>
      </p:sp>
      <p:sp>
        <p:nvSpPr>
          <p:cNvPr id="13" name="Rectangle 12"/>
          <p:cNvSpPr/>
          <p:nvPr/>
        </p:nvSpPr>
        <p:spPr>
          <a:xfrm>
            <a:off x="205376" y="2306928"/>
            <a:ext cx="8114033" cy="1569660"/>
          </a:xfrm>
          <a:prstGeom prst="rect">
            <a:avLst/>
          </a:prstGeom>
        </p:spPr>
        <p:txBody>
          <a:bodyPr wrap="square">
            <a:spAutoFit/>
          </a:bodyPr>
          <a:lstStyle/>
          <a:p>
            <a:pPr marL="1257300" lvl="2" indent="-342900">
              <a:buFont typeface="Arial" panose="020B0604020202020204" pitchFamily="34" charset="0"/>
              <a:buChar char="•"/>
            </a:pPr>
            <a:r>
              <a:rPr lang="en-GB" altLang="en-US" sz="2400" dirty="0">
                <a:solidFill>
                  <a:srgbClr val="CD401A"/>
                </a:solidFill>
              </a:rPr>
              <a:t>How does </a:t>
            </a:r>
            <a:r>
              <a:rPr lang="en-GB" altLang="en-US" sz="2400" dirty="0" smtClean="0">
                <a:solidFill>
                  <a:srgbClr val="CD401A"/>
                </a:solidFill>
              </a:rPr>
              <a:t>the </a:t>
            </a:r>
            <a:r>
              <a:rPr lang="en-GB" altLang="en-US" sz="2400" dirty="0">
                <a:solidFill>
                  <a:srgbClr val="CD401A"/>
                </a:solidFill>
              </a:rPr>
              <a:t>business </a:t>
            </a:r>
            <a:r>
              <a:rPr lang="en-GB" altLang="en-US" sz="2400" dirty="0" smtClean="0">
                <a:solidFill>
                  <a:srgbClr val="CD401A"/>
                </a:solidFill>
              </a:rPr>
              <a:t>model link to finance? </a:t>
            </a:r>
            <a:endParaRPr lang="en-GB" altLang="en-US" sz="2400" dirty="0">
              <a:solidFill>
                <a:srgbClr val="CD401A"/>
              </a:solidFill>
            </a:endParaRPr>
          </a:p>
          <a:p>
            <a:pPr marL="1257300" lvl="2" indent="-342900">
              <a:buFont typeface="Arial" panose="020B0604020202020204" pitchFamily="34" charset="0"/>
              <a:buChar char="•"/>
            </a:pPr>
            <a:r>
              <a:rPr lang="en-GB" altLang="en-US" sz="2400" dirty="0" smtClean="0">
                <a:solidFill>
                  <a:srgbClr val="CD401A"/>
                </a:solidFill>
              </a:rPr>
              <a:t>What </a:t>
            </a:r>
            <a:r>
              <a:rPr lang="en-GB" altLang="en-US" sz="2400" smtClean="0">
                <a:solidFill>
                  <a:srgbClr val="CD401A"/>
                </a:solidFill>
              </a:rPr>
              <a:t>is finance </a:t>
            </a:r>
            <a:r>
              <a:rPr lang="en-GB" altLang="en-US" sz="2400" dirty="0" smtClean="0">
                <a:solidFill>
                  <a:srgbClr val="CD401A"/>
                </a:solidFill>
              </a:rPr>
              <a:t>and what types are there?</a:t>
            </a:r>
            <a:endParaRPr lang="en-GB" altLang="en-US" sz="2400" dirty="0">
              <a:solidFill>
                <a:srgbClr val="CD401A"/>
              </a:solidFill>
            </a:endParaRPr>
          </a:p>
          <a:p>
            <a:pPr marL="1257300" lvl="2" indent="-342900">
              <a:buFont typeface="Arial" panose="020B0604020202020204" pitchFamily="34" charset="0"/>
              <a:buChar char="•"/>
            </a:pPr>
            <a:r>
              <a:rPr lang="en-GB" altLang="en-US" sz="2400" dirty="0" smtClean="0">
                <a:solidFill>
                  <a:srgbClr val="CD401A"/>
                </a:solidFill>
              </a:rPr>
              <a:t>Factors </a:t>
            </a:r>
            <a:r>
              <a:rPr lang="en-GB" altLang="en-US" sz="2400" dirty="0">
                <a:solidFill>
                  <a:srgbClr val="CD401A"/>
                </a:solidFill>
              </a:rPr>
              <a:t>to consider in selecting sources of </a:t>
            </a:r>
            <a:r>
              <a:rPr lang="en-GB" altLang="en-US" sz="2400" dirty="0" smtClean="0">
                <a:solidFill>
                  <a:srgbClr val="CD401A"/>
                </a:solidFill>
              </a:rPr>
              <a:t>finance</a:t>
            </a:r>
          </a:p>
          <a:p>
            <a:pPr marL="1257300" lvl="2" indent="-342900">
              <a:buFont typeface="Arial" panose="020B0604020202020204" pitchFamily="34" charset="0"/>
              <a:buChar char="•"/>
            </a:pPr>
            <a:r>
              <a:rPr lang="en-GB" altLang="en-US" sz="2400" dirty="0">
                <a:solidFill>
                  <a:srgbClr val="CD401A"/>
                </a:solidFill>
              </a:rPr>
              <a:t>Public and private financing </a:t>
            </a:r>
            <a:r>
              <a:rPr lang="en-GB" altLang="en-US" sz="2400" dirty="0" smtClean="0">
                <a:solidFill>
                  <a:srgbClr val="CD401A"/>
                </a:solidFill>
              </a:rPr>
              <a:t>options</a:t>
            </a:r>
            <a:endParaRPr lang="en-GB" altLang="en-US" sz="2400" dirty="0">
              <a:solidFill>
                <a:srgbClr val="CD401A"/>
              </a:solidFill>
            </a:endParaRPr>
          </a:p>
        </p:txBody>
      </p:sp>
    </p:spTree>
    <p:extLst>
      <p:ext uri="{BB962C8B-B14F-4D97-AF65-F5344CB8AC3E}">
        <p14:creationId xmlns:p14="http://schemas.microsoft.com/office/powerpoint/2010/main" val="526714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270" y="899679"/>
            <a:ext cx="7117758" cy="707886"/>
          </a:xfrm>
          <a:prstGeom prst="rect">
            <a:avLst/>
          </a:prstGeom>
          <a:noFill/>
        </p:spPr>
        <p:txBody>
          <a:bodyPr wrap="square" rtlCol="0">
            <a:spAutoFit/>
          </a:bodyPr>
          <a:lstStyle/>
          <a:p>
            <a:r>
              <a:rPr lang="en-US" sz="4000" dirty="0" smtClean="0">
                <a:solidFill>
                  <a:srgbClr val="CD401A"/>
                </a:solidFill>
              </a:rPr>
              <a:t>Business Model Considerations</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pSp>
        <p:nvGrpSpPr>
          <p:cNvPr id="15" name="Diagram group"/>
          <p:cNvGrpSpPr/>
          <p:nvPr/>
        </p:nvGrpSpPr>
        <p:grpSpPr>
          <a:xfrm>
            <a:off x="185450" y="1262432"/>
            <a:ext cx="8773100" cy="2942687"/>
            <a:chOff x="5937" y="1336968"/>
            <a:chExt cx="8773100" cy="2942687"/>
          </a:xfrm>
          <a:scene3d>
            <a:camera prst="perspectiveRelaxedModerately" zoom="92000"/>
            <a:lightRig rig="balanced" dir="t">
              <a:rot lat="0" lon="0" rev="12700000"/>
            </a:lightRig>
          </a:scene3d>
        </p:grpSpPr>
        <p:grpSp>
          <p:nvGrpSpPr>
            <p:cNvPr id="16" name="Group 15"/>
            <p:cNvGrpSpPr/>
            <p:nvPr/>
          </p:nvGrpSpPr>
          <p:grpSpPr>
            <a:xfrm>
              <a:off x="5937" y="1336968"/>
              <a:ext cx="2564512" cy="1914354"/>
              <a:chOff x="5937" y="1336968"/>
              <a:chExt cx="2564512" cy="1914354"/>
            </a:xfrm>
          </p:grpSpPr>
          <p:sp>
            <p:nvSpPr>
              <p:cNvPr id="35" name="Round Same Side Corner Rectangle 34"/>
              <p:cNvSpPr/>
              <p:nvPr/>
            </p:nvSpPr>
            <p:spPr>
              <a:xfrm>
                <a:off x="593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Round Same Side Corner Rectangle 4"/>
              <p:cNvSpPr/>
              <p:nvPr/>
            </p:nvSpPr>
            <p:spPr>
              <a:xfrm>
                <a:off x="5079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GB" sz="2400" dirty="0" smtClean="0">
                    <a:solidFill>
                      <a:srgbClr val="CD401A"/>
                    </a:solidFill>
                  </a:rPr>
                  <a:t>Legal powers</a:t>
                </a:r>
                <a:endParaRPr lang="en-GB" sz="2400" kern="1200" dirty="0">
                  <a:solidFill>
                    <a:srgbClr val="CD401A"/>
                  </a:solidFill>
                </a:endParaRPr>
              </a:p>
              <a:p>
                <a:pPr marL="228600" lvl="1" indent="-228600" algn="l" defTabSz="1066800">
                  <a:lnSpc>
                    <a:spcPct val="90000"/>
                  </a:lnSpc>
                  <a:spcBef>
                    <a:spcPct val="0"/>
                  </a:spcBef>
                  <a:spcAft>
                    <a:spcPct val="15000"/>
                  </a:spcAft>
                  <a:buChar char="••"/>
                </a:pPr>
                <a:r>
                  <a:rPr lang="en-GB" sz="2400" dirty="0" smtClean="0">
                    <a:solidFill>
                      <a:srgbClr val="CD401A"/>
                    </a:solidFill>
                  </a:rPr>
                  <a:t>Ability to borrow</a:t>
                </a:r>
                <a:endParaRPr lang="en-GB" sz="2400" kern="1200" dirty="0">
                  <a:solidFill>
                    <a:srgbClr val="CD401A"/>
                  </a:solidFill>
                </a:endParaRPr>
              </a:p>
              <a:p>
                <a:pPr marL="228600" lvl="1" indent="-228600" algn="l" defTabSz="1066800">
                  <a:lnSpc>
                    <a:spcPct val="90000"/>
                  </a:lnSpc>
                  <a:spcBef>
                    <a:spcPct val="0"/>
                  </a:spcBef>
                  <a:spcAft>
                    <a:spcPct val="15000"/>
                  </a:spcAft>
                  <a:buChar char="••"/>
                </a:pPr>
                <a:r>
                  <a:rPr lang="en-GB" sz="2400" dirty="0" smtClean="0">
                    <a:solidFill>
                      <a:srgbClr val="CD401A"/>
                    </a:solidFill>
                  </a:rPr>
                  <a:t>Procurement issues</a:t>
                </a:r>
                <a:endParaRPr lang="en-GB" sz="2400" kern="1200" dirty="0">
                  <a:solidFill>
                    <a:srgbClr val="CD401A"/>
                  </a:solidFill>
                </a:endParaRPr>
              </a:p>
            </p:txBody>
          </p:sp>
        </p:grpSp>
        <p:grpSp>
          <p:nvGrpSpPr>
            <p:cNvPr id="17" name="Group 16"/>
            <p:cNvGrpSpPr/>
            <p:nvPr/>
          </p:nvGrpSpPr>
          <p:grpSpPr>
            <a:xfrm>
              <a:off x="5937" y="3251322"/>
              <a:ext cx="2564512" cy="823172"/>
              <a:chOff x="5937" y="3251322"/>
              <a:chExt cx="2564512" cy="823172"/>
            </a:xfrm>
          </p:grpSpPr>
          <p:sp>
            <p:nvSpPr>
              <p:cNvPr id="33" name="Rectangle 32"/>
              <p:cNvSpPr/>
              <p:nvPr/>
            </p:nvSpPr>
            <p:spPr>
              <a:xfrm>
                <a:off x="593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Rectangle 33"/>
              <p:cNvSpPr/>
              <p:nvPr/>
            </p:nvSpPr>
            <p:spPr>
              <a:xfrm>
                <a:off x="5937" y="3251322"/>
                <a:ext cx="1805995" cy="8231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700" kern="1200" dirty="0" smtClean="0"/>
                  <a:t>Powers </a:t>
                </a:r>
              </a:p>
            </p:txBody>
          </p:sp>
        </p:grpSp>
        <p:sp>
          <p:nvSpPr>
            <p:cNvPr id="18" name="Oval 17"/>
            <p:cNvSpPr/>
            <p:nvPr/>
          </p:nvSpPr>
          <p:spPr>
            <a:xfrm>
              <a:off x="1884478" y="3382076"/>
              <a:ext cx="897579" cy="897579"/>
            </a:xfrm>
            <a:prstGeom prst="ellipse">
              <a:avLst/>
            </a:prstGeom>
            <a:blipFill rotWithShape="0">
              <a:blip r:embed="rId4"/>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3004427" y="1336968"/>
              <a:ext cx="2564512" cy="1914354"/>
              <a:chOff x="3004427" y="1336968"/>
              <a:chExt cx="2564512" cy="1914354"/>
            </a:xfrm>
          </p:grpSpPr>
          <p:sp>
            <p:nvSpPr>
              <p:cNvPr id="31" name="Round Same Side Corner Rectangle 30"/>
              <p:cNvSpPr/>
              <p:nvPr/>
            </p:nvSpPr>
            <p:spPr>
              <a:xfrm>
                <a:off x="300442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2" name="Round Same Side Corner Rectangle 9"/>
              <p:cNvSpPr/>
              <p:nvPr/>
            </p:nvSpPr>
            <p:spPr>
              <a:xfrm>
                <a:off x="304928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Economic growth</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Fuel Poverty relief</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dirty="0" smtClean="0">
                    <a:solidFill>
                      <a:srgbClr val="CD401A"/>
                    </a:solidFill>
                  </a:rPr>
                  <a:t>Cost savings</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sz="1800" kern="1200" dirty="0" smtClean="0">
                    <a:solidFill>
                      <a:srgbClr val="CD401A"/>
                    </a:solidFill>
                  </a:rPr>
                  <a:t>Energy efficiency / Carbon emission reduction</a:t>
                </a:r>
                <a:endParaRPr lang="en-GB" sz="1800" kern="1200" dirty="0">
                  <a:solidFill>
                    <a:srgbClr val="CD401A"/>
                  </a:solidFill>
                </a:endParaRPr>
              </a:p>
            </p:txBody>
          </p:sp>
        </p:grpSp>
        <p:grpSp>
          <p:nvGrpSpPr>
            <p:cNvPr id="20" name="Group 19"/>
            <p:cNvGrpSpPr/>
            <p:nvPr/>
          </p:nvGrpSpPr>
          <p:grpSpPr>
            <a:xfrm>
              <a:off x="3004427" y="3251322"/>
              <a:ext cx="2564512" cy="823172"/>
              <a:chOff x="3004427" y="3251322"/>
              <a:chExt cx="2564512" cy="823172"/>
            </a:xfrm>
          </p:grpSpPr>
          <p:sp>
            <p:nvSpPr>
              <p:cNvPr id="29" name="Rectangle 28"/>
              <p:cNvSpPr/>
              <p:nvPr/>
            </p:nvSpPr>
            <p:spPr>
              <a:xfrm>
                <a:off x="300442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Rectangle 29"/>
              <p:cNvSpPr/>
              <p:nvPr/>
            </p:nvSpPr>
            <p:spPr>
              <a:xfrm>
                <a:off x="3004427" y="3251322"/>
                <a:ext cx="1805995" cy="823172"/>
              </a:xfrm>
              <a:prstGeom prst="rect">
                <a:avLst/>
              </a:prstGeom>
              <a:solidFill>
                <a:srgbClr val="CD401A"/>
              </a:solidFill>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700" kern="1200" dirty="0" smtClean="0"/>
                  <a:t>Objectives</a:t>
                </a:r>
                <a:endParaRPr lang="en-GB" sz="2700" kern="1200" dirty="0"/>
              </a:p>
            </p:txBody>
          </p:sp>
        </p:grpSp>
        <p:sp>
          <p:nvSpPr>
            <p:cNvPr id="21" name="Oval 20"/>
            <p:cNvSpPr/>
            <p:nvPr/>
          </p:nvSpPr>
          <p:spPr>
            <a:xfrm>
              <a:off x="4882968" y="3382076"/>
              <a:ext cx="897579" cy="897579"/>
            </a:xfrm>
            <a:prstGeom prst="ellipse">
              <a:avLst/>
            </a:prstGeom>
            <a:blipFill rotWithShape="0">
              <a:blip r:embed="rId5"/>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6002917" y="1336968"/>
              <a:ext cx="2564512" cy="1914354"/>
              <a:chOff x="6002917" y="1336968"/>
              <a:chExt cx="2564512" cy="1914354"/>
            </a:xfrm>
          </p:grpSpPr>
          <p:sp>
            <p:nvSpPr>
              <p:cNvPr id="27" name="Round Same Side Corner Rectangle 26"/>
              <p:cNvSpPr/>
              <p:nvPr/>
            </p:nvSpPr>
            <p:spPr>
              <a:xfrm>
                <a:off x="600291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ound Same Side Corner Rectangle 14"/>
              <p:cNvSpPr/>
              <p:nvPr/>
            </p:nvSpPr>
            <p:spPr>
              <a:xfrm>
                <a:off x="604777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Supply assets / heat loads</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dirty="0" smtClean="0">
                    <a:solidFill>
                      <a:srgbClr val="CD401A"/>
                    </a:solidFill>
                  </a:rPr>
                  <a:t>Facilitation / co-ordination</a:t>
                </a:r>
                <a:endParaRPr lang="en-GB" sz="1800" kern="1200" dirty="0">
                  <a:solidFill>
                    <a:srgbClr val="CD401A"/>
                  </a:solidFill>
                </a:endParaRPr>
              </a:p>
              <a:p>
                <a:pPr marL="171450" lvl="1" indent="-171450" algn="l" defTabSz="800100">
                  <a:lnSpc>
                    <a:spcPct val="90000"/>
                  </a:lnSpc>
                  <a:spcBef>
                    <a:spcPct val="0"/>
                  </a:spcBef>
                  <a:spcAft>
                    <a:spcPct val="15000"/>
                  </a:spcAft>
                  <a:buChar char="••"/>
                </a:pPr>
                <a:r>
                  <a:rPr lang="en-GB" dirty="0" smtClean="0">
                    <a:solidFill>
                      <a:srgbClr val="CD401A"/>
                    </a:solidFill>
                  </a:rPr>
                  <a:t>Simple </a:t>
                </a:r>
                <a:r>
                  <a:rPr lang="en-GB" dirty="0" err="1" smtClean="0">
                    <a:solidFill>
                      <a:srgbClr val="CD401A"/>
                    </a:solidFill>
                  </a:rPr>
                  <a:t>offtaker</a:t>
                </a:r>
                <a:endParaRPr lang="en-GB" dirty="0" smtClean="0">
                  <a:solidFill>
                    <a:srgbClr val="CD401A"/>
                  </a:solidFill>
                </a:endParaRPr>
              </a:p>
              <a:p>
                <a:pPr marL="171450" lvl="1" indent="-171450" algn="l" defTabSz="800100">
                  <a:lnSpc>
                    <a:spcPct val="90000"/>
                  </a:lnSpc>
                  <a:spcBef>
                    <a:spcPct val="0"/>
                  </a:spcBef>
                  <a:spcAft>
                    <a:spcPct val="15000"/>
                  </a:spcAft>
                  <a:buChar char="••"/>
                </a:pPr>
                <a:r>
                  <a:rPr lang="en-GB" dirty="0" smtClean="0">
                    <a:solidFill>
                      <a:srgbClr val="CD401A"/>
                    </a:solidFill>
                  </a:rPr>
                  <a:t>Cost </a:t>
                </a:r>
                <a:r>
                  <a:rPr lang="en-GB" dirty="0" err="1" smtClean="0">
                    <a:solidFill>
                      <a:srgbClr val="CD401A"/>
                    </a:solidFill>
                  </a:rPr>
                  <a:t>contributer</a:t>
                </a:r>
                <a:endParaRPr lang="en-GB" sz="1800" kern="1200" dirty="0">
                  <a:solidFill>
                    <a:srgbClr val="CD401A"/>
                  </a:solidFill>
                </a:endParaRPr>
              </a:p>
              <a:p>
                <a:pPr marL="114300" lvl="1" indent="-114300" algn="l" defTabSz="622300">
                  <a:lnSpc>
                    <a:spcPct val="90000"/>
                  </a:lnSpc>
                  <a:spcBef>
                    <a:spcPct val="0"/>
                  </a:spcBef>
                  <a:spcAft>
                    <a:spcPct val="15000"/>
                  </a:spcAft>
                  <a:buChar char="••"/>
                </a:pPr>
                <a:endParaRPr lang="en-GB" sz="1400" kern="1200" dirty="0"/>
              </a:p>
            </p:txBody>
          </p:sp>
        </p:grpSp>
        <p:grpSp>
          <p:nvGrpSpPr>
            <p:cNvPr id="23" name="Group 22"/>
            <p:cNvGrpSpPr/>
            <p:nvPr/>
          </p:nvGrpSpPr>
          <p:grpSpPr>
            <a:xfrm>
              <a:off x="6002917" y="3251322"/>
              <a:ext cx="2564512" cy="823172"/>
              <a:chOff x="6002917" y="3251322"/>
              <a:chExt cx="2564512" cy="823172"/>
            </a:xfrm>
          </p:grpSpPr>
          <p:sp>
            <p:nvSpPr>
              <p:cNvPr id="25" name="Rectangle 24"/>
              <p:cNvSpPr/>
              <p:nvPr/>
            </p:nvSpPr>
            <p:spPr>
              <a:xfrm>
                <a:off x="600291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ectangle 25"/>
              <p:cNvSpPr/>
              <p:nvPr/>
            </p:nvSpPr>
            <p:spPr>
              <a:xfrm>
                <a:off x="6002917" y="3251322"/>
                <a:ext cx="1805995" cy="8231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700" kern="1200" dirty="0" smtClean="0"/>
                  <a:t>Role</a:t>
                </a:r>
                <a:endParaRPr lang="en-GB" sz="2700" kern="1200" dirty="0"/>
              </a:p>
            </p:txBody>
          </p:sp>
        </p:grpSp>
        <p:sp>
          <p:nvSpPr>
            <p:cNvPr id="24" name="Oval 23"/>
            <p:cNvSpPr/>
            <p:nvPr/>
          </p:nvSpPr>
          <p:spPr>
            <a:xfrm>
              <a:off x="7881458" y="3382076"/>
              <a:ext cx="897579" cy="897579"/>
            </a:xfrm>
            <a:prstGeom prst="ellipse">
              <a:avLst/>
            </a:prstGeom>
            <a:blipFill rotWithShape="0">
              <a:blip r:embed="rId6"/>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grpSp>
        <p:nvGrpSpPr>
          <p:cNvPr id="37" name="Diagram group"/>
          <p:cNvGrpSpPr/>
          <p:nvPr/>
        </p:nvGrpSpPr>
        <p:grpSpPr>
          <a:xfrm>
            <a:off x="146662" y="3574940"/>
            <a:ext cx="8773100" cy="2942687"/>
            <a:chOff x="5937" y="1336968"/>
            <a:chExt cx="8773100" cy="2942687"/>
          </a:xfrm>
          <a:scene3d>
            <a:camera prst="perspectiveRelaxedModerately" zoom="92000"/>
            <a:lightRig rig="balanced" dir="t">
              <a:rot lat="0" lon="0" rev="12700000"/>
            </a:lightRig>
          </a:scene3d>
        </p:grpSpPr>
        <p:grpSp>
          <p:nvGrpSpPr>
            <p:cNvPr id="38" name="Group 37"/>
            <p:cNvGrpSpPr/>
            <p:nvPr/>
          </p:nvGrpSpPr>
          <p:grpSpPr>
            <a:xfrm>
              <a:off x="5937" y="1336968"/>
              <a:ext cx="2564512" cy="1914354"/>
              <a:chOff x="5937" y="1336968"/>
              <a:chExt cx="2564512" cy="1914354"/>
            </a:xfrm>
          </p:grpSpPr>
          <p:sp>
            <p:nvSpPr>
              <p:cNvPr id="57" name="Round Same Side Corner Rectangle 56"/>
              <p:cNvSpPr/>
              <p:nvPr/>
            </p:nvSpPr>
            <p:spPr>
              <a:xfrm>
                <a:off x="593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8" name="Round Same Side Corner Rectangle 4"/>
              <p:cNvSpPr/>
              <p:nvPr/>
            </p:nvSpPr>
            <p:spPr>
              <a:xfrm>
                <a:off x="5079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GB" sz="2000" kern="1200" dirty="0" smtClean="0">
                    <a:solidFill>
                      <a:srgbClr val="CD401A"/>
                    </a:solidFill>
                  </a:rPr>
                  <a:t>Ownership</a:t>
                </a:r>
                <a:r>
                  <a:rPr lang="en-GB" sz="2000" dirty="0">
                    <a:solidFill>
                      <a:srgbClr val="CD401A"/>
                    </a:solidFill>
                  </a:rPr>
                  <a:t> </a:t>
                </a:r>
                <a:r>
                  <a:rPr lang="en-GB" sz="2000" dirty="0" smtClean="0">
                    <a:solidFill>
                      <a:srgbClr val="CD401A"/>
                    </a:solidFill>
                  </a:rPr>
                  <a:t>/ Return &amp; control requirements</a:t>
                </a:r>
                <a:endParaRPr lang="en-GB" sz="2000" kern="1200" dirty="0">
                  <a:solidFill>
                    <a:srgbClr val="CD401A"/>
                  </a:solidFill>
                </a:endParaRPr>
              </a:p>
              <a:p>
                <a:pPr marL="228600" lvl="1" indent="-228600" algn="l" defTabSz="1066800">
                  <a:lnSpc>
                    <a:spcPct val="90000"/>
                  </a:lnSpc>
                  <a:spcBef>
                    <a:spcPct val="0"/>
                  </a:spcBef>
                  <a:spcAft>
                    <a:spcPct val="15000"/>
                  </a:spcAft>
                  <a:buChar char="••"/>
                </a:pPr>
                <a:r>
                  <a:rPr lang="en-GB" sz="2000" dirty="0" smtClean="0">
                    <a:solidFill>
                      <a:srgbClr val="CD401A"/>
                    </a:solidFill>
                  </a:rPr>
                  <a:t>Allocate risk - DBFM, O&amp;M, Offtake?</a:t>
                </a:r>
                <a:endParaRPr lang="en-GB" sz="2000" kern="1200" dirty="0">
                  <a:solidFill>
                    <a:srgbClr val="CD401A"/>
                  </a:solidFill>
                </a:endParaRPr>
              </a:p>
            </p:txBody>
          </p:sp>
        </p:grpSp>
        <p:grpSp>
          <p:nvGrpSpPr>
            <p:cNvPr id="39" name="Group 38"/>
            <p:cNvGrpSpPr/>
            <p:nvPr/>
          </p:nvGrpSpPr>
          <p:grpSpPr>
            <a:xfrm>
              <a:off x="5937" y="3251322"/>
              <a:ext cx="2564512" cy="823172"/>
              <a:chOff x="5937" y="3251322"/>
              <a:chExt cx="2564512" cy="823172"/>
            </a:xfrm>
          </p:grpSpPr>
          <p:sp>
            <p:nvSpPr>
              <p:cNvPr id="55" name="Rectangle 54"/>
              <p:cNvSpPr/>
              <p:nvPr/>
            </p:nvSpPr>
            <p:spPr>
              <a:xfrm>
                <a:off x="593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6" name="Rectangle 55"/>
              <p:cNvSpPr/>
              <p:nvPr/>
            </p:nvSpPr>
            <p:spPr>
              <a:xfrm>
                <a:off x="5937" y="3251322"/>
                <a:ext cx="1805995" cy="8231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700" kern="1200" dirty="0" smtClean="0"/>
                  <a:t>Risk Appetite</a:t>
                </a:r>
              </a:p>
            </p:txBody>
          </p:sp>
        </p:grpSp>
        <p:sp>
          <p:nvSpPr>
            <p:cNvPr id="40" name="Oval 39"/>
            <p:cNvSpPr/>
            <p:nvPr/>
          </p:nvSpPr>
          <p:spPr>
            <a:xfrm>
              <a:off x="1884478" y="3382076"/>
              <a:ext cx="897579" cy="897579"/>
            </a:xfrm>
            <a:prstGeom prst="ellipse">
              <a:avLst/>
            </a:prstGeom>
            <a:blipFill rotWithShape="0">
              <a:blip r:embed="rId4"/>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41" name="Group 40"/>
            <p:cNvGrpSpPr/>
            <p:nvPr/>
          </p:nvGrpSpPr>
          <p:grpSpPr>
            <a:xfrm>
              <a:off x="3004427" y="1336968"/>
              <a:ext cx="2564512" cy="1914354"/>
              <a:chOff x="3004427" y="1336968"/>
              <a:chExt cx="2564512" cy="1914354"/>
            </a:xfrm>
          </p:grpSpPr>
          <p:sp>
            <p:nvSpPr>
              <p:cNvPr id="53" name="Round Same Side Corner Rectangle 52"/>
              <p:cNvSpPr/>
              <p:nvPr/>
            </p:nvSpPr>
            <p:spPr>
              <a:xfrm>
                <a:off x="300442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4" name="Round Same Side Corner Rectangle 9"/>
              <p:cNvSpPr/>
              <p:nvPr/>
            </p:nvSpPr>
            <p:spPr>
              <a:xfrm>
                <a:off x="304928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Capital budgets</a:t>
                </a:r>
              </a:p>
              <a:p>
                <a:pPr marL="171450" lvl="1" indent="-171450" algn="l" defTabSz="800100">
                  <a:lnSpc>
                    <a:spcPct val="90000"/>
                  </a:lnSpc>
                  <a:spcBef>
                    <a:spcPct val="0"/>
                  </a:spcBef>
                  <a:spcAft>
                    <a:spcPct val="15000"/>
                  </a:spcAft>
                  <a:buChar char="••"/>
                </a:pPr>
                <a:r>
                  <a:rPr lang="en-GB" dirty="0" smtClean="0">
                    <a:solidFill>
                      <a:srgbClr val="CD401A"/>
                    </a:solidFill>
                  </a:rPr>
                  <a:t>Borrowing headroom</a:t>
                </a:r>
              </a:p>
              <a:p>
                <a:pPr marL="171450" lvl="1" indent="-171450" algn="l" defTabSz="800100">
                  <a:lnSpc>
                    <a:spcPct val="90000"/>
                  </a:lnSpc>
                  <a:spcBef>
                    <a:spcPct val="0"/>
                  </a:spcBef>
                  <a:spcAft>
                    <a:spcPct val="15000"/>
                  </a:spcAft>
                  <a:buChar char="••"/>
                </a:pPr>
                <a:r>
                  <a:rPr lang="en-GB" sz="1800" kern="1200" dirty="0" smtClean="0">
                    <a:solidFill>
                      <a:srgbClr val="CD401A"/>
                    </a:solidFill>
                  </a:rPr>
                  <a:t>Cost of </a:t>
                </a:r>
                <a:r>
                  <a:rPr lang="en-GB" dirty="0" smtClean="0">
                    <a:solidFill>
                      <a:srgbClr val="CD401A"/>
                    </a:solidFill>
                  </a:rPr>
                  <a:t>public / external borrowing</a:t>
                </a:r>
              </a:p>
              <a:p>
                <a:pPr marL="171450" lvl="1" indent="-171450" algn="l" defTabSz="800100">
                  <a:lnSpc>
                    <a:spcPct val="90000"/>
                  </a:lnSpc>
                  <a:spcBef>
                    <a:spcPct val="0"/>
                  </a:spcBef>
                  <a:spcAft>
                    <a:spcPct val="15000"/>
                  </a:spcAft>
                  <a:buChar char="••"/>
                </a:pPr>
                <a:r>
                  <a:rPr lang="en-GB" sz="1800" kern="1200" dirty="0" smtClean="0">
                    <a:solidFill>
                      <a:srgbClr val="CD401A"/>
                    </a:solidFill>
                  </a:rPr>
                  <a:t>Project life? 25-40 years</a:t>
                </a:r>
                <a:endParaRPr lang="en-GB" sz="1800" kern="1200" dirty="0">
                  <a:solidFill>
                    <a:srgbClr val="CD401A"/>
                  </a:solidFill>
                </a:endParaRPr>
              </a:p>
            </p:txBody>
          </p:sp>
        </p:grpSp>
        <p:grpSp>
          <p:nvGrpSpPr>
            <p:cNvPr id="42" name="Group 41"/>
            <p:cNvGrpSpPr/>
            <p:nvPr/>
          </p:nvGrpSpPr>
          <p:grpSpPr>
            <a:xfrm>
              <a:off x="3004427" y="3251322"/>
              <a:ext cx="2564512" cy="823172"/>
              <a:chOff x="3004427" y="3251322"/>
              <a:chExt cx="2564512" cy="823172"/>
            </a:xfrm>
          </p:grpSpPr>
          <p:sp>
            <p:nvSpPr>
              <p:cNvPr id="51" name="Rectangle 50"/>
              <p:cNvSpPr/>
              <p:nvPr/>
            </p:nvSpPr>
            <p:spPr>
              <a:xfrm>
                <a:off x="300442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ectangle 51"/>
              <p:cNvSpPr/>
              <p:nvPr/>
            </p:nvSpPr>
            <p:spPr>
              <a:xfrm>
                <a:off x="3004427" y="3251322"/>
                <a:ext cx="1805995" cy="823172"/>
              </a:xfrm>
              <a:prstGeom prst="rect">
                <a:avLst/>
              </a:prstGeom>
              <a:solidFill>
                <a:srgbClr val="CD401A"/>
              </a:solidFill>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700" kern="1200" dirty="0" smtClean="0"/>
                  <a:t>Finance Availability</a:t>
                </a:r>
                <a:endParaRPr lang="en-GB" sz="2700" kern="1200" dirty="0"/>
              </a:p>
            </p:txBody>
          </p:sp>
        </p:grpSp>
        <p:sp>
          <p:nvSpPr>
            <p:cNvPr id="43" name="Oval 42"/>
            <p:cNvSpPr/>
            <p:nvPr/>
          </p:nvSpPr>
          <p:spPr>
            <a:xfrm>
              <a:off x="4882968" y="3382076"/>
              <a:ext cx="897579" cy="897579"/>
            </a:xfrm>
            <a:prstGeom prst="ellipse">
              <a:avLst/>
            </a:prstGeom>
            <a:blipFill rotWithShape="0">
              <a:blip r:embed="rId5"/>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44" name="Group 43"/>
            <p:cNvGrpSpPr/>
            <p:nvPr/>
          </p:nvGrpSpPr>
          <p:grpSpPr>
            <a:xfrm>
              <a:off x="6002917" y="1336968"/>
              <a:ext cx="2564512" cy="1914354"/>
              <a:chOff x="6002917" y="1336968"/>
              <a:chExt cx="2564512" cy="1914354"/>
            </a:xfrm>
          </p:grpSpPr>
          <p:sp>
            <p:nvSpPr>
              <p:cNvPr id="49" name="Round Same Side Corner Rectangle 48"/>
              <p:cNvSpPr/>
              <p:nvPr/>
            </p:nvSpPr>
            <p:spPr>
              <a:xfrm>
                <a:off x="6002917" y="1336968"/>
                <a:ext cx="2564512" cy="1914354"/>
              </a:xfrm>
              <a:prstGeom prst="round2SameRect">
                <a:avLst>
                  <a:gd name="adj1" fmla="val 8000"/>
                  <a:gd name="adj2" fmla="val 0"/>
                </a:avLst>
              </a:prstGeom>
              <a:solidFill>
                <a:schemeClr val="accent6">
                  <a:lumMod val="20000"/>
                  <a:lumOff val="80000"/>
                  <a:alpha val="90000"/>
                </a:schemeClr>
              </a:solidFill>
              <a:ln>
                <a:solidFill>
                  <a:srgbClr val="CD401A"/>
                </a:solidFill>
              </a:ln>
              <a:sp3d z="-152400" prstMaterial="plastic">
                <a:bevelT w="25400" h="25400"/>
                <a:bevelB w="25400" h="254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0" name="Round Same Side Corner Rectangle 14"/>
              <p:cNvSpPr/>
              <p:nvPr/>
            </p:nvSpPr>
            <p:spPr>
              <a:xfrm>
                <a:off x="6047773" y="1381824"/>
                <a:ext cx="2474800" cy="18694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CD401A"/>
                    </a:solidFill>
                  </a:rPr>
                  <a:t>Delivery vehicle</a:t>
                </a:r>
              </a:p>
              <a:p>
                <a:pPr marL="171450" lvl="1" indent="-171450" algn="l" defTabSz="800100">
                  <a:lnSpc>
                    <a:spcPct val="90000"/>
                  </a:lnSpc>
                  <a:spcBef>
                    <a:spcPct val="0"/>
                  </a:spcBef>
                  <a:spcAft>
                    <a:spcPct val="15000"/>
                  </a:spcAft>
                  <a:buChar char="••"/>
                </a:pPr>
                <a:r>
                  <a:rPr lang="en-GB" dirty="0" smtClean="0">
                    <a:solidFill>
                      <a:srgbClr val="CD401A"/>
                    </a:solidFill>
                  </a:rPr>
                  <a:t>Who leads development</a:t>
                </a:r>
              </a:p>
              <a:p>
                <a:pPr marL="171450" lvl="1" indent="-171450" algn="l" defTabSz="800100">
                  <a:lnSpc>
                    <a:spcPct val="90000"/>
                  </a:lnSpc>
                  <a:spcBef>
                    <a:spcPct val="0"/>
                  </a:spcBef>
                  <a:spcAft>
                    <a:spcPct val="15000"/>
                  </a:spcAft>
                  <a:buChar char="••"/>
                </a:pPr>
                <a:r>
                  <a:rPr lang="en-GB" sz="1800" kern="1200" dirty="0" smtClean="0">
                    <a:solidFill>
                      <a:srgbClr val="CD401A"/>
                    </a:solidFill>
                  </a:rPr>
                  <a:t>New  / existing scheme</a:t>
                </a:r>
                <a:endParaRPr lang="en-GB" sz="1800" kern="1200" dirty="0">
                  <a:solidFill>
                    <a:srgbClr val="CD401A"/>
                  </a:solidFill>
                </a:endParaRPr>
              </a:p>
              <a:p>
                <a:pPr marL="114300" lvl="1" indent="-114300" algn="l" defTabSz="622300">
                  <a:lnSpc>
                    <a:spcPct val="90000"/>
                  </a:lnSpc>
                  <a:spcBef>
                    <a:spcPct val="0"/>
                  </a:spcBef>
                  <a:spcAft>
                    <a:spcPct val="15000"/>
                  </a:spcAft>
                  <a:buChar char="••"/>
                </a:pPr>
                <a:endParaRPr lang="en-GB" sz="1400" kern="1200" dirty="0"/>
              </a:p>
            </p:txBody>
          </p:sp>
        </p:grpSp>
        <p:grpSp>
          <p:nvGrpSpPr>
            <p:cNvPr id="45" name="Group 44"/>
            <p:cNvGrpSpPr/>
            <p:nvPr/>
          </p:nvGrpSpPr>
          <p:grpSpPr>
            <a:xfrm>
              <a:off x="6002917" y="3251322"/>
              <a:ext cx="2564512" cy="823172"/>
              <a:chOff x="6002917" y="3251322"/>
              <a:chExt cx="2564512" cy="823172"/>
            </a:xfrm>
          </p:grpSpPr>
          <p:sp>
            <p:nvSpPr>
              <p:cNvPr id="47" name="Rectangle 46"/>
              <p:cNvSpPr/>
              <p:nvPr/>
            </p:nvSpPr>
            <p:spPr>
              <a:xfrm>
                <a:off x="6002917" y="3251322"/>
                <a:ext cx="2564512" cy="823172"/>
              </a:xfrm>
              <a:prstGeom prst="rect">
                <a:avLst/>
              </a:prstGeom>
              <a:solidFill>
                <a:srgbClr val="CD401A"/>
              </a:solidFill>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8" name="Rectangle 47"/>
              <p:cNvSpPr/>
              <p:nvPr/>
            </p:nvSpPr>
            <p:spPr>
              <a:xfrm>
                <a:off x="6002917" y="3251322"/>
                <a:ext cx="1805995" cy="8231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GB" sz="2000" kern="1200" dirty="0" smtClean="0"/>
                  <a:t>Stage of Development</a:t>
                </a:r>
                <a:endParaRPr lang="en-GB" sz="2000" kern="1200" dirty="0"/>
              </a:p>
            </p:txBody>
          </p:sp>
        </p:grpSp>
        <p:sp>
          <p:nvSpPr>
            <p:cNvPr id="46" name="Oval 45"/>
            <p:cNvSpPr/>
            <p:nvPr/>
          </p:nvSpPr>
          <p:spPr>
            <a:xfrm>
              <a:off x="7881458" y="3382076"/>
              <a:ext cx="897579" cy="897579"/>
            </a:xfrm>
            <a:prstGeom prst="ellipse">
              <a:avLst/>
            </a:prstGeom>
            <a:blipFill rotWithShape="0">
              <a:blip r:embed="rId6"/>
              <a:stretch>
                <a:fillRect/>
              </a:stretch>
            </a:blipFill>
            <a:sp3d z="50080" prstMaterial="plastic">
              <a:bevelT w="25400" h="25400"/>
              <a:bevelB w="25400" h="25400"/>
            </a:sp3d>
          </p:spPr>
          <p:style>
            <a:lnRef idx="0">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299124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189" y="869711"/>
            <a:ext cx="7814313" cy="707886"/>
          </a:xfrm>
          <a:prstGeom prst="rect">
            <a:avLst/>
          </a:prstGeom>
          <a:noFill/>
        </p:spPr>
        <p:txBody>
          <a:bodyPr wrap="square" rtlCol="0">
            <a:spAutoFit/>
          </a:bodyPr>
          <a:lstStyle/>
          <a:p>
            <a:r>
              <a:rPr lang="en-US" sz="4000" dirty="0" smtClean="0">
                <a:solidFill>
                  <a:srgbClr val="CD401A"/>
                </a:solidFill>
              </a:rPr>
              <a:t>What do we mean by Finance?</a:t>
            </a:r>
            <a:endParaRPr lang="en-US" sz="4000" dirty="0">
              <a:solidFill>
                <a:srgbClr val="CD401A"/>
              </a:solidFill>
            </a:endParaRPr>
          </a:p>
        </p:txBody>
      </p:sp>
      <p:pic>
        <p:nvPicPr>
          <p:cNvPr id="10" name="Picture 9"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2" name="Diagram 1"/>
          <p:cNvGraphicFramePr/>
          <p:nvPr>
            <p:extLst/>
          </p:nvPr>
        </p:nvGraphicFramePr>
        <p:xfrm>
          <a:off x="-1157225" y="1577597"/>
          <a:ext cx="6548492" cy="4642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6" name="Chart 4"/>
          <p:cNvGraphicFramePr>
            <a:graphicFrameLocks/>
          </p:cNvGraphicFramePr>
          <p:nvPr>
            <p:extLst/>
          </p:nvPr>
        </p:nvGraphicFramePr>
        <p:xfrm>
          <a:off x="3647975" y="2447308"/>
          <a:ext cx="5496025" cy="3408537"/>
        </p:xfrm>
        <a:graphic>
          <a:graphicData uri="http://schemas.openxmlformats.org/presentationml/2006/ole">
            <mc:AlternateContent xmlns:mc="http://schemas.openxmlformats.org/markup-compatibility/2006">
              <mc:Choice xmlns:v="urn:schemas-microsoft-com:vml" Requires="v">
                <p:oleObj spid="_x0000_s2051" r:id="rId10" imgW="8236410" imgH="4426080" progId="Excel.Chart.8">
                  <p:embed/>
                </p:oleObj>
              </mc:Choice>
              <mc:Fallback>
                <p:oleObj r:id="rId10" imgW="8236410" imgH="4426080"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7975" y="2447308"/>
                        <a:ext cx="5496025" cy="3408537"/>
                      </a:xfrm>
                      <a:prstGeom prst="rect">
                        <a:avLst/>
                      </a:prstGeom>
                      <a:noFill/>
                    </p:spPr>
                  </p:pic>
                </p:oleObj>
              </mc:Fallback>
            </mc:AlternateContent>
          </a:graphicData>
        </a:graphic>
      </p:graphicFrame>
    </p:spTree>
    <p:extLst>
      <p:ext uri="{BB962C8B-B14F-4D97-AF65-F5344CB8AC3E}">
        <p14:creationId xmlns:p14="http://schemas.microsoft.com/office/powerpoint/2010/main" val="399789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815"/>
            <a:ext cx="9144000" cy="4781968"/>
          </a:xfrm>
          <a:prstGeom prst="rect">
            <a:avLst/>
          </a:prstGeom>
        </p:spPr>
      </p:pic>
      <p:sp>
        <p:nvSpPr>
          <p:cNvPr id="6" name="Oval 5"/>
          <p:cNvSpPr/>
          <p:nvPr/>
        </p:nvSpPr>
        <p:spPr>
          <a:xfrm>
            <a:off x="7010400" y="2364827"/>
            <a:ext cx="2028497" cy="2249214"/>
          </a:xfrm>
          <a:prstGeom prst="ellipse">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251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578253"/>
            <a:ext cx="7814313" cy="707886"/>
          </a:xfrm>
          <a:prstGeom prst="rect">
            <a:avLst/>
          </a:prstGeom>
          <a:noFill/>
        </p:spPr>
        <p:txBody>
          <a:bodyPr wrap="square" rtlCol="0">
            <a:spAutoFit/>
          </a:bodyPr>
          <a:lstStyle/>
          <a:p>
            <a:r>
              <a:rPr lang="en-US" sz="4000" dirty="0" smtClean="0">
                <a:solidFill>
                  <a:srgbClr val="CD401A"/>
                </a:solidFill>
              </a:rPr>
              <a:t>Summary of DH </a:t>
            </a:r>
            <a:r>
              <a:rPr lang="en-US" sz="4000" dirty="0" err="1" smtClean="0">
                <a:solidFill>
                  <a:srgbClr val="CD401A"/>
                </a:solidFill>
              </a:rPr>
              <a:t>cashflows</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2" name="Table 1"/>
          <p:cNvGraphicFramePr>
            <a:graphicFrameLocks noGrp="1"/>
          </p:cNvGraphicFramePr>
          <p:nvPr>
            <p:extLst/>
          </p:nvPr>
        </p:nvGraphicFramePr>
        <p:xfrm>
          <a:off x="564751" y="1435826"/>
          <a:ext cx="5472112" cy="4640133"/>
        </p:xfrm>
        <a:graphic>
          <a:graphicData uri="http://schemas.openxmlformats.org/drawingml/2006/table">
            <a:tbl>
              <a:tblPr firstRow="1" bandRow="1">
                <a:tableStyleId>{5C22544A-7EE6-4342-B048-85BDC9FD1C3A}</a:tableStyleId>
              </a:tblPr>
              <a:tblGrid>
                <a:gridCol w="1966870"/>
                <a:gridCol w="481180"/>
                <a:gridCol w="3024062"/>
              </a:tblGrid>
              <a:tr h="274324">
                <a:tc>
                  <a:txBody>
                    <a:bodyPr/>
                    <a:lstStyle/>
                    <a:p>
                      <a:r>
                        <a:rPr lang="en-GB" sz="1200" dirty="0" err="1" smtClean="0"/>
                        <a:t>Cashflow</a:t>
                      </a:r>
                      <a:endParaRPr lang="en-GB" sz="1200" dirty="0"/>
                    </a:p>
                  </a:txBody>
                  <a:tcPr marL="91432" marR="91432" marT="45721" marB="45721">
                    <a:solidFill>
                      <a:srgbClr val="CD401A"/>
                    </a:solidFill>
                  </a:tcPr>
                </a:tc>
                <a:tc>
                  <a:txBody>
                    <a:bodyPr/>
                    <a:lstStyle/>
                    <a:p>
                      <a:pPr algn="r"/>
                      <a:r>
                        <a:rPr lang="en-GB" sz="1200" dirty="0" smtClean="0"/>
                        <a:t>£m</a:t>
                      </a:r>
                      <a:endParaRPr lang="en-GB" sz="1200" dirty="0"/>
                    </a:p>
                  </a:txBody>
                  <a:tcPr marL="91432" marR="91432" marT="45721" marB="45721">
                    <a:solidFill>
                      <a:srgbClr val="CD401A"/>
                    </a:solidFill>
                  </a:tcPr>
                </a:tc>
                <a:tc>
                  <a:txBody>
                    <a:bodyPr/>
                    <a:lstStyle/>
                    <a:p>
                      <a:r>
                        <a:rPr lang="en-GB" sz="1200" baseline="0" dirty="0" err="1" smtClean="0"/>
                        <a:t>Cashflow</a:t>
                      </a:r>
                      <a:r>
                        <a:rPr lang="en-GB" sz="1200" baseline="0" dirty="0" smtClean="0"/>
                        <a:t> Drivers</a:t>
                      </a:r>
                      <a:endParaRPr lang="en-GB" sz="1200" dirty="0"/>
                    </a:p>
                  </a:txBody>
                  <a:tcPr marL="91432" marR="91432" marT="45721" marB="45721">
                    <a:solidFill>
                      <a:srgbClr val="CD401A"/>
                    </a:solidFill>
                  </a:tcPr>
                </a:tc>
              </a:tr>
              <a:tr h="398220">
                <a:tc>
                  <a:txBody>
                    <a:bodyPr/>
                    <a:lstStyle/>
                    <a:p>
                      <a:r>
                        <a:rPr lang="en-GB" sz="1400" dirty="0" smtClean="0">
                          <a:solidFill>
                            <a:srgbClr val="CD401A"/>
                          </a:solidFill>
                        </a:rPr>
                        <a:t>Income</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10</a:t>
                      </a:r>
                      <a:endParaRPr lang="en-GB" sz="1400" dirty="0">
                        <a:solidFill>
                          <a:srgbClr val="CD401A"/>
                        </a:solidFill>
                      </a:endParaRPr>
                    </a:p>
                  </a:txBody>
                  <a:tcPr marL="91432" marR="91432" marT="45721" marB="45721"/>
                </a:tc>
                <a:tc>
                  <a:txBody>
                    <a:bodyPr/>
                    <a:lstStyle/>
                    <a:p>
                      <a:r>
                        <a:rPr lang="en-GB" sz="1400" dirty="0" smtClean="0">
                          <a:solidFill>
                            <a:srgbClr val="CD401A"/>
                          </a:solidFill>
                        </a:rPr>
                        <a:t>heat demand (kWh) x forecast tariff (p/kWh)</a:t>
                      </a:r>
                      <a:endParaRPr lang="en-GB" sz="1400" dirty="0">
                        <a:solidFill>
                          <a:srgbClr val="CD401A"/>
                        </a:solidFill>
                      </a:endParaRPr>
                    </a:p>
                  </a:txBody>
                  <a:tcPr marL="91432" marR="91432" marT="45721" marB="45721"/>
                </a:tc>
              </a:tr>
              <a:tr h="4572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aseline="0" dirty="0" smtClean="0">
                          <a:solidFill>
                            <a:srgbClr val="CD401A"/>
                          </a:solidFill>
                        </a:rPr>
                        <a:t>Incentives </a:t>
                      </a:r>
                      <a:r>
                        <a:rPr lang="en-GB" sz="1400" baseline="0" dirty="0" err="1" smtClean="0">
                          <a:solidFill>
                            <a:srgbClr val="CD401A"/>
                          </a:solidFill>
                        </a:rPr>
                        <a:t>eg</a:t>
                      </a:r>
                      <a:r>
                        <a:rPr lang="en-GB" sz="1400" baseline="0" dirty="0" smtClean="0">
                          <a:solidFill>
                            <a:srgbClr val="CD401A"/>
                          </a:solidFill>
                        </a:rPr>
                        <a:t> RHI</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1</a:t>
                      </a:r>
                      <a:endParaRPr lang="en-GB" sz="1400" dirty="0">
                        <a:solidFill>
                          <a:srgbClr val="CD401A"/>
                        </a:solidFill>
                      </a:endParaRPr>
                    </a:p>
                  </a:txBody>
                  <a:tcPr marL="91432" marR="91432" marT="45721" marB="4572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CD401A"/>
                          </a:solidFill>
                        </a:rPr>
                        <a:t>heat supply (kWh) x forecast incentive rate (p/kWh)</a:t>
                      </a:r>
                    </a:p>
                  </a:txBody>
                  <a:tcPr marL="91432" marR="91432" marT="45721" marB="45721"/>
                </a:tc>
              </a:tr>
              <a:tr h="457207">
                <a:tc>
                  <a:txBody>
                    <a:bodyPr/>
                    <a:lstStyle/>
                    <a:p>
                      <a:r>
                        <a:rPr lang="en-GB" sz="1400" dirty="0" smtClean="0">
                          <a:solidFill>
                            <a:srgbClr val="CD401A"/>
                          </a:solidFill>
                        </a:rPr>
                        <a:t>Fuel costs for heat supply</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(6)</a:t>
                      </a:r>
                      <a:endParaRPr lang="en-GB" sz="1400" dirty="0">
                        <a:solidFill>
                          <a:srgbClr val="CD401A"/>
                        </a:solidFill>
                      </a:endParaRPr>
                    </a:p>
                  </a:txBody>
                  <a:tcPr marL="91432" marR="91432" marT="45721" marB="45721"/>
                </a:tc>
                <a:tc>
                  <a:txBody>
                    <a:bodyPr/>
                    <a:lstStyle/>
                    <a:p>
                      <a:r>
                        <a:rPr lang="en-GB" sz="1400" dirty="0" smtClean="0">
                          <a:solidFill>
                            <a:srgbClr val="CD401A"/>
                          </a:solidFill>
                        </a:rPr>
                        <a:t>heat supply (kWh) x forecast fuel cost (p/kWh)</a:t>
                      </a:r>
                      <a:endParaRPr lang="en-GB" sz="1400" dirty="0">
                        <a:solidFill>
                          <a:srgbClr val="CD401A"/>
                        </a:solidFill>
                      </a:endParaRPr>
                    </a:p>
                  </a:txBody>
                  <a:tcPr marL="91432" marR="91432" marT="45721" marB="45721"/>
                </a:tc>
              </a:tr>
              <a:tr h="405480">
                <a:tc>
                  <a:txBody>
                    <a:bodyPr/>
                    <a:lstStyle/>
                    <a:p>
                      <a:r>
                        <a:rPr lang="en-GB" sz="1400" dirty="0" smtClean="0">
                          <a:solidFill>
                            <a:srgbClr val="CD401A"/>
                          </a:solidFill>
                        </a:rPr>
                        <a:t>Operating &amp; Maintenance</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(3)</a:t>
                      </a:r>
                      <a:endParaRPr lang="en-GB" sz="1400" dirty="0">
                        <a:solidFill>
                          <a:srgbClr val="CD401A"/>
                        </a:solidFill>
                      </a:endParaRPr>
                    </a:p>
                  </a:txBody>
                  <a:tcPr marL="91432" marR="91432" marT="45721" marB="45721"/>
                </a:tc>
                <a:tc>
                  <a:txBody>
                    <a:bodyPr/>
                    <a:lstStyle/>
                    <a:p>
                      <a:r>
                        <a:rPr lang="en-GB" sz="1400" dirty="0" smtClean="0">
                          <a:solidFill>
                            <a:srgbClr val="CD401A"/>
                          </a:solidFill>
                        </a:rPr>
                        <a:t>fixed and increasing with RPI</a:t>
                      </a:r>
                      <a:endParaRPr lang="en-GB" sz="1400" dirty="0">
                        <a:solidFill>
                          <a:srgbClr val="CD401A"/>
                        </a:solidFill>
                      </a:endParaRPr>
                    </a:p>
                  </a:txBody>
                  <a:tcPr marL="91432" marR="91432" marT="45721" marB="45721"/>
                </a:tc>
              </a:tr>
              <a:tr h="311955">
                <a:tc>
                  <a:txBody>
                    <a:bodyPr/>
                    <a:lstStyle/>
                    <a:p>
                      <a:r>
                        <a:rPr lang="en-GB" sz="1400" dirty="0" smtClean="0">
                          <a:solidFill>
                            <a:srgbClr val="CD401A"/>
                          </a:solidFill>
                        </a:rPr>
                        <a:t>Lifecycle costs</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(3)</a:t>
                      </a:r>
                      <a:endParaRPr lang="en-GB" sz="1400" dirty="0">
                        <a:solidFill>
                          <a:srgbClr val="CD401A"/>
                        </a:solidFill>
                      </a:endParaRPr>
                    </a:p>
                  </a:txBody>
                  <a:tcPr marL="91432" marR="91432" marT="45721" marB="45721"/>
                </a:tc>
                <a:tc>
                  <a:txBody>
                    <a:bodyPr/>
                    <a:lstStyle/>
                    <a:p>
                      <a:r>
                        <a:rPr lang="en-GB" sz="1400" dirty="0" smtClean="0">
                          <a:solidFill>
                            <a:srgbClr val="CD401A"/>
                          </a:solidFill>
                        </a:rPr>
                        <a:t>periodic and increasing with RPI</a:t>
                      </a:r>
                      <a:endParaRPr lang="en-GB" sz="1400" dirty="0">
                        <a:solidFill>
                          <a:srgbClr val="CD401A"/>
                        </a:solidFill>
                      </a:endParaRPr>
                    </a:p>
                  </a:txBody>
                  <a:tcPr marL="91432" marR="91432" marT="45721" marB="45721"/>
                </a:tc>
              </a:tr>
              <a:tr h="457207">
                <a:tc>
                  <a:txBody>
                    <a:bodyPr/>
                    <a:lstStyle/>
                    <a:p>
                      <a:r>
                        <a:rPr lang="en-GB" sz="1400" dirty="0" smtClean="0">
                          <a:solidFill>
                            <a:srgbClr val="CD401A"/>
                          </a:solidFill>
                        </a:rPr>
                        <a:t>Net </a:t>
                      </a:r>
                      <a:r>
                        <a:rPr lang="en-GB" sz="1400" dirty="0" err="1" smtClean="0">
                          <a:solidFill>
                            <a:srgbClr val="CD401A"/>
                          </a:solidFill>
                        </a:rPr>
                        <a:t>cashflow</a:t>
                      </a:r>
                      <a:r>
                        <a:rPr lang="en-GB" sz="1400" dirty="0" smtClean="0">
                          <a:solidFill>
                            <a:srgbClr val="CD401A"/>
                          </a:solidFill>
                        </a:rPr>
                        <a:t> for DH Scheme</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(1)</a:t>
                      </a:r>
                      <a:endParaRPr lang="en-GB" sz="1400" dirty="0">
                        <a:solidFill>
                          <a:srgbClr val="CD401A"/>
                        </a:solidFill>
                      </a:endParaRPr>
                    </a:p>
                  </a:txBody>
                  <a:tcPr marL="91432" marR="91432" marT="45721" marB="45721"/>
                </a:tc>
                <a:tc>
                  <a:txBody>
                    <a:bodyPr/>
                    <a:lstStyle/>
                    <a:p>
                      <a:r>
                        <a:rPr lang="en-GB" sz="1400" dirty="0" smtClean="0">
                          <a:solidFill>
                            <a:srgbClr val="CD401A"/>
                          </a:solidFill>
                        </a:rPr>
                        <a:t>Net cash ‘outflow’ </a:t>
                      </a:r>
                      <a:r>
                        <a:rPr lang="en-GB" sz="1400" dirty="0" err="1" smtClean="0">
                          <a:solidFill>
                            <a:srgbClr val="CD401A"/>
                          </a:solidFill>
                        </a:rPr>
                        <a:t>ie</a:t>
                      </a:r>
                      <a:r>
                        <a:rPr lang="en-GB" sz="1400" dirty="0" smtClean="0">
                          <a:solidFill>
                            <a:srgbClr val="CD401A"/>
                          </a:solidFill>
                        </a:rPr>
                        <a:t> overall it still costs money to provide heat.</a:t>
                      </a:r>
                      <a:endParaRPr lang="en-GB" sz="1400" dirty="0">
                        <a:solidFill>
                          <a:srgbClr val="CD401A"/>
                        </a:solidFill>
                      </a:endParaRPr>
                    </a:p>
                  </a:txBody>
                  <a:tcPr marL="91432" marR="91432" marT="45721" marB="45721"/>
                </a:tc>
              </a:tr>
              <a:tr h="640090">
                <a:tc>
                  <a:txBody>
                    <a:bodyPr/>
                    <a:lstStyle/>
                    <a:p>
                      <a:r>
                        <a:rPr lang="en-GB" sz="1400" dirty="0" smtClean="0">
                          <a:solidFill>
                            <a:srgbClr val="CD401A"/>
                          </a:solidFill>
                        </a:rPr>
                        <a:t>Current ‘b</a:t>
                      </a:r>
                      <a:r>
                        <a:rPr lang="en-GB" sz="1400" baseline="0" dirty="0" smtClean="0">
                          <a:solidFill>
                            <a:srgbClr val="CD401A"/>
                          </a:solidFill>
                        </a:rPr>
                        <a:t>usiness as usual</a:t>
                      </a:r>
                      <a:r>
                        <a:rPr lang="en-GB" sz="1400" dirty="0" smtClean="0">
                          <a:solidFill>
                            <a:srgbClr val="CD401A"/>
                          </a:solidFill>
                        </a:rPr>
                        <a:t>’ cost</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(10)</a:t>
                      </a:r>
                      <a:endParaRPr lang="en-GB" sz="1400" dirty="0">
                        <a:solidFill>
                          <a:srgbClr val="CD401A"/>
                        </a:solidFill>
                      </a:endParaRPr>
                    </a:p>
                  </a:txBody>
                  <a:tcPr marL="91432" marR="91432" marT="45721" marB="45721"/>
                </a:tc>
                <a:tc>
                  <a:txBody>
                    <a:bodyPr/>
                    <a:lstStyle/>
                    <a:p>
                      <a:r>
                        <a:rPr lang="en-GB" sz="1400" dirty="0" smtClean="0">
                          <a:solidFill>
                            <a:srgbClr val="CD401A"/>
                          </a:solidFill>
                        </a:rPr>
                        <a:t>The </a:t>
                      </a:r>
                      <a:r>
                        <a:rPr lang="en-GB" sz="1400" i="1" dirty="0" smtClean="0">
                          <a:solidFill>
                            <a:srgbClr val="CD401A"/>
                          </a:solidFill>
                        </a:rPr>
                        <a:t>status quo</a:t>
                      </a:r>
                      <a:r>
                        <a:rPr lang="en-GB" sz="1400" dirty="0" smtClean="0">
                          <a:solidFill>
                            <a:srgbClr val="CD401A"/>
                          </a:solidFill>
                        </a:rPr>
                        <a:t> - This is the current overall net</a:t>
                      </a:r>
                      <a:r>
                        <a:rPr lang="en-GB" sz="1400" baseline="0" dirty="0" smtClean="0">
                          <a:solidFill>
                            <a:srgbClr val="CD401A"/>
                          </a:solidFill>
                        </a:rPr>
                        <a:t> </a:t>
                      </a:r>
                      <a:r>
                        <a:rPr lang="en-GB" sz="1400" baseline="0" dirty="0" err="1" smtClean="0">
                          <a:solidFill>
                            <a:srgbClr val="CD401A"/>
                          </a:solidFill>
                        </a:rPr>
                        <a:t>cashflow</a:t>
                      </a:r>
                      <a:r>
                        <a:rPr lang="en-GB" sz="1400" baseline="0" dirty="0" smtClean="0">
                          <a:solidFill>
                            <a:srgbClr val="CD401A"/>
                          </a:solidFill>
                        </a:rPr>
                        <a:t> reflecting existing income and operating costs</a:t>
                      </a:r>
                      <a:endParaRPr lang="en-GB" sz="1400" dirty="0">
                        <a:solidFill>
                          <a:srgbClr val="CD401A"/>
                        </a:solidFill>
                      </a:endParaRPr>
                    </a:p>
                  </a:txBody>
                  <a:tcPr marL="91432" marR="91432" marT="45721" marB="45721"/>
                </a:tc>
              </a:tr>
              <a:tr h="640090">
                <a:tc>
                  <a:txBody>
                    <a:bodyPr/>
                    <a:lstStyle/>
                    <a:p>
                      <a:r>
                        <a:rPr lang="en-GB" sz="1400" dirty="0" smtClean="0">
                          <a:solidFill>
                            <a:srgbClr val="CD401A"/>
                          </a:solidFill>
                        </a:rPr>
                        <a:t>Overall cash benefit from project</a:t>
                      </a:r>
                      <a:endParaRPr lang="en-GB" sz="1400" dirty="0">
                        <a:solidFill>
                          <a:srgbClr val="CD401A"/>
                        </a:solidFill>
                      </a:endParaRPr>
                    </a:p>
                  </a:txBody>
                  <a:tcPr marL="91432" marR="91432" marT="45721" marB="45721"/>
                </a:tc>
                <a:tc>
                  <a:txBody>
                    <a:bodyPr/>
                    <a:lstStyle/>
                    <a:p>
                      <a:pPr algn="r"/>
                      <a:r>
                        <a:rPr lang="en-GB" sz="1400" dirty="0" smtClean="0">
                          <a:solidFill>
                            <a:srgbClr val="CD401A"/>
                          </a:solidFill>
                        </a:rPr>
                        <a:t>9</a:t>
                      </a:r>
                      <a:endParaRPr lang="en-GB" sz="1400" dirty="0">
                        <a:solidFill>
                          <a:srgbClr val="CD401A"/>
                        </a:solidFill>
                      </a:endParaRPr>
                    </a:p>
                  </a:txBody>
                  <a:tcPr marL="91432" marR="91432" marT="45721" marB="45721"/>
                </a:tc>
                <a:tc>
                  <a:txBody>
                    <a:bodyPr/>
                    <a:lstStyle/>
                    <a:p>
                      <a:r>
                        <a:rPr lang="en-GB" sz="1400" dirty="0" smtClean="0">
                          <a:solidFill>
                            <a:srgbClr val="CD401A"/>
                          </a:solidFill>
                        </a:rPr>
                        <a:t>This is the overall cash benefit</a:t>
                      </a:r>
                      <a:r>
                        <a:rPr lang="en-GB" sz="1400" baseline="0" dirty="0" smtClean="0">
                          <a:solidFill>
                            <a:srgbClr val="CD401A"/>
                          </a:solidFill>
                        </a:rPr>
                        <a:t> obtained from undertaking the project</a:t>
                      </a:r>
                      <a:r>
                        <a:rPr lang="en-GB" sz="1400" dirty="0" smtClean="0">
                          <a:solidFill>
                            <a:srgbClr val="CD401A"/>
                          </a:solidFill>
                        </a:rPr>
                        <a:t> compared to ‘business</a:t>
                      </a:r>
                      <a:r>
                        <a:rPr lang="en-GB" sz="1400" baseline="0" dirty="0" smtClean="0">
                          <a:solidFill>
                            <a:srgbClr val="CD401A"/>
                          </a:solidFill>
                        </a:rPr>
                        <a:t> as usual</a:t>
                      </a:r>
                      <a:r>
                        <a:rPr lang="en-GB" sz="1400" dirty="0" smtClean="0">
                          <a:solidFill>
                            <a:srgbClr val="CD401A"/>
                          </a:solidFill>
                        </a:rPr>
                        <a:t>’</a:t>
                      </a:r>
                      <a:endParaRPr lang="en-GB" sz="1400" dirty="0">
                        <a:solidFill>
                          <a:srgbClr val="CD401A"/>
                        </a:solidFill>
                      </a:endParaRPr>
                    </a:p>
                  </a:txBody>
                  <a:tcPr marL="91432" marR="91432" marT="45721" marB="45721"/>
                </a:tc>
              </a:tr>
            </a:tbl>
          </a:graphicData>
        </a:graphic>
      </p:graphicFrame>
      <p:pic>
        <p:nvPicPr>
          <p:cNvPr id="9" name="Picture 13" descr="Scal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6863" y="2807303"/>
            <a:ext cx="3036152" cy="21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a:xfrm>
            <a:off x="2700338" y="5948320"/>
            <a:ext cx="215900" cy="503238"/>
          </a:xfrm>
          <a:prstGeom prst="downArrow">
            <a:avLst/>
          </a:prstGeom>
          <a:solidFill>
            <a:srgbClr val="CD401A"/>
          </a:solidFill>
          <a:ln>
            <a:solidFill>
              <a:srgbClr val="D63D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p:nvPr/>
        </p:nvSpPr>
        <p:spPr>
          <a:xfrm>
            <a:off x="564751" y="6451767"/>
            <a:ext cx="6251933" cy="369332"/>
          </a:xfrm>
          <a:prstGeom prst="rect">
            <a:avLst/>
          </a:prstGeom>
        </p:spPr>
        <p:txBody>
          <a:bodyPr wrap="square">
            <a:spAutoFit/>
          </a:bodyPr>
          <a:lstStyle/>
          <a:p>
            <a:r>
              <a:rPr lang="en-GB" altLang="en-US" dirty="0">
                <a:solidFill>
                  <a:srgbClr val="CD401A"/>
                </a:solidFill>
              </a:rPr>
              <a:t>Use </a:t>
            </a:r>
            <a:r>
              <a:rPr lang="en-GB" altLang="en-US" b="1" dirty="0" smtClean="0">
                <a:solidFill>
                  <a:srgbClr val="CD401A"/>
                </a:solidFill>
              </a:rPr>
              <a:t>funding </a:t>
            </a:r>
            <a:r>
              <a:rPr lang="en-GB" altLang="en-US" dirty="0" smtClean="0">
                <a:solidFill>
                  <a:srgbClr val="CD401A"/>
                </a:solidFill>
              </a:rPr>
              <a:t>to </a:t>
            </a:r>
            <a:r>
              <a:rPr lang="en-GB" altLang="en-US" dirty="0">
                <a:solidFill>
                  <a:srgbClr val="CD401A"/>
                </a:solidFill>
              </a:rPr>
              <a:t>pay for </a:t>
            </a:r>
            <a:r>
              <a:rPr lang="en-GB" altLang="en-US" dirty="0" smtClean="0">
                <a:solidFill>
                  <a:srgbClr val="CD401A"/>
                </a:solidFill>
              </a:rPr>
              <a:t>f</a:t>
            </a:r>
            <a:r>
              <a:rPr lang="en-GB" altLang="en-US" b="1" dirty="0" smtClean="0">
                <a:solidFill>
                  <a:srgbClr val="CD401A"/>
                </a:solidFill>
              </a:rPr>
              <a:t>inancing </a:t>
            </a:r>
            <a:r>
              <a:rPr lang="en-GB" altLang="en-US" dirty="0">
                <a:solidFill>
                  <a:srgbClr val="CD401A"/>
                </a:solidFill>
              </a:rPr>
              <a:t>costs of DH scheme</a:t>
            </a:r>
          </a:p>
        </p:txBody>
      </p:sp>
    </p:spTree>
    <p:extLst>
      <p:ext uri="{BB962C8B-B14F-4D97-AF65-F5344CB8AC3E}">
        <p14:creationId xmlns:p14="http://schemas.microsoft.com/office/powerpoint/2010/main" val="3044635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8286" y="846449"/>
            <a:ext cx="7814313" cy="707886"/>
          </a:xfrm>
          <a:prstGeom prst="rect">
            <a:avLst/>
          </a:prstGeom>
          <a:noFill/>
        </p:spPr>
        <p:txBody>
          <a:bodyPr wrap="square" rtlCol="0">
            <a:spAutoFit/>
          </a:bodyPr>
          <a:lstStyle/>
          <a:p>
            <a:r>
              <a:rPr lang="en-US" sz="4000" dirty="0" smtClean="0">
                <a:solidFill>
                  <a:srgbClr val="CD401A"/>
                </a:solidFill>
              </a:rPr>
              <a:t>Types of finance</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sp>
        <p:nvSpPr>
          <p:cNvPr id="12" name="Text Box 3"/>
          <p:cNvSpPr txBox="1">
            <a:spLocks noChangeArrowheads="1"/>
          </p:cNvSpPr>
          <p:nvPr/>
        </p:nvSpPr>
        <p:spPr bwMode="auto">
          <a:xfrm>
            <a:off x="6443663" y="2677043"/>
            <a:ext cx="2819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5000"/>
              </a:lnSpc>
              <a:spcBef>
                <a:spcPct val="50000"/>
              </a:spcBef>
            </a:pPr>
            <a:r>
              <a:rPr lang="en-GB" altLang="en-US" sz="1200" b="1" dirty="0" smtClean="0">
                <a:solidFill>
                  <a:srgbClr val="7030A0"/>
                </a:solidFill>
              </a:rPr>
              <a:t>FINANCING </a:t>
            </a:r>
            <a:r>
              <a:rPr lang="en-GB" altLang="en-US" sz="1200" b="1" dirty="0">
                <a:solidFill>
                  <a:srgbClr val="7030A0"/>
                </a:solidFill>
              </a:rPr>
              <a:t>GAP</a:t>
            </a:r>
          </a:p>
          <a:p>
            <a:pPr eaLnBrk="1" hangingPunct="1">
              <a:lnSpc>
                <a:spcPct val="65000"/>
              </a:lnSpc>
              <a:spcBef>
                <a:spcPct val="50000"/>
              </a:spcBef>
              <a:buFontTx/>
              <a:buChar char="-"/>
            </a:pPr>
            <a:r>
              <a:rPr lang="en-GB" altLang="en-US" sz="1200" b="1" dirty="0">
                <a:solidFill>
                  <a:srgbClr val="7030A0"/>
                </a:solidFill>
              </a:rPr>
              <a:t> Capital contributions</a:t>
            </a:r>
          </a:p>
          <a:p>
            <a:pPr eaLnBrk="1" hangingPunct="1">
              <a:lnSpc>
                <a:spcPct val="65000"/>
              </a:lnSpc>
              <a:spcBef>
                <a:spcPct val="50000"/>
              </a:spcBef>
              <a:buFontTx/>
              <a:buChar char="-"/>
            </a:pPr>
            <a:r>
              <a:rPr lang="en-GB" altLang="en-US" sz="1200" b="1" dirty="0">
                <a:solidFill>
                  <a:srgbClr val="7030A0"/>
                </a:solidFill>
              </a:rPr>
              <a:t> </a:t>
            </a:r>
            <a:r>
              <a:rPr lang="en-GB" altLang="en-US" sz="1200" b="1" dirty="0" smtClean="0">
                <a:solidFill>
                  <a:srgbClr val="7030A0"/>
                </a:solidFill>
              </a:rPr>
              <a:t>Incentives </a:t>
            </a:r>
            <a:r>
              <a:rPr lang="en-GB" altLang="en-US" sz="1200" b="1" dirty="0" err="1" smtClean="0">
                <a:solidFill>
                  <a:srgbClr val="7030A0"/>
                </a:solidFill>
              </a:rPr>
              <a:t>eg</a:t>
            </a:r>
            <a:r>
              <a:rPr lang="en-GB" altLang="en-US" sz="1200" b="1" dirty="0" smtClean="0">
                <a:solidFill>
                  <a:srgbClr val="7030A0"/>
                </a:solidFill>
              </a:rPr>
              <a:t> RHI / FIT</a:t>
            </a:r>
            <a:endParaRPr lang="en-GB" altLang="en-US" sz="1200" b="1" dirty="0">
              <a:solidFill>
                <a:srgbClr val="7030A0"/>
              </a:solidFill>
            </a:endParaRPr>
          </a:p>
          <a:p>
            <a:pPr eaLnBrk="1" hangingPunct="1">
              <a:lnSpc>
                <a:spcPct val="65000"/>
              </a:lnSpc>
              <a:spcBef>
                <a:spcPct val="50000"/>
              </a:spcBef>
              <a:buFontTx/>
              <a:buChar char="-"/>
            </a:pPr>
            <a:r>
              <a:rPr lang="en-GB" altLang="en-US" sz="1200" b="1" dirty="0">
                <a:solidFill>
                  <a:srgbClr val="7030A0"/>
                </a:solidFill>
              </a:rPr>
              <a:t> Guarantees</a:t>
            </a:r>
          </a:p>
        </p:txBody>
      </p:sp>
      <p:grpSp>
        <p:nvGrpSpPr>
          <p:cNvPr id="13" name="Group 4"/>
          <p:cNvGrpSpPr>
            <a:grpSpLocks/>
          </p:cNvGrpSpPr>
          <p:nvPr/>
        </p:nvGrpSpPr>
        <p:grpSpPr bwMode="auto">
          <a:xfrm>
            <a:off x="1785938" y="1866608"/>
            <a:ext cx="5522912" cy="2885298"/>
            <a:chOff x="1125" y="709"/>
            <a:chExt cx="3479" cy="1896"/>
          </a:xfrm>
        </p:grpSpPr>
        <p:sp>
          <p:nvSpPr>
            <p:cNvPr id="14" name="AutoShape 5"/>
            <p:cNvSpPr>
              <a:spLocks noChangeArrowheads="1"/>
            </p:cNvSpPr>
            <p:nvPr/>
          </p:nvSpPr>
          <p:spPr bwMode="auto">
            <a:xfrm>
              <a:off x="2448" y="1872"/>
              <a:ext cx="576" cy="733"/>
            </a:xfrm>
            <a:prstGeom prst="downArrow">
              <a:avLst>
                <a:gd name="adj1" fmla="val 50000"/>
                <a:gd name="adj2" fmla="val 31814"/>
              </a:avLst>
            </a:prstGeom>
            <a:solidFill>
              <a:srgbClr val="868686"/>
            </a:solidFill>
            <a:ln w="12700">
              <a:solidFill>
                <a:srgbClr val="000000"/>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Cloud"/>
            <p:cNvSpPr>
              <a:spLocks noChangeAspect="1" noEditPoints="1" noChangeArrowheads="1"/>
            </p:cNvSpPr>
            <p:nvPr/>
          </p:nvSpPr>
          <p:spPr bwMode="auto">
            <a:xfrm>
              <a:off x="1872" y="1200"/>
              <a:ext cx="1680" cy="859"/>
            </a:xfrm>
            <a:custGeom>
              <a:avLst/>
              <a:gdLst>
                <a:gd name="T0" fmla="*/ 0 w 21600"/>
                <a:gd name="T1" fmla="*/ 17 h 21600"/>
                <a:gd name="T2" fmla="*/ 65 w 21600"/>
                <a:gd name="T3" fmla="*/ 34 h 21600"/>
                <a:gd name="T4" fmla="*/ 131 w 21600"/>
                <a:gd name="T5" fmla="*/ 17 h 21600"/>
                <a:gd name="T6" fmla="*/ 65 w 21600"/>
                <a:gd name="T7" fmla="*/ 2 h 21600"/>
                <a:gd name="T8" fmla="*/ 0 60000 65536"/>
                <a:gd name="T9" fmla="*/ 0 60000 65536"/>
                <a:gd name="T10" fmla="*/ 0 60000 65536"/>
                <a:gd name="T11" fmla="*/ 0 60000 65536"/>
                <a:gd name="T12" fmla="*/ 2983 w 21600"/>
                <a:gd name="T13" fmla="*/ 3269 h 21600"/>
                <a:gd name="T14" fmla="*/ 17087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CBF0FD"/>
                </a:gs>
                <a:gs pos="100000">
                  <a:srgbClr val="FFFFFF"/>
                </a:gs>
              </a:gsLst>
              <a:lin ang="5400000" scaled="1"/>
            </a:gradFill>
            <a:ln w="9525">
              <a:solidFill>
                <a:srgbClr val="000000"/>
              </a:solidFill>
              <a:miter lim="800000"/>
              <a:headEnd/>
              <a:tailEnd/>
            </a:ln>
          </p:spPr>
          <p:txBody>
            <a:bodyPr/>
            <a:lstStyle/>
            <a:p>
              <a:endParaRPr lang="en-GB"/>
            </a:p>
          </p:txBody>
        </p:sp>
        <p:sp>
          <p:nvSpPr>
            <p:cNvPr id="16" name="Text Box 7"/>
            <p:cNvSpPr txBox="1">
              <a:spLocks noChangeArrowheads="1"/>
            </p:cNvSpPr>
            <p:nvPr/>
          </p:nvSpPr>
          <p:spPr bwMode="auto">
            <a:xfrm>
              <a:off x="2517" y="1253"/>
              <a:ext cx="110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6600" b="1" dirty="0">
                  <a:solidFill>
                    <a:srgbClr val="0070C0"/>
                  </a:solidFill>
                </a:rPr>
                <a:t>£</a:t>
              </a:r>
            </a:p>
          </p:txBody>
        </p:sp>
        <p:sp>
          <p:nvSpPr>
            <p:cNvPr id="17" name="Text Box 8"/>
            <p:cNvSpPr txBox="1">
              <a:spLocks noChangeArrowheads="1"/>
            </p:cNvSpPr>
            <p:nvPr/>
          </p:nvSpPr>
          <p:spPr bwMode="auto">
            <a:xfrm>
              <a:off x="1125" y="1248"/>
              <a:ext cx="1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solidFill>
                    <a:srgbClr val="FF0000"/>
                  </a:solidFill>
                </a:rPr>
                <a:t>EQUITY</a:t>
              </a:r>
            </a:p>
          </p:txBody>
        </p:sp>
        <p:sp>
          <p:nvSpPr>
            <p:cNvPr id="18" name="Text Box 9"/>
            <p:cNvSpPr txBox="1">
              <a:spLocks noChangeArrowheads="1"/>
            </p:cNvSpPr>
            <p:nvPr/>
          </p:nvSpPr>
          <p:spPr bwMode="auto">
            <a:xfrm>
              <a:off x="3308" y="709"/>
              <a:ext cx="1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solidFill>
                    <a:srgbClr val="00B050"/>
                  </a:solidFill>
                </a:rPr>
                <a:t>LOANS – SENIOR DEBT</a:t>
              </a:r>
            </a:p>
          </p:txBody>
        </p:sp>
        <p:sp>
          <p:nvSpPr>
            <p:cNvPr id="19" name="Text Box 10"/>
            <p:cNvSpPr txBox="1">
              <a:spLocks noChangeArrowheads="1"/>
            </p:cNvSpPr>
            <p:nvPr/>
          </p:nvSpPr>
          <p:spPr bwMode="auto">
            <a:xfrm>
              <a:off x="1279" y="754"/>
              <a:ext cx="20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solidFill>
                    <a:srgbClr val="0070C0"/>
                  </a:solidFill>
                </a:rPr>
                <a:t>LOAN – SUBORDINATED DEBT</a:t>
              </a:r>
            </a:p>
          </p:txBody>
        </p:sp>
        <p:sp>
          <p:nvSpPr>
            <p:cNvPr id="20" name="Line 11"/>
            <p:cNvSpPr>
              <a:spLocks noChangeShapeType="1"/>
            </p:cNvSpPr>
            <p:nvPr/>
          </p:nvSpPr>
          <p:spPr bwMode="auto">
            <a:xfrm>
              <a:off x="2064" y="960"/>
              <a:ext cx="336" cy="24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 name="Line 12"/>
            <p:cNvSpPr>
              <a:spLocks noChangeShapeType="1"/>
            </p:cNvSpPr>
            <p:nvPr/>
          </p:nvSpPr>
          <p:spPr bwMode="auto">
            <a:xfrm rot="-650418">
              <a:off x="1488" y="1392"/>
              <a:ext cx="336" cy="24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 name="Line 13"/>
            <p:cNvSpPr>
              <a:spLocks noChangeShapeType="1"/>
            </p:cNvSpPr>
            <p:nvPr/>
          </p:nvSpPr>
          <p:spPr bwMode="auto">
            <a:xfrm rot="6298634">
              <a:off x="3379" y="876"/>
              <a:ext cx="488" cy="397"/>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Line 14"/>
            <p:cNvSpPr>
              <a:spLocks noChangeShapeType="1"/>
            </p:cNvSpPr>
            <p:nvPr/>
          </p:nvSpPr>
          <p:spPr bwMode="auto">
            <a:xfrm flipH="1">
              <a:off x="3648" y="1440"/>
              <a:ext cx="480" cy="192"/>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24"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4404940"/>
            <a:ext cx="406717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391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610" y="948369"/>
            <a:ext cx="7206248" cy="646331"/>
          </a:xfrm>
          <a:prstGeom prst="rect">
            <a:avLst/>
          </a:prstGeom>
          <a:noFill/>
        </p:spPr>
        <p:txBody>
          <a:bodyPr wrap="square" rtlCol="0">
            <a:spAutoFit/>
          </a:bodyPr>
          <a:lstStyle/>
          <a:p>
            <a:r>
              <a:rPr lang="en-US" sz="3600" dirty="0" smtClean="0">
                <a:solidFill>
                  <a:srgbClr val="CD401A"/>
                </a:solidFill>
              </a:rPr>
              <a:t>Characteristics of different finance</a:t>
            </a:r>
            <a:endParaRPr lang="en-US" sz="36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8" name="Diagram 7"/>
          <p:cNvGraphicFramePr/>
          <p:nvPr>
            <p:extLst>
              <p:ext uri="{D42A27DB-BD31-4B8C-83A1-F6EECF244321}">
                <p14:modId xmlns:p14="http://schemas.microsoft.com/office/powerpoint/2010/main" val="3306719964"/>
              </p:ext>
            </p:extLst>
          </p:nvPr>
        </p:nvGraphicFramePr>
        <p:xfrm>
          <a:off x="-349526" y="948369"/>
          <a:ext cx="9269288" cy="4842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nvPr>
        </p:nvGraphicFramePr>
        <p:xfrm>
          <a:off x="-232260" y="4987677"/>
          <a:ext cx="9770896" cy="11375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1827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80" y="290276"/>
            <a:ext cx="7731282" cy="523220"/>
          </a:xfrm>
          <a:prstGeom prst="rect">
            <a:avLst/>
          </a:prstGeom>
          <a:noFill/>
        </p:spPr>
        <p:txBody>
          <a:bodyPr wrap="square" rtlCol="0">
            <a:spAutoFit/>
          </a:bodyPr>
          <a:lstStyle/>
          <a:p>
            <a:r>
              <a:rPr lang="en-US" sz="2800" dirty="0" smtClean="0">
                <a:solidFill>
                  <a:srgbClr val="CD401A"/>
                </a:solidFill>
              </a:rPr>
              <a:t>Delivery model and financing options</a:t>
            </a:r>
            <a:endParaRPr lang="en-US" sz="2800" dirty="0">
              <a:solidFill>
                <a:srgbClr val="CD401A"/>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2" name="Rounded Rectangle 1"/>
          <p:cNvSpPr/>
          <p:nvPr/>
        </p:nvSpPr>
        <p:spPr>
          <a:xfrm>
            <a:off x="6045741" y="1782145"/>
            <a:ext cx="1455153" cy="824092"/>
          </a:xfrm>
          <a:prstGeom prst="roundRect">
            <a:avLst/>
          </a:prstGeom>
          <a:gradFill>
            <a:gsLst>
              <a:gs pos="0">
                <a:srgbClr val="C00000"/>
              </a:gs>
              <a:gs pos="100000">
                <a:srgbClr val="D63D25"/>
              </a:gs>
            </a:gsLst>
          </a:gradFill>
          <a:effectLst>
            <a:outerShdw blurRad="40000" dist="23000" dir="5400000" rotWithShape="0">
              <a:srgbClr val="000000">
                <a:alpha val="35000"/>
              </a:srgbClr>
            </a:outerShdw>
            <a:softEdge rad="127000"/>
          </a:effectLst>
          <a:scene3d>
            <a:camera prst="orthographicFront"/>
            <a:lightRig rig="contrasting" dir="t"/>
          </a:scene3d>
          <a:sp3d z="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Public sector ESCO</a:t>
            </a:r>
            <a:endParaRPr lang="en-GB" sz="1400" dirty="0"/>
          </a:p>
        </p:txBody>
      </p:sp>
      <p:sp>
        <p:nvSpPr>
          <p:cNvPr id="11" name="Rounded Rectangle 10"/>
          <p:cNvSpPr/>
          <p:nvPr/>
        </p:nvSpPr>
        <p:spPr>
          <a:xfrm>
            <a:off x="4786969" y="2460389"/>
            <a:ext cx="1386349" cy="897962"/>
          </a:xfrm>
          <a:prstGeom prst="roundRect">
            <a:avLst/>
          </a:prstGeom>
          <a:gradFill>
            <a:gsLst>
              <a:gs pos="0">
                <a:srgbClr val="C00000"/>
              </a:gs>
              <a:gs pos="100000">
                <a:srgbClr val="D63D25"/>
              </a:gs>
            </a:gsLst>
          </a:gradFill>
          <a:effectLst>
            <a:outerShdw blurRad="40000" dist="23000" dir="5400000" rotWithShape="0">
              <a:srgbClr val="000000">
                <a:alpha val="35000"/>
              </a:srgbClr>
            </a:outerShdw>
            <a:softEdge rad="127000"/>
          </a:effectLst>
          <a:scene3d>
            <a:camera prst="orthographicFront"/>
            <a:lightRig rig="contrasting" dir="t"/>
          </a:scene3d>
          <a:sp3d z="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LA delivery</a:t>
            </a:r>
            <a:endParaRPr lang="en-GB" sz="1400" dirty="0"/>
          </a:p>
        </p:txBody>
      </p:sp>
      <p:sp>
        <p:nvSpPr>
          <p:cNvPr id="12" name="Rounded Rectangle 11"/>
          <p:cNvSpPr/>
          <p:nvPr/>
        </p:nvSpPr>
        <p:spPr>
          <a:xfrm>
            <a:off x="3488889" y="3179191"/>
            <a:ext cx="1378079" cy="817622"/>
          </a:xfrm>
          <a:prstGeom prst="roundRect">
            <a:avLst/>
          </a:prstGeom>
          <a:gradFill>
            <a:gsLst>
              <a:gs pos="0">
                <a:srgbClr val="C00000"/>
              </a:gs>
              <a:gs pos="100000">
                <a:srgbClr val="D63D25"/>
              </a:gs>
            </a:gsLst>
          </a:gradFill>
          <a:effectLst>
            <a:outerShdw blurRad="40000" dist="23000" dir="5400000" rotWithShape="0">
              <a:srgbClr val="000000">
                <a:alpha val="35000"/>
              </a:srgbClr>
            </a:outerShdw>
            <a:softEdge rad="127000"/>
          </a:effectLst>
          <a:scene3d>
            <a:camera prst="orthographicFront"/>
            <a:lightRig rig="contrasting" dir="t"/>
          </a:scene3d>
          <a:sp3d z="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JV Model</a:t>
            </a:r>
            <a:endParaRPr lang="en-GB" sz="1400" dirty="0"/>
          </a:p>
        </p:txBody>
      </p:sp>
      <p:sp>
        <p:nvSpPr>
          <p:cNvPr id="13" name="Rounded Rectangle 12"/>
          <p:cNvSpPr/>
          <p:nvPr/>
        </p:nvSpPr>
        <p:spPr>
          <a:xfrm>
            <a:off x="2182539" y="3870680"/>
            <a:ext cx="1515731" cy="889819"/>
          </a:xfrm>
          <a:prstGeom prst="roundRect">
            <a:avLst/>
          </a:prstGeom>
          <a:gradFill>
            <a:gsLst>
              <a:gs pos="0">
                <a:srgbClr val="C00000"/>
              </a:gs>
              <a:gs pos="100000">
                <a:srgbClr val="D63D25"/>
              </a:gs>
            </a:gsLst>
          </a:gradFill>
          <a:effectLst>
            <a:outerShdw blurRad="40000" dist="23000" dir="5400000" rotWithShape="0">
              <a:srgbClr val="000000">
                <a:alpha val="35000"/>
              </a:srgbClr>
            </a:outerShdw>
            <a:softEdge rad="127000"/>
          </a:effectLst>
          <a:scene3d>
            <a:camera prst="orthographicFront"/>
            <a:lightRig rig="contrasting" dir="t"/>
          </a:scene3d>
          <a:sp3d z="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Full outsource &amp; revenue share</a:t>
            </a:r>
          </a:p>
        </p:txBody>
      </p:sp>
      <p:sp>
        <p:nvSpPr>
          <p:cNvPr id="14" name="Rounded Rectangle 13"/>
          <p:cNvSpPr/>
          <p:nvPr/>
        </p:nvSpPr>
        <p:spPr>
          <a:xfrm>
            <a:off x="889367" y="4569541"/>
            <a:ext cx="1446905" cy="946356"/>
          </a:xfrm>
          <a:prstGeom prst="roundRect">
            <a:avLst/>
          </a:prstGeom>
          <a:gradFill>
            <a:gsLst>
              <a:gs pos="0">
                <a:srgbClr val="C00000"/>
              </a:gs>
              <a:gs pos="100000">
                <a:srgbClr val="D63D25"/>
              </a:gs>
            </a:gsLst>
          </a:gradFill>
          <a:effectLst>
            <a:outerShdw blurRad="40000" dist="23000" dir="5400000" rotWithShape="0">
              <a:srgbClr val="000000">
                <a:alpha val="35000"/>
              </a:srgbClr>
            </a:outerShdw>
            <a:softEdge rad="127000"/>
          </a:effectLst>
          <a:scene3d>
            <a:camera prst="orthographicFront"/>
            <a:lightRig rig="contrasting" dir="t"/>
          </a:scene3d>
          <a:sp3d z="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Fully outsourced </a:t>
            </a:r>
            <a:r>
              <a:rPr lang="en-GB" sz="1400" dirty="0" err="1" smtClean="0"/>
              <a:t>eg</a:t>
            </a:r>
            <a:r>
              <a:rPr lang="en-GB" sz="1400" dirty="0" smtClean="0"/>
              <a:t> Private sector ESCO</a:t>
            </a:r>
            <a:endParaRPr lang="en-GB" sz="1400" dirty="0"/>
          </a:p>
        </p:txBody>
      </p:sp>
      <p:cxnSp>
        <p:nvCxnSpPr>
          <p:cNvPr id="16" name="Straight Arrow Connector 15"/>
          <p:cNvCxnSpPr/>
          <p:nvPr/>
        </p:nvCxnSpPr>
        <p:spPr>
          <a:xfrm>
            <a:off x="884902" y="5515897"/>
            <a:ext cx="7118556" cy="0"/>
          </a:xfrm>
          <a:prstGeom prst="straightConnector1">
            <a:avLst/>
          </a:prstGeom>
          <a:ln>
            <a:solidFill>
              <a:srgbClr val="D63D25"/>
            </a:solidFill>
            <a:tailEnd type="triangle"/>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209100" y="5648633"/>
            <a:ext cx="1139647" cy="683341"/>
          </a:xfrm>
          <a:prstGeom prst="ellipse">
            <a:avLst/>
          </a:prstGeom>
          <a:gradFill>
            <a:gsLst>
              <a:gs pos="0">
                <a:schemeClr val="accent6">
                  <a:lumMod val="75000"/>
                  <a:alpha val="50000"/>
                </a:schemeClr>
              </a:gs>
              <a:gs pos="100000">
                <a:schemeClr val="accent6">
                  <a:lumMod val="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Internal Funding</a:t>
            </a:r>
            <a:endParaRPr lang="en-GB" sz="1400" dirty="0"/>
          </a:p>
        </p:txBody>
      </p:sp>
      <p:sp>
        <p:nvSpPr>
          <p:cNvPr id="18" name="Oval 17"/>
          <p:cNvSpPr/>
          <p:nvPr/>
        </p:nvSpPr>
        <p:spPr>
          <a:xfrm>
            <a:off x="5094226" y="5648633"/>
            <a:ext cx="1139647" cy="683341"/>
          </a:xfrm>
          <a:prstGeom prst="ellipse">
            <a:avLst/>
          </a:prstGeom>
          <a:gradFill>
            <a:gsLst>
              <a:gs pos="0">
                <a:schemeClr val="accent6">
                  <a:lumMod val="75000"/>
                  <a:alpha val="50000"/>
                </a:schemeClr>
              </a:gs>
              <a:gs pos="100000">
                <a:schemeClr val="accent6">
                  <a:lumMod val="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Bank Funded</a:t>
            </a:r>
            <a:endParaRPr lang="en-GB" sz="1400" dirty="0"/>
          </a:p>
        </p:txBody>
      </p:sp>
      <p:sp>
        <p:nvSpPr>
          <p:cNvPr id="19" name="Oval 18"/>
          <p:cNvSpPr/>
          <p:nvPr/>
        </p:nvSpPr>
        <p:spPr>
          <a:xfrm>
            <a:off x="5969075" y="5648633"/>
            <a:ext cx="1139647" cy="683341"/>
          </a:xfrm>
          <a:prstGeom prst="ellipse">
            <a:avLst/>
          </a:prstGeom>
          <a:gradFill>
            <a:gsLst>
              <a:gs pos="0">
                <a:schemeClr val="accent6">
                  <a:lumMod val="75000"/>
                  <a:alpha val="50000"/>
                </a:schemeClr>
              </a:gs>
              <a:gs pos="100000">
                <a:schemeClr val="accent6">
                  <a:lumMod val="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Equity Investor</a:t>
            </a:r>
            <a:endParaRPr lang="en-GB" sz="1400" dirty="0"/>
          </a:p>
        </p:txBody>
      </p:sp>
      <p:sp>
        <p:nvSpPr>
          <p:cNvPr id="20" name="Oval 19"/>
          <p:cNvSpPr/>
          <p:nvPr/>
        </p:nvSpPr>
        <p:spPr>
          <a:xfrm>
            <a:off x="6863811" y="5648633"/>
            <a:ext cx="1327288" cy="683341"/>
          </a:xfrm>
          <a:prstGeom prst="ellipse">
            <a:avLst/>
          </a:prstGeom>
          <a:gradFill>
            <a:gsLst>
              <a:gs pos="0">
                <a:schemeClr val="accent6">
                  <a:lumMod val="75000"/>
                  <a:alpha val="50000"/>
                </a:schemeClr>
              </a:gs>
              <a:gs pos="100000">
                <a:schemeClr val="accent6">
                  <a:lumMod val="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Other / incentives</a:t>
            </a:r>
            <a:endParaRPr lang="en-GB" sz="1400" dirty="0"/>
          </a:p>
        </p:txBody>
      </p:sp>
      <p:sp>
        <p:nvSpPr>
          <p:cNvPr id="21" name="Oval 20"/>
          <p:cNvSpPr/>
          <p:nvPr/>
        </p:nvSpPr>
        <p:spPr>
          <a:xfrm>
            <a:off x="1021886" y="5678130"/>
            <a:ext cx="3019172" cy="683341"/>
          </a:xfrm>
          <a:prstGeom prst="ellipse">
            <a:avLst/>
          </a:prstGeom>
          <a:gradFill>
            <a:gsLst>
              <a:gs pos="0">
                <a:schemeClr val="accent6">
                  <a:lumMod val="75000"/>
                  <a:alpha val="50000"/>
                </a:schemeClr>
              </a:gs>
              <a:gs pos="100000">
                <a:schemeClr val="accent6">
                  <a:lumMod val="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No financing required</a:t>
            </a:r>
            <a:endParaRPr lang="en-GB" sz="1400" dirty="0"/>
          </a:p>
        </p:txBody>
      </p:sp>
      <p:sp>
        <p:nvSpPr>
          <p:cNvPr id="22" name="TextBox 21"/>
          <p:cNvSpPr txBox="1"/>
          <p:nvPr/>
        </p:nvSpPr>
        <p:spPr>
          <a:xfrm rot="16200000">
            <a:off x="-1413789" y="3374157"/>
            <a:ext cx="3914148" cy="369332"/>
          </a:xfrm>
          <a:prstGeom prst="rect">
            <a:avLst/>
          </a:prstGeom>
          <a:noFill/>
          <a:effectLst>
            <a:outerShdw blurRad="50800" dist="38100" dir="5400000" algn="t" rotWithShape="0">
              <a:srgbClr val="C00000">
                <a:alpha val="40000"/>
              </a:srgbClr>
            </a:outerShdw>
          </a:effectLst>
        </p:spPr>
        <p:txBody>
          <a:bodyPr wrap="square" rtlCol="0">
            <a:spAutoFit/>
          </a:bodyPr>
          <a:lstStyle/>
          <a:p>
            <a:r>
              <a:rPr lang="en-GB" dirty="0" smtClean="0">
                <a:solidFill>
                  <a:srgbClr val="CD401A"/>
                </a:solidFill>
              </a:rPr>
              <a:t>Potential Risk &amp; Reward to public sector</a:t>
            </a:r>
            <a:endParaRPr lang="en-GB" dirty="0">
              <a:solidFill>
                <a:srgbClr val="CD401A"/>
              </a:solidFill>
            </a:endParaRPr>
          </a:p>
        </p:txBody>
      </p:sp>
      <p:sp>
        <p:nvSpPr>
          <p:cNvPr id="23" name="Oval 22"/>
          <p:cNvSpPr/>
          <p:nvPr/>
        </p:nvSpPr>
        <p:spPr>
          <a:xfrm>
            <a:off x="1527317" y="1034895"/>
            <a:ext cx="1490538" cy="683341"/>
          </a:xfrm>
          <a:prstGeom prst="ellipse">
            <a:avLst/>
          </a:prstGeom>
          <a:gradFill>
            <a:gsLst>
              <a:gs pos="0">
                <a:schemeClr val="accent4">
                  <a:lumMod val="75000"/>
                </a:schemeClr>
              </a:gs>
              <a:gs pos="100000">
                <a:schemeClr val="accent4">
                  <a:lumMod val="40000"/>
                  <a:lumOff val="6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Private sector delivery</a:t>
            </a:r>
            <a:endParaRPr lang="en-GB" sz="1400" dirty="0"/>
          </a:p>
        </p:txBody>
      </p:sp>
      <p:sp>
        <p:nvSpPr>
          <p:cNvPr id="25" name="Oval 24"/>
          <p:cNvSpPr/>
          <p:nvPr/>
        </p:nvSpPr>
        <p:spPr>
          <a:xfrm>
            <a:off x="2732962" y="1018598"/>
            <a:ext cx="1490538" cy="683341"/>
          </a:xfrm>
          <a:prstGeom prst="ellipse">
            <a:avLst/>
          </a:prstGeom>
          <a:gradFill>
            <a:gsLst>
              <a:gs pos="0">
                <a:schemeClr val="accent4">
                  <a:lumMod val="75000"/>
                </a:schemeClr>
              </a:gs>
              <a:gs pos="100000">
                <a:schemeClr val="accent4">
                  <a:lumMod val="40000"/>
                  <a:lumOff val="6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Private / public delivery</a:t>
            </a:r>
            <a:endParaRPr lang="en-GB" sz="1400" dirty="0"/>
          </a:p>
        </p:txBody>
      </p:sp>
      <p:sp>
        <p:nvSpPr>
          <p:cNvPr id="26" name="Oval 25"/>
          <p:cNvSpPr/>
          <p:nvPr/>
        </p:nvSpPr>
        <p:spPr>
          <a:xfrm>
            <a:off x="3861377" y="1018598"/>
            <a:ext cx="1490538" cy="683341"/>
          </a:xfrm>
          <a:prstGeom prst="ellipse">
            <a:avLst/>
          </a:prstGeom>
          <a:gradFill>
            <a:gsLst>
              <a:gs pos="0">
                <a:schemeClr val="accent4">
                  <a:lumMod val="75000"/>
                </a:schemeClr>
              </a:gs>
              <a:gs pos="100000">
                <a:schemeClr val="accent4">
                  <a:lumMod val="40000"/>
                  <a:lumOff val="6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public JV delivery</a:t>
            </a:r>
            <a:endParaRPr lang="en-GB" sz="1400" dirty="0"/>
          </a:p>
        </p:txBody>
      </p:sp>
      <p:sp>
        <p:nvSpPr>
          <p:cNvPr id="27" name="Oval 26"/>
          <p:cNvSpPr/>
          <p:nvPr/>
        </p:nvSpPr>
        <p:spPr>
          <a:xfrm>
            <a:off x="5144253" y="1037943"/>
            <a:ext cx="1490538" cy="683341"/>
          </a:xfrm>
          <a:prstGeom prst="ellipse">
            <a:avLst/>
          </a:prstGeom>
          <a:gradFill>
            <a:gsLst>
              <a:gs pos="0">
                <a:schemeClr val="accent4">
                  <a:lumMod val="75000"/>
                </a:schemeClr>
              </a:gs>
              <a:gs pos="100000">
                <a:schemeClr val="accent4">
                  <a:lumMod val="40000"/>
                  <a:lumOff val="6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public sector delivery</a:t>
            </a:r>
            <a:endParaRPr lang="en-GB" sz="1400" dirty="0"/>
          </a:p>
        </p:txBody>
      </p:sp>
      <p:sp>
        <p:nvSpPr>
          <p:cNvPr id="28" name="TextBox 27"/>
          <p:cNvSpPr txBox="1"/>
          <p:nvPr/>
        </p:nvSpPr>
        <p:spPr>
          <a:xfrm>
            <a:off x="2550381" y="6460419"/>
            <a:ext cx="3346237" cy="369332"/>
          </a:xfrm>
          <a:prstGeom prst="rect">
            <a:avLst/>
          </a:prstGeom>
          <a:noFill/>
          <a:effectLst>
            <a:outerShdw blurRad="50800" dist="38100" dir="5400000" algn="t" rotWithShape="0">
              <a:srgbClr val="C00000">
                <a:alpha val="40000"/>
              </a:srgbClr>
            </a:outerShdw>
          </a:effectLst>
        </p:spPr>
        <p:txBody>
          <a:bodyPr wrap="square" rtlCol="0">
            <a:spAutoFit/>
          </a:bodyPr>
          <a:lstStyle/>
          <a:p>
            <a:r>
              <a:rPr lang="en-GB" dirty="0" smtClean="0">
                <a:solidFill>
                  <a:srgbClr val="CD401A"/>
                </a:solidFill>
              </a:rPr>
              <a:t>Financing need from public sector</a:t>
            </a:r>
            <a:endParaRPr lang="en-GB" dirty="0">
              <a:solidFill>
                <a:srgbClr val="CD401A"/>
              </a:solidFill>
            </a:endParaRPr>
          </a:p>
        </p:txBody>
      </p:sp>
      <p:cxnSp>
        <p:nvCxnSpPr>
          <p:cNvPr id="32" name="Straight Arrow Connector 31"/>
          <p:cNvCxnSpPr/>
          <p:nvPr/>
        </p:nvCxnSpPr>
        <p:spPr>
          <a:xfrm flipV="1">
            <a:off x="884902" y="1601749"/>
            <a:ext cx="4465" cy="4572909"/>
          </a:xfrm>
          <a:prstGeom prst="straightConnector1">
            <a:avLst/>
          </a:prstGeom>
          <a:ln>
            <a:solidFill>
              <a:srgbClr val="D63D25"/>
            </a:solidFill>
            <a:tailEnd type="triangle"/>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16200000">
            <a:off x="6474305" y="3152901"/>
            <a:ext cx="4264588"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400" dirty="0">
                <a:solidFill>
                  <a:srgbClr val="0070C0"/>
                </a:solidFill>
              </a:rPr>
              <a:t>Services </a:t>
            </a:r>
            <a:r>
              <a:rPr lang="en-GB" sz="2400" dirty="0" smtClean="0">
                <a:solidFill>
                  <a:srgbClr val="0070C0"/>
                </a:solidFill>
              </a:rPr>
              <a:t>typically procured </a:t>
            </a:r>
            <a:r>
              <a:rPr lang="en-GB" sz="2400" dirty="0">
                <a:solidFill>
                  <a:srgbClr val="0070C0"/>
                </a:solidFill>
              </a:rPr>
              <a:t>from private sector supply chain</a:t>
            </a:r>
          </a:p>
        </p:txBody>
      </p:sp>
      <p:sp>
        <p:nvSpPr>
          <p:cNvPr id="5" name="Striped Right Arrow 4"/>
          <p:cNvSpPr/>
          <p:nvPr/>
        </p:nvSpPr>
        <p:spPr>
          <a:xfrm>
            <a:off x="6627143" y="2921853"/>
            <a:ext cx="1435064" cy="1684368"/>
          </a:xfrm>
          <a:prstGeom prst="stripedRightArrow">
            <a:avLst/>
          </a:prstGeom>
          <a:gradFill flip="none" rotWithShape="1">
            <a:lin ang="10800000" scaled="1"/>
            <a:tileRect/>
          </a:gradFill>
          <a:effectLst>
            <a:outerShdw blurRad="1270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843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176" y="803770"/>
            <a:ext cx="7814313" cy="707886"/>
          </a:xfrm>
          <a:prstGeom prst="rect">
            <a:avLst/>
          </a:prstGeom>
          <a:noFill/>
        </p:spPr>
        <p:txBody>
          <a:bodyPr wrap="square" rtlCol="0">
            <a:spAutoFit/>
          </a:bodyPr>
          <a:lstStyle/>
          <a:p>
            <a:r>
              <a:rPr lang="en-US" sz="4000" dirty="0" smtClean="0">
                <a:solidFill>
                  <a:srgbClr val="CD401A"/>
                </a:solidFill>
              </a:rPr>
              <a:t>Public &amp; private </a:t>
            </a:r>
            <a:r>
              <a:rPr lang="en-US" sz="4000" dirty="0">
                <a:solidFill>
                  <a:srgbClr val="CD401A"/>
                </a:solidFill>
              </a:rPr>
              <a:t>f</a:t>
            </a:r>
            <a:r>
              <a:rPr lang="en-US" sz="4000" dirty="0" smtClean="0">
                <a:solidFill>
                  <a:srgbClr val="CD401A"/>
                </a:solidFill>
              </a:rPr>
              <a:t>inancing</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9" name="Diagram 8"/>
          <p:cNvGraphicFramePr/>
          <p:nvPr>
            <p:extLst>
              <p:ext uri="{D42A27DB-BD31-4B8C-83A1-F6EECF244321}">
                <p14:modId xmlns:p14="http://schemas.microsoft.com/office/powerpoint/2010/main" val="1210906617"/>
              </p:ext>
            </p:extLst>
          </p:nvPr>
        </p:nvGraphicFramePr>
        <p:xfrm>
          <a:off x="171798" y="1257234"/>
          <a:ext cx="6216352"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6388150" y="3640501"/>
            <a:ext cx="2448272" cy="1368152"/>
          </a:xfrm>
          <a:prstGeom prst="rect">
            <a:avLst/>
          </a:prstGeom>
          <a:solidFill>
            <a:schemeClr val="accent4"/>
          </a:solidFill>
          <a:ln>
            <a:noFill/>
            <a:prstDash val="sysDash"/>
          </a:ln>
          <a:effectLst>
            <a:outerShdw blurRad="50800" dist="38100" dir="2700000" algn="tl" rotWithShape="0">
              <a:prstClr val="black">
                <a:alpha val="40000"/>
              </a:prstClr>
            </a:outerShdw>
            <a:softEdge rad="127000"/>
          </a:effectLst>
          <a:scene3d>
            <a:camera prst="perspectiveRelaxedModerately">
              <a:rot lat="19488000" lon="0" rev="0"/>
            </a:camera>
            <a:lightRig rig="threePt" dir="t"/>
          </a:scene3d>
          <a:sp3d z="203200">
            <a:bevelT/>
          </a:sp3d>
        </p:spPr>
        <p:style>
          <a:lnRef idx="1">
            <a:schemeClr val="accent4"/>
          </a:lnRef>
          <a:fillRef idx="2">
            <a:schemeClr val="accent4"/>
          </a:fillRef>
          <a:effectRef idx="1">
            <a:schemeClr val="accent4"/>
          </a:effectRef>
          <a:fontRef idx="minor">
            <a:schemeClr val="dk1"/>
          </a:fontRef>
        </p:style>
        <p:txBody>
          <a:bodyPr anchor="ctr"/>
          <a:lstStyle/>
          <a:p>
            <a:pPr marL="285750" indent="-285750">
              <a:buFont typeface="Arial" panose="020B0604020202020204" pitchFamily="34" charset="0"/>
              <a:buChar char="•"/>
              <a:defRPr/>
            </a:pPr>
            <a:r>
              <a:rPr lang="en-GB" b="1" dirty="0" smtClean="0">
                <a:solidFill>
                  <a:schemeClr val="bg1"/>
                </a:solidFill>
              </a:rPr>
              <a:t>Schemes </a:t>
            </a:r>
            <a:r>
              <a:rPr lang="en-GB" b="1" dirty="0">
                <a:solidFill>
                  <a:schemeClr val="bg1"/>
                </a:solidFill>
              </a:rPr>
              <a:t>meet public policy objectives</a:t>
            </a:r>
          </a:p>
          <a:p>
            <a:pPr marL="285750" indent="-285750">
              <a:buFont typeface="Arial" panose="020B0604020202020204" pitchFamily="34" charset="0"/>
              <a:buChar char="•"/>
              <a:defRPr/>
            </a:pPr>
            <a:r>
              <a:rPr lang="en-GB" b="1" dirty="0" smtClean="0">
                <a:solidFill>
                  <a:schemeClr val="bg1"/>
                </a:solidFill>
              </a:rPr>
              <a:t>Developing market</a:t>
            </a:r>
            <a:endParaRPr lang="en-GB" b="1" dirty="0">
              <a:solidFill>
                <a:schemeClr val="bg1"/>
              </a:solidFill>
            </a:endParaRPr>
          </a:p>
        </p:txBody>
      </p:sp>
      <p:sp>
        <p:nvSpPr>
          <p:cNvPr id="13" name="Rectangle 12"/>
          <p:cNvSpPr/>
          <p:nvPr/>
        </p:nvSpPr>
        <p:spPr>
          <a:xfrm>
            <a:off x="6388150" y="2131341"/>
            <a:ext cx="2448272" cy="1349223"/>
          </a:xfrm>
          <a:prstGeom prst="rect">
            <a:avLst/>
          </a:prstGeom>
          <a:solidFill>
            <a:schemeClr val="accent5">
              <a:lumMod val="75000"/>
            </a:schemeClr>
          </a:solidFill>
          <a:ln>
            <a:noFill/>
          </a:ln>
          <a:effectLst>
            <a:outerShdw blurRad="50800" dist="38100" dir="2700000" algn="tl" rotWithShape="0">
              <a:prstClr val="black">
                <a:alpha val="40000"/>
              </a:prstClr>
            </a:outerShdw>
            <a:softEdge rad="127000"/>
          </a:effectLst>
          <a:scene3d>
            <a:camera prst="perspectiveRelaxedModerately">
              <a:rot lat="19488000" lon="0" rev="0"/>
            </a:camera>
            <a:lightRig rig="threePt" dir="t"/>
          </a:scene3d>
          <a:sp3d z="203200">
            <a:bevelT/>
          </a:sp3d>
        </p:spPr>
        <p:style>
          <a:lnRef idx="1">
            <a:schemeClr val="accent1"/>
          </a:lnRef>
          <a:fillRef idx="2">
            <a:schemeClr val="accent1"/>
          </a:fillRef>
          <a:effectRef idx="1">
            <a:schemeClr val="accent1"/>
          </a:effectRef>
          <a:fontRef idx="minor">
            <a:schemeClr val="dk1"/>
          </a:fontRef>
        </p:style>
        <p:txBody>
          <a:bodyPr anchor="ctr"/>
          <a:lstStyle/>
          <a:p>
            <a:pPr>
              <a:buFont typeface="Arial" pitchFamily="34" charset="0"/>
              <a:buChar char="•"/>
              <a:defRPr/>
            </a:pPr>
            <a:r>
              <a:rPr lang="en-GB" dirty="0">
                <a:solidFill>
                  <a:schemeClr val="bg1"/>
                </a:solidFill>
              </a:rPr>
              <a:t> </a:t>
            </a:r>
            <a:r>
              <a:rPr lang="en-GB" b="1" dirty="0">
                <a:solidFill>
                  <a:schemeClr val="bg1"/>
                </a:solidFill>
              </a:rPr>
              <a:t>Private sector </a:t>
            </a:r>
            <a:r>
              <a:rPr lang="en-GB" b="1" dirty="0" smtClean="0">
                <a:solidFill>
                  <a:schemeClr val="bg1"/>
                </a:solidFill>
              </a:rPr>
              <a:t>led schemes</a:t>
            </a:r>
          </a:p>
        </p:txBody>
      </p:sp>
      <p:sp>
        <p:nvSpPr>
          <p:cNvPr id="14" name="Rectangle 13"/>
          <p:cNvSpPr/>
          <p:nvPr/>
        </p:nvSpPr>
        <p:spPr>
          <a:xfrm>
            <a:off x="605409" y="5449474"/>
            <a:ext cx="7686019" cy="1202611"/>
          </a:xfrm>
          <a:prstGeom prst="rect">
            <a:avLst/>
          </a:prstGeom>
          <a:solidFill>
            <a:srgbClr val="D63D25"/>
          </a:solidFill>
          <a:ln>
            <a:noFill/>
            <a:prstDash val="sysDash"/>
          </a:ln>
          <a:effectLst>
            <a:outerShdw blurRad="50800" dist="38100" dir="2700000" algn="tl" rotWithShape="0">
              <a:prstClr val="black">
                <a:alpha val="40000"/>
              </a:prstClr>
            </a:outerShdw>
            <a:softEdge rad="127000"/>
          </a:effectLst>
          <a:scene3d>
            <a:camera prst="perspectiveRelaxedModerately">
              <a:rot lat="19488000" lon="0" rev="0"/>
            </a:camera>
            <a:lightRig rig="threePt" dir="t"/>
          </a:scene3d>
          <a:sp3d z="203200">
            <a:bevelT/>
          </a:sp3d>
        </p:spPr>
        <p:style>
          <a:lnRef idx="1">
            <a:schemeClr val="accent4"/>
          </a:lnRef>
          <a:fillRef idx="2">
            <a:schemeClr val="accent4"/>
          </a:fillRef>
          <a:effectRef idx="1">
            <a:schemeClr val="accent4"/>
          </a:effectRef>
          <a:fontRef idx="minor">
            <a:schemeClr val="dk1"/>
          </a:fontRef>
        </p:style>
        <p:txBody>
          <a:bodyPr anchor="ctr"/>
          <a:lstStyle/>
          <a:p>
            <a:pPr lvl="1">
              <a:defRPr/>
            </a:pPr>
            <a:r>
              <a:rPr lang="en-GB" b="1" dirty="0" smtClean="0">
                <a:solidFill>
                  <a:schemeClr val="bg1"/>
                </a:solidFill>
              </a:rPr>
              <a:t>Financing for capital investment delivery. LCITP financial support can be obtained for development of projects through to FBC approval</a:t>
            </a:r>
            <a:endParaRPr lang="en-GB" b="1" dirty="0">
              <a:solidFill>
                <a:schemeClr val="bg1"/>
              </a:solidFill>
            </a:endParaRPr>
          </a:p>
        </p:txBody>
      </p:sp>
    </p:spTree>
    <p:extLst>
      <p:ext uri="{BB962C8B-B14F-4D97-AF65-F5344CB8AC3E}">
        <p14:creationId xmlns:p14="http://schemas.microsoft.com/office/powerpoint/2010/main" val="4019779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6076" y="786927"/>
            <a:ext cx="7814313" cy="707886"/>
          </a:xfrm>
          <a:prstGeom prst="rect">
            <a:avLst/>
          </a:prstGeom>
          <a:noFill/>
        </p:spPr>
        <p:txBody>
          <a:bodyPr wrap="square" rtlCol="0">
            <a:spAutoFit/>
          </a:bodyPr>
          <a:lstStyle/>
          <a:p>
            <a:r>
              <a:rPr lang="en-US" sz="4000" dirty="0" smtClean="0">
                <a:solidFill>
                  <a:srgbClr val="CD401A"/>
                </a:solidFill>
              </a:rPr>
              <a:t>Financing and Funding issues</a:t>
            </a:r>
            <a:endParaRPr lang="en-US" sz="4000" dirty="0">
              <a:solidFill>
                <a:srgbClr val="CD401A"/>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15" name="TextBox 7"/>
          <p:cNvSpPr txBox="1">
            <a:spLocks noChangeArrowheads="1"/>
          </p:cNvSpPr>
          <p:nvPr/>
        </p:nvSpPr>
        <p:spPr bwMode="auto">
          <a:xfrm>
            <a:off x="1341823" y="2020682"/>
            <a:ext cx="283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altLang="en-US" sz="2400" dirty="0">
                <a:solidFill>
                  <a:srgbClr val="CD401A"/>
                </a:solidFill>
              </a:rPr>
              <a:t>Heat source</a:t>
            </a:r>
          </a:p>
        </p:txBody>
      </p:sp>
      <p:sp>
        <p:nvSpPr>
          <p:cNvPr id="16" name="TextBox 21"/>
          <p:cNvSpPr txBox="1">
            <a:spLocks noChangeArrowheads="1"/>
          </p:cNvSpPr>
          <p:nvPr/>
        </p:nvSpPr>
        <p:spPr bwMode="auto">
          <a:xfrm>
            <a:off x="3306389" y="2019762"/>
            <a:ext cx="283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altLang="en-US" sz="2400" dirty="0">
                <a:solidFill>
                  <a:srgbClr val="CD401A"/>
                </a:solidFill>
              </a:rPr>
              <a:t>Transmission</a:t>
            </a:r>
          </a:p>
        </p:txBody>
      </p:sp>
      <p:sp>
        <p:nvSpPr>
          <p:cNvPr id="17" name="TextBox 28"/>
          <p:cNvSpPr txBox="1">
            <a:spLocks noChangeArrowheads="1"/>
          </p:cNvSpPr>
          <p:nvPr/>
        </p:nvSpPr>
        <p:spPr bwMode="auto">
          <a:xfrm>
            <a:off x="5585931" y="2018842"/>
            <a:ext cx="283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altLang="en-US" sz="2400" dirty="0">
                <a:solidFill>
                  <a:srgbClr val="CD401A"/>
                </a:solidFill>
              </a:rPr>
              <a:t>Heat l</a:t>
            </a:r>
            <a:r>
              <a:rPr lang="en-GB" altLang="en-US" sz="2400" dirty="0" smtClean="0">
                <a:solidFill>
                  <a:srgbClr val="CD401A"/>
                </a:solidFill>
              </a:rPr>
              <a:t>oad</a:t>
            </a:r>
            <a:endParaRPr lang="en-GB" altLang="en-US" sz="2400" dirty="0">
              <a:solidFill>
                <a:srgbClr val="CD401A"/>
              </a:solidFill>
            </a:endParaRPr>
          </a:p>
        </p:txBody>
      </p:sp>
      <p:graphicFrame>
        <p:nvGraphicFramePr>
          <p:cNvPr id="21" name="Diagram 20"/>
          <p:cNvGraphicFramePr/>
          <p:nvPr>
            <p:extLst/>
          </p:nvPr>
        </p:nvGraphicFramePr>
        <p:xfrm>
          <a:off x="1248675" y="249137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8215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021" y="301203"/>
            <a:ext cx="7814313" cy="1323439"/>
          </a:xfrm>
          <a:prstGeom prst="rect">
            <a:avLst/>
          </a:prstGeom>
          <a:noFill/>
        </p:spPr>
        <p:txBody>
          <a:bodyPr wrap="square" rtlCol="0">
            <a:spAutoFit/>
          </a:bodyPr>
          <a:lstStyle/>
          <a:p>
            <a:r>
              <a:rPr lang="en-US" sz="4000" dirty="0" smtClean="0">
                <a:solidFill>
                  <a:srgbClr val="CD401A"/>
                </a:solidFill>
              </a:rPr>
              <a:t>Summary - </a:t>
            </a:r>
            <a:r>
              <a:rPr lang="en-US" sz="4000" dirty="0">
                <a:solidFill>
                  <a:srgbClr val="CD401A"/>
                </a:solidFill>
              </a:rPr>
              <a:t>f</a:t>
            </a:r>
            <a:r>
              <a:rPr lang="en-US" sz="4000" dirty="0" smtClean="0">
                <a:solidFill>
                  <a:srgbClr val="CD401A"/>
                </a:solidFill>
              </a:rPr>
              <a:t>actors influencing </a:t>
            </a:r>
            <a:r>
              <a:rPr lang="en-US" sz="4000" dirty="0">
                <a:solidFill>
                  <a:srgbClr val="CD401A"/>
                </a:solidFill>
              </a:rPr>
              <a:t>f</a:t>
            </a:r>
            <a:r>
              <a:rPr lang="en-US" sz="4000" dirty="0" smtClean="0">
                <a:solidFill>
                  <a:srgbClr val="CD401A"/>
                </a:solidFill>
              </a:rPr>
              <a:t>inance</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9" name="Diagram 8"/>
          <p:cNvGraphicFramePr/>
          <p:nvPr>
            <p:extLst>
              <p:ext uri="{D42A27DB-BD31-4B8C-83A1-F6EECF244321}">
                <p14:modId xmlns:p14="http://schemas.microsoft.com/office/powerpoint/2010/main" val="1692918377"/>
              </p:ext>
            </p:extLst>
          </p:nvPr>
        </p:nvGraphicFramePr>
        <p:xfrm>
          <a:off x="1078309" y="2148853"/>
          <a:ext cx="6384634" cy="4552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p:cNvGrpSpPr/>
          <p:nvPr/>
        </p:nvGrpSpPr>
        <p:grpSpPr>
          <a:xfrm>
            <a:off x="3655762" y="3686476"/>
            <a:ext cx="1445628" cy="1308343"/>
            <a:chOff x="4616260" y="2224874"/>
            <a:chExt cx="1089565" cy="920167"/>
          </a:xfrm>
          <a:scene3d>
            <a:camera prst="orthographicFront">
              <a:rot lat="0" lon="0" rev="0"/>
            </a:camera>
            <a:lightRig rig="glow" dir="t">
              <a:rot lat="0" lon="0" rev="4800000"/>
            </a:lightRig>
          </a:scene3d>
        </p:grpSpPr>
        <p:sp>
          <p:nvSpPr>
            <p:cNvPr id="12" name="Rounded Rectangle 11"/>
            <p:cNvSpPr/>
            <p:nvPr/>
          </p:nvSpPr>
          <p:spPr>
            <a:xfrm>
              <a:off x="4616260" y="2341298"/>
              <a:ext cx="1089565" cy="708217"/>
            </a:xfrm>
            <a:prstGeom prst="roundRect">
              <a:avLst/>
            </a:prstGeom>
            <a:solidFill>
              <a:srgbClr val="D63D25"/>
            </a:solidFill>
            <a:ln>
              <a:noFill/>
            </a:ln>
            <a:effectLst>
              <a:outerShdw blurRad="190500" dist="228600" dir="2700000" algn="ctr">
                <a:srgbClr val="000000">
                  <a:alpha val="30000"/>
                </a:srgbClr>
              </a:outerShdw>
            </a:effectLst>
            <a:sp3d prstMaterial="matte">
              <a:bevelT w="127000" h="63500"/>
            </a:sp3d>
          </p:spPr>
          <p:style>
            <a:lnRef idx="0">
              <a:scrgbClr r="0" g="0" b="0"/>
            </a:lnRef>
            <a:fillRef idx="3">
              <a:scrgbClr r="0" g="0" b="0"/>
            </a:fillRef>
            <a:effectRef idx="2">
              <a:scrgbClr r="0" g="0" b="0"/>
            </a:effectRef>
            <a:fontRef idx="minor">
              <a:schemeClr val="lt1"/>
            </a:fontRef>
          </p:style>
        </p:sp>
        <p:sp>
          <p:nvSpPr>
            <p:cNvPr id="13" name="Rounded Rectangle 4"/>
            <p:cNvSpPr/>
            <p:nvPr/>
          </p:nvSpPr>
          <p:spPr>
            <a:xfrm>
              <a:off x="4650832" y="2224874"/>
              <a:ext cx="1020421" cy="920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dirty="0" smtClean="0"/>
                <a:t>Meeting Objectives</a:t>
              </a:r>
              <a:endParaRPr lang="en-GB" sz="1600" kern="1200" dirty="0"/>
            </a:p>
          </p:txBody>
        </p:sp>
      </p:grpSp>
      <p:sp>
        <p:nvSpPr>
          <p:cNvPr id="14" name="Down Arrow 13"/>
          <p:cNvSpPr/>
          <p:nvPr/>
        </p:nvSpPr>
        <p:spPr>
          <a:xfrm>
            <a:off x="4162676" y="1621138"/>
            <a:ext cx="215900" cy="503238"/>
          </a:xfrm>
          <a:prstGeom prst="downArrow">
            <a:avLst/>
          </a:prstGeom>
          <a:solidFill>
            <a:srgbClr val="CD401A"/>
          </a:solidFill>
          <a:ln>
            <a:solidFill>
              <a:srgbClr val="D63D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p:nvPr/>
        </p:nvSpPr>
        <p:spPr>
          <a:xfrm>
            <a:off x="3483038" y="1279889"/>
            <a:ext cx="1572482" cy="369332"/>
          </a:xfrm>
          <a:prstGeom prst="rect">
            <a:avLst/>
          </a:prstGeom>
          <a:noFill/>
        </p:spPr>
        <p:txBody>
          <a:bodyPr wrap="none" rtlCol="0">
            <a:spAutoFit/>
          </a:bodyPr>
          <a:lstStyle/>
          <a:p>
            <a:r>
              <a:rPr lang="en-GB" b="1" dirty="0" smtClean="0">
                <a:solidFill>
                  <a:srgbClr val="C00000"/>
                </a:solidFill>
              </a:rPr>
              <a:t>Initial Strategy</a:t>
            </a:r>
            <a:endParaRPr lang="en-GB" b="1" dirty="0">
              <a:solidFill>
                <a:srgbClr val="C00000"/>
              </a:solidFill>
            </a:endParaRPr>
          </a:p>
        </p:txBody>
      </p:sp>
    </p:spTree>
    <p:extLst>
      <p:ext uri="{BB962C8B-B14F-4D97-AF65-F5344CB8AC3E}">
        <p14:creationId xmlns:p14="http://schemas.microsoft.com/office/powerpoint/2010/main" val="1326289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8109" y="1601750"/>
            <a:ext cx="3154865" cy="3990836"/>
          </a:xfrm>
          <a:prstGeom prst="rect">
            <a:avLst/>
          </a:prstGeom>
          <a:noFill/>
        </p:spPr>
        <p:txBody>
          <a:bodyPr wrap="square" rtlCol="0">
            <a:spAutoFit/>
          </a:bodyPr>
          <a:lstStyle/>
          <a:p>
            <a:endParaRPr lang="en-GB" sz="4000" b="1" dirty="0" smtClean="0">
              <a:solidFill>
                <a:srgbClr val="CD401A"/>
              </a:solidFill>
            </a:endParaRPr>
          </a:p>
          <a:p>
            <a:endParaRPr lang="en-GB" sz="4000" b="1" dirty="0" smtClean="0">
              <a:solidFill>
                <a:srgbClr val="CD401A"/>
              </a:solidFill>
            </a:endParaRPr>
          </a:p>
          <a:p>
            <a:r>
              <a:rPr lang="en-GB" sz="4000" b="1" dirty="0" smtClean="0">
                <a:solidFill>
                  <a:srgbClr val="CD401A"/>
                </a:solidFill>
              </a:rPr>
              <a:t>Questions?</a:t>
            </a:r>
          </a:p>
          <a:p>
            <a:endParaRPr lang="en-GB" sz="4000" b="1" baseline="30000" dirty="0">
              <a:solidFill>
                <a:srgbClr val="CD401A"/>
              </a:solidFill>
            </a:endParaRPr>
          </a:p>
          <a:p>
            <a:endParaRPr lang="en-GB" sz="4000" b="1" baseline="30000" dirty="0" smtClean="0">
              <a:solidFill>
                <a:srgbClr val="CD401A"/>
              </a:solidFill>
            </a:endParaRPr>
          </a:p>
          <a:p>
            <a:endParaRPr lang="en-US" sz="8000" dirty="0"/>
          </a:p>
        </p:txBody>
      </p:sp>
      <p:sp>
        <p:nvSpPr>
          <p:cNvPr id="5" name="Rectangle 4"/>
          <p:cNvSpPr/>
          <p:nvPr/>
        </p:nvSpPr>
        <p:spPr>
          <a:xfrm>
            <a:off x="1" y="-56628"/>
            <a:ext cx="9144000"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9" name="Picture 8"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pic>
        <p:nvPicPr>
          <p:cNvPr id="2050" name="Picture 2" descr="https://inception-app-prod.s3.amazonaws.com/Y2FhMmE4YmQtMTVkNC00MTcxLTgyMWYtMzUwZTM2ZWE4NWNh%2Fmedia%2F2015%2F01%2Ffrequently-asked-questions-regarding-commercial-equipment-financ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974" y="1601750"/>
            <a:ext cx="4776789" cy="3184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8" name="Picture 7" descr="dualSGstacked_Pos_CMYK.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10" name="Picture 9" descr="SE logo (cmyk).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11" name="Picture 10" descr="Energy_Saving_Trust_Logo_Black_24mm.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12" name="Picture 11" descr="RES_CMYK_hr_icon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pic>
        <p:nvPicPr>
          <p:cNvPr id="13" name="Picture 12" descr="sft.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Tree>
    <p:extLst>
      <p:ext uri="{BB962C8B-B14F-4D97-AF65-F5344CB8AC3E}">
        <p14:creationId xmlns:p14="http://schemas.microsoft.com/office/powerpoint/2010/main" val="3978033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6" name="Picture 15" descr="HNP_Logo_Final_White_Version.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39555" y="1302446"/>
            <a:ext cx="6411578" cy="1651734"/>
          </a:xfrm>
          <a:prstGeom prst="rect">
            <a:avLst/>
          </a:prstGeom>
        </p:spPr>
        <p:txBody>
          <a:bodyPr wrap="square">
            <a:spAutoFit/>
          </a:bodyPr>
          <a:lstStyle/>
          <a:p>
            <a:r>
              <a:rPr lang="en-GB" sz="4000" b="1" dirty="0" smtClean="0">
                <a:solidFill>
                  <a:srgbClr val="CD401A"/>
                </a:solidFill>
              </a:rPr>
              <a:t>District Heating </a:t>
            </a:r>
          </a:p>
          <a:p>
            <a:r>
              <a:rPr lang="en-GB" sz="4000" b="1" dirty="0" smtClean="0">
                <a:solidFill>
                  <a:srgbClr val="CD401A"/>
                </a:solidFill>
              </a:rPr>
              <a:t>Strategy Support Programme</a:t>
            </a:r>
            <a:endParaRPr lang="en-GB" sz="4000" b="1" dirty="0">
              <a:solidFill>
                <a:srgbClr val="CD401A"/>
              </a:solidFill>
            </a:endParaRPr>
          </a:p>
          <a:p>
            <a:endParaRPr lang="en-GB" sz="3200" b="1" baseline="30000" dirty="0">
              <a:solidFill>
                <a:srgbClr val="CD401A"/>
              </a:solidFill>
            </a:endParaRPr>
          </a:p>
        </p:txBody>
      </p:sp>
      <p:sp>
        <p:nvSpPr>
          <p:cNvPr id="13" name="Rectangle 12"/>
          <p:cNvSpPr/>
          <p:nvPr/>
        </p:nvSpPr>
        <p:spPr>
          <a:xfrm>
            <a:off x="563069" y="2788127"/>
            <a:ext cx="8114033" cy="1384995"/>
          </a:xfrm>
          <a:prstGeom prst="rect">
            <a:avLst/>
          </a:prstGeom>
        </p:spPr>
        <p:txBody>
          <a:bodyPr wrap="square">
            <a:spAutoFit/>
          </a:bodyPr>
          <a:lstStyle/>
          <a:p>
            <a:r>
              <a:rPr lang="en-GB" sz="2400" b="1" dirty="0" smtClean="0">
                <a:solidFill>
                  <a:srgbClr val="CD401A"/>
                </a:solidFill>
              </a:rPr>
              <a:t>The Business Case</a:t>
            </a:r>
          </a:p>
          <a:p>
            <a:endParaRPr lang="en-GB" sz="2400" b="1" dirty="0" smtClean="0">
              <a:solidFill>
                <a:srgbClr val="CD401A"/>
              </a:solidFill>
            </a:endParaRPr>
          </a:p>
          <a:p>
            <a:r>
              <a:rPr lang="en-GB" b="1" dirty="0" smtClean="0">
                <a:solidFill>
                  <a:srgbClr val="CD401A"/>
                </a:solidFill>
              </a:rPr>
              <a:t> </a:t>
            </a:r>
            <a:endParaRPr lang="en-GB" b="1" dirty="0">
              <a:solidFill>
                <a:srgbClr val="CD401A"/>
              </a:solidFill>
            </a:endParaRPr>
          </a:p>
          <a:p>
            <a:r>
              <a:rPr lang="en-GB" dirty="0" smtClean="0">
                <a:solidFill>
                  <a:srgbClr val="CD401A"/>
                </a:solidFill>
              </a:rPr>
              <a:t>Paul Moseley, Associate Director, Scottish Futures Trust</a:t>
            </a:r>
            <a:endParaRPr lang="en-GB" dirty="0">
              <a:solidFill>
                <a:srgbClr val="CD401A"/>
              </a:solidFill>
            </a:endParaRPr>
          </a:p>
        </p:txBody>
      </p:sp>
    </p:spTree>
    <p:extLst>
      <p:ext uri="{BB962C8B-B14F-4D97-AF65-F5344CB8AC3E}">
        <p14:creationId xmlns:p14="http://schemas.microsoft.com/office/powerpoint/2010/main" val="341885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Building a business case</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graphicFrame>
        <p:nvGraphicFramePr>
          <p:cNvPr id="2" name="Diagram 1"/>
          <p:cNvGraphicFramePr/>
          <p:nvPr>
            <p:extLst>
              <p:ext uri="{D42A27DB-BD31-4B8C-83A1-F6EECF244321}">
                <p14:modId xmlns:p14="http://schemas.microsoft.com/office/powerpoint/2010/main" val="2876873749"/>
              </p:ext>
            </p:extLst>
          </p:nvPr>
        </p:nvGraphicFramePr>
        <p:xfrm>
          <a:off x="892194" y="1916952"/>
          <a:ext cx="7360024" cy="4555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750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alSGstacked_Pos_CMYK.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776" y="5876789"/>
            <a:ext cx="619247" cy="655320"/>
          </a:xfrm>
          <a:prstGeom prst="rect">
            <a:avLst/>
          </a:prstGeom>
        </p:spPr>
      </p:pic>
      <p:pic>
        <p:nvPicPr>
          <p:cNvPr id="7" name="Picture 6" descr="SE logo (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0040" y="5923873"/>
            <a:ext cx="897914" cy="655320"/>
          </a:xfrm>
          <a:prstGeom prst="rect">
            <a:avLst/>
          </a:prstGeom>
        </p:spPr>
      </p:pic>
      <p:pic>
        <p:nvPicPr>
          <p:cNvPr id="8" name="Picture 7" descr="Energy_Saving_Trust_Logo_Black_24m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9794" y="5895638"/>
            <a:ext cx="862584" cy="655320"/>
          </a:xfrm>
          <a:prstGeom prst="rect">
            <a:avLst/>
          </a:prstGeom>
        </p:spPr>
      </p:pic>
      <p:pic>
        <p:nvPicPr>
          <p:cNvPr id="9" name="Picture 8" descr="RES_CMYK_hr_icon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5424" y="5924341"/>
            <a:ext cx="652009" cy="655320"/>
          </a:xfrm>
          <a:prstGeom prst="rect">
            <a:avLst/>
          </a:prstGeom>
        </p:spPr>
      </p:pic>
      <p:sp>
        <p:nvSpPr>
          <p:cNvPr id="10" name="TextBox 9"/>
          <p:cNvSpPr txBox="1"/>
          <p:nvPr/>
        </p:nvSpPr>
        <p:spPr>
          <a:xfrm>
            <a:off x="400466" y="5312022"/>
            <a:ext cx="8402696" cy="1610697"/>
          </a:xfrm>
          <a:prstGeom prst="rect">
            <a:avLst/>
          </a:prstGeom>
          <a:noFill/>
        </p:spPr>
        <p:txBody>
          <a:bodyPr wrap="square" rtlCol="0">
            <a:spAutoFit/>
          </a:bodyPr>
          <a:lstStyle/>
          <a:p>
            <a:pPr algn="ctr"/>
            <a:r>
              <a:rPr lang="en-GB" sz="2800" baseline="30000" dirty="0">
                <a:solidFill>
                  <a:srgbClr val="CD401A"/>
                </a:solidFill>
              </a:rPr>
              <a:t>Working together</a:t>
            </a:r>
            <a:r>
              <a:rPr lang="en-GB" sz="2800" b="1" baseline="30000" dirty="0">
                <a:solidFill>
                  <a:srgbClr val="CD401A"/>
                </a:solidFill>
              </a:rPr>
              <a:t> for a decarbonised heat sector</a:t>
            </a:r>
          </a:p>
          <a:p>
            <a:pPr algn="ctr"/>
            <a:endParaRPr lang="en-US" sz="8000" dirty="0"/>
          </a:p>
        </p:txBody>
      </p:sp>
      <p:pic>
        <p:nvPicPr>
          <p:cNvPr id="2" name="Picture 1" descr="sft.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1492" y="5895638"/>
            <a:ext cx="655983" cy="655983"/>
          </a:xfrm>
          <a:prstGeom prst="rect">
            <a:avLst/>
          </a:prstGeom>
        </p:spPr>
      </p:pic>
      <p:sp>
        <p:nvSpPr>
          <p:cNvPr id="12" name="Rectangle 11"/>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6" name="Picture 15" descr="HNP_Logo_Final_White_Version.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Rectangle 2"/>
          <p:cNvSpPr/>
          <p:nvPr/>
        </p:nvSpPr>
        <p:spPr>
          <a:xfrm>
            <a:off x="539555" y="1302446"/>
            <a:ext cx="6411578" cy="1651734"/>
          </a:xfrm>
          <a:prstGeom prst="rect">
            <a:avLst/>
          </a:prstGeom>
        </p:spPr>
        <p:txBody>
          <a:bodyPr wrap="square">
            <a:spAutoFit/>
          </a:bodyPr>
          <a:lstStyle/>
          <a:p>
            <a:r>
              <a:rPr lang="en-GB" sz="4000" b="1" dirty="0" smtClean="0">
                <a:solidFill>
                  <a:srgbClr val="CD401A"/>
                </a:solidFill>
              </a:rPr>
              <a:t>District Heating </a:t>
            </a:r>
          </a:p>
          <a:p>
            <a:r>
              <a:rPr lang="en-GB" sz="4000" b="1" dirty="0" smtClean="0">
                <a:solidFill>
                  <a:srgbClr val="CD401A"/>
                </a:solidFill>
              </a:rPr>
              <a:t>Strategy Support Programme</a:t>
            </a:r>
            <a:endParaRPr lang="en-GB" sz="4000" b="1" dirty="0">
              <a:solidFill>
                <a:srgbClr val="CD401A"/>
              </a:solidFill>
            </a:endParaRPr>
          </a:p>
          <a:p>
            <a:endParaRPr lang="en-GB" sz="3200" b="1" baseline="30000" dirty="0">
              <a:solidFill>
                <a:srgbClr val="CD401A"/>
              </a:solidFill>
            </a:endParaRPr>
          </a:p>
        </p:txBody>
      </p:sp>
      <p:sp>
        <p:nvSpPr>
          <p:cNvPr id="13" name="Rectangle 12"/>
          <p:cNvSpPr/>
          <p:nvPr/>
        </p:nvSpPr>
        <p:spPr>
          <a:xfrm>
            <a:off x="563069" y="2788127"/>
            <a:ext cx="8114033" cy="1384995"/>
          </a:xfrm>
          <a:prstGeom prst="rect">
            <a:avLst/>
          </a:prstGeom>
        </p:spPr>
        <p:txBody>
          <a:bodyPr wrap="square">
            <a:spAutoFit/>
          </a:bodyPr>
          <a:lstStyle/>
          <a:p>
            <a:r>
              <a:rPr lang="en-GB" sz="2400" b="1" dirty="0" smtClean="0">
                <a:solidFill>
                  <a:srgbClr val="CD401A"/>
                </a:solidFill>
              </a:rPr>
              <a:t>Commercial Strategies</a:t>
            </a:r>
          </a:p>
          <a:p>
            <a:endParaRPr lang="en-GB" sz="2400" b="1" dirty="0" smtClean="0">
              <a:solidFill>
                <a:srgbClr val="CD401A"/>
              </a:solidFill>
            </a:endParaRPr>
          </a:p>
          <a:p>
            <a:r>
              <a:rPr lang="en-GB" b="1" dirty="0" smtClean="0">
                <a:solidFill>
                  <a:srgbClr val="CD401A"/>
                </a:solidFill>
              </a:rPr>
              <a:t> </a:t>
            </a:r>
            <a:endParaRPr lang="en-GB" b="1" dirty="0">
              <a:solidFill>
                <a:srgbClr val="CD401A"/>
              </a:solidFill>
            </a:endParaRPr>
          </a:p>
          <a:p>
            <a:r>
              <a:rPr lang="en-GB" dirty="0" smtClean="0">
                <a:solidFill>
                  <a:srgbClr val="CD401A"/>
                </a:solidFill>
              </a:rPr>
              <a:t>Charles Smith, Partner, Brodies LLP</a:t>
            </a:r>
            <a:endParaRPr lang="en-GB" dirty="0">
              <a:solidFill>
                <a:srgbClr val="CD401A"/>
              </a:solidFill>
            </a:endParaRPr>
          </a:p>
        </p:txBody>
      </p:sp>
    </p:spTree>
    <p:extLst>
      <p:ext uri="{BB962C8B-B14F-4D97-AF65-F5344CB8AC3E}">
        <p14:creationId xmlns:p14="http://schemas.microsoft.com/office/powerpoint/2010/main" val="654967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Five case model</a:t>
            </a:r>
            <a:endParaRPr lang="en-US" sz="4000" dirty="0">
              <a:solidFill>
                <a:srgbClr val="CD401A"/>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45" y="2231647"/>
            <a:ext cx="7092014" cy="3757613"/>
          </a:xfrm>
          <a:prstGeom prst="rect">
            <a:avLst/>
          </a:prstGeom>
        </p:spPr>
      </p:pic>
    </p:spTree>
    <p:extLst>
      <p:ext uri="{BB962C8B-B14F-4D97-AF65-F5344CB8AC3E}">
        <p14:creationId xmlns:p14="http://schemas.microsoft.com/office/powerpoint/2010/main" val="3430190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Business case – top tips (1)</a:t>
            </a:r>
            <a:endParaRPr lang="en-US" sz="4000" dirty="0">
              <a:solidFill>
                <a:srgbClr val="CD401A"/>
              </a:solidFill>
            </a:endParaRPr>
          </a:p>
        </p:txBody>
      </p:sp>
      <p:sp>
        <p:nvSpPr>
          <p:cNvPr id="8" name="TextBox 7"/>
          <p:cNvSpPr txBox="1"/>
          <p:nvPr/>
        </p:nvSpPr>
        <p:spPr>
          <a:xfrm>
            <a:off x="-1" y="1718687"/>
            <a:ext cx="5979459" cy="5324535"/>
          </a:xfrm>
          <a:prstGeom prst="rect">
            <a:avLst/>
          </a:prstGeom>
          <a:noFill/>
        </p:spPr>
        <p:txBody>
          <a:bodyPr wrap="square" rtlCol="0">
            <a:spAutoFit/>
          </a:bodyPr>
          <a:lstStyle/>
          <a:p>
            <a:pPr lvl="1"/>
            <a:r>
              <a:rPr lang="en-GB" sz="2000" b="1" dirty="0" smtClean="0">
                <a:solidFill>
                  <a:srgbClr val="CD401A"/>
                </a:solidFill>
              </a:rPr>
              <a:t>Establish a robust business-as-usual scenario</a:t>
            </a:r>
          </a:p>
          <a:p>
            <a:pPr lvl="1"/>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Need a robust baseline against which the project’s expected benefits can be measured</a:t>
            </a:r>
          </a:p>
          <a:p>
            <a:pPr marL="800100" lvl="1" indent="-342900">
              <a:buFont typeface="Arial" panose="020B0604020202020204" pitchFamily="34" charset="0"/>
              <a:buChar char="•"/>
            </a:pPr>
            <a:endParaRPr lang="en-GB" sz="2000" dirty="0">
              <a:solidFill>
                <a:srgbClr val="CD401A"/>
              </a:solidFill>
            </a:endParaRPr>
          </a:p>
          <a:p>
            <a:pPr marL="800100" lvl="1" indent="-342900">
              <a:buFont typeface="Arial" panose="020B0604020202020204" pitchFamily="34" charset="0"/>
              <a:buChar char="•"/>
            </a:pPr>
            <a:r>
              <a:rPr lang="en-GB" sz="2000" dirty="0" smtClean="0">
                <a:solidFill>
                  <a:srgbClr val="CD401A"/>
                </a:solidFill>
              </a:rPr>
              <a:t>Include full capital, operational, maintenance and lifecycle costs over whole evaluation period</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Use appropriate indexation of forecast costs</a:t>
            </a:r>
          </a:p>
          <a:p>
            <a:pPr marL="1257300" lvl="2" indent="-342900">
              <a:buFont typeface="Arial" panose="020B0604020202020204" pitchFamily="34" charset="0"/>
              <a:buChar char="•"/>
            </a:pPr>
            <a:r>
              <a:rPr lang="en-GB" sz="2000" dirty="0" smtClean="0">
                <a:solidFill>
                  <a:srgbClr val="CD401A"/>
                </a:solidFill>
              </a:rPr>
              <a:t>Energy costs – DECC forecasts</a:t>
            </a:r>
          </a:p>
          <a:p>
            <a:pPr marL="1257300" lvl="2" indent="-342900">
              <a:buFont typeface="Arial" panose="020B0604020202020204" pitchFamily="34" charset="0"/>
              <a:buChar char="•"/>
            </a:pPr>
            <a:r>
              <a:rPr lang="en-GB" sz="2000" dirty="0" smtClean="0">
                <a:solidFill>
                  <a:srgbClr val="CD401A"/>
                </a:solidFill>
              </a:rPr>
              <a:t>Operating costs – e.g. RPI/CPI</a:t>
            </a:r>
          </a:p>
          <a:p>
            <a:pPr lvl="1"/>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If BAU costs are over-optimistic, the project benefits will be under-stated </a:t>
            </a:r>
            <a:endParaRPr lang="en-GB" sz="2000" dirty="0">
              <a:solidFill>
                <a:srgbClr val="CD401A"/>
              </a:solidFill>
            </a:endParaRPr>
          </a:p>
          <a:p>
            <a:pPr lvl="1"/>
            <a:endParaRPr lang="en-GB" sz="2000" b="1" dirty="0" smtClean="0">
              <a:solidFill>
                <a:srgbClr val="CD401A"/>
              </a:solidFill>
            </a:endParaRPr>
          </a:p>
          <a:p>
            <a:pPr lvl="1"/>
            <a:endParaRPr lang="en-GB" sz="2000" dirty="0" smtClean="0">
              <a:solidFill>
                <a:srgbClr val="CD401A"/>
              </a:solidFill>
            </a:endParaRPr>
          </a:p>
          <a:p>
            <a:endParaRPr lang="en-US" sz="2000" dirty="0">
              <a:solidFill>
                <a:srgbClr val="D63D25"/>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676" y="1718687"/>
            <a:ext cx="1905000" cy="1905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676" y="4181542"/>
            <a:ext cx="1905000" cy="1982932"/>
          </a:xfrm>
          <a:prstGeom prst="rect">
            <a:avLst/>
          </a:prstGeom>
        </p:spPr>
      </p:pic>
    </p:spTree>
    <p:extLst>
      <p:ext uri="{BB962C8B-B14F-4D97-AF65-F5344CB8AC3E}">
        <p14:creationId xmlns:p14="http://schemas.microsoft.com/office/powerpoint/2010/main" val="1982536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Business case – top tips (</a:t>
            </a:r>
            <a:r>
              <a:rPr lang="en-US" sz="4000" dirty="0">
                <a:solidFill>
                  <a:srgbClr val="CD401A"/>
                </a:solidFill>
              </a:rPr>
              <a:t>2</a:t>
            </a:r>
            <a:r>
              <a:rPr lang="en-US" sz="4000" dirty="0" smtClean="0">
                <a:solidFill>
                  <a:srgbClr val="CD401A"/>
                </a:solidFill>
              </a:rPr>
              <a:t>)</a:t>
            </a:r>
            <a:endParaRPr lang="en-US" sz="4000" dirty="0">
              <a:solidFill>
                <a:srgbClr val="CD401A"/>
              </a:solidFill>
            </a:endParaRPr>
          </a:p>
        </p:txBody>
      </p:sp>
      <p:sp>
        <p:nvSpPr>
          <p:cNvPr id="8" name="TextBox 7"/>
          <p:cNvSpPr txBox="1"/>
          <p:nvPr/>
        </p:nvSpPr>
        <p:spPr>
          <a:xfrm>
            <a:off x="-52862" y="1718687"/>
            <a:ext cx="7224627" cy="6247864"/>
          </a:xfrm>
          <a:prstGeom prst="rect">
            <a:avLst/>
          </a:prstGeom>
          <a:noFill/>
        </p:spPr>
        <p:txBody>
          <a:bodyPr wrap="square" rtlCol="0">
            <a:spAutoFit/>
          </a:bodyPr>
          <a:lstStyle/>
          <a:p>
            <a:pPr lvl="1"/>
            <a:r>
              <a:rPr lang="en-GB" sz="2000" b="1" dirty="0" smtClean="0">
                <a:solidFill>
                  <a:srgbClr val="CD401A"/>
                </a:solidFill>
              </a:rPr>
              <a:t>Articulate </a:t>
            </a:r>
            <a:r>
              <a:rPr lang="en-GB" sz="2000" b="1" u="sng" dirty="0" smtClean="0">
                <a:solidFill>
                  <a:srgbClr val="CD401A"/>
                </a:solidFill>
              </a:rPr>
              <a:t>all</a:t>
            </a:r>
            <a:r>
              <a:rPr lang="en-GB" sz="2000" b="1" dirty="0" smtClean="0">
                <a:solidFill>
                  <a:srgbClr val="CD401A"/>
                </a:solidFill>
              </a:rPr>
              <a:t> the benefits of the project</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Economic benefits</a:t>
            </a:r>
          </a:p>
          <a:p>
            <a:pPr marL="1257300" lvl="2" indent="-342900">
              <a:buFont typeface="Arial" panose="020B0604020202020204" pitchFamily="34" charset="0"/>
              <a:buChar char="•"/>
            </a:pPr>
            <a:r>
              <a:rPr lang="en-GB" sz="2000" dirty="0" smtClean="0">
                <a:solidFill>
                  <a:srgbClr val="CD401A"/>
                </a:solidFill>
              </a:rPr>
              <a:t>energy costs – short-term &amp; long-term hedge </a:t>
            </a:r>
          </a:p>
          <a:p>
            <a:pPr marL="1257300" lvl="2" indent="-342900">
              <a:buFont typeface="Arial" panose="020B0604020202020204" pitchFamily="34" charset="0"/>
              <a:buChar char="•"/>
            </a:pPr>
            <a:r>
              <a:rPr lang="en-GB" sz="2000" dirty="0">
                <a:solidFill>
                  <a:srgbClr val="CD401A"/>
                </a:solidFill>
              </a:rPr>
              <a:t>c</a:t>
            </a:r>
            <a:r>
              <a:rPr lang="en-GB" sz="2000" dirty="0" smtClean="0">
                <a:solidFill>
                  <a:srgbClr val="CD401A"/>
                </a:solidFill>
              </a:rPr>
              <a:t>arbon taxes</a:t>
            </a:r>
          </a:p>
          <a:p>
            <a:pPr marL="1257300" lvl="2" indent="-342900">
              <a:buFont typeface="Arial" panose="020B0604020202020204" pitchFamily="34" charset="0"/>
              <a:buChar char="•"/>
            </a:pPr>
            <a:r>
              <a:rPr lang="en-GB" sz="2000" dirty="0" smtClean="0">
                <a:solidFill>
                  <a:srgbClr val="CD401A"/>
                </a:solidFill>
              </a:rPr>
              <a:t>local economy - jobs created / safeguarded </a:t>
            </a:r>
          </a:p>
          <a:p>
            <a:pPr marL="1257300" lvl="2" indent="-342900">
              <a:buFont typeface="Arial" panose="020B0604020202020204" pitchFamily="34" charset="0"/>
              <a:buChar char="•"/>
            </a:pPr>
            <a:r>
              <a:rPr lang="en-GB" sz="2000" dirty="0" smtClean="0">
                <a:solidFill>
                  <a:srgbClr val="CD401A"/>
                </a:solidFill>
              </a:rPr>
              <a:t>energy security / resilience / fuel switching</a:t>
            </a:r>
          </a:p>
          <a:p>
            <a:pPr marL="1257300" lvl="2" indent="-342900">
              <a:buFont typeface="Arial" panose="020B0604020202020204" pitchFamily="34" charset="0"/>
              <a:buChar char="•"/>
            </a:pPr>
            <a:r>
              <a:rPr lang="en-GB" sz="2000" dirty="0" smtClean="0">
                <a:solidFill>
                  <a:srgbClr val="CD401A"/>
                </a:solidFill>
              </a:rPr>
              <a:t>reduced plant room requirements</a:t>
            </a:r>
            <a:endParaRPr lang="en-GB" sz="2000" dirty="0">
              <a:solidFill>
                <a:srgbClr val="CD401A"/>
              </a:solidFill>
            </a:endParaRP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Environmental benefits</a:t>
            </a:r>
          </a:p>
          <a:p>
            <a:pPr marL="1257300" lvl="2" indent="-342900">
              <a:buFont typeface="Arial" panose="020B0604020202020204" pitchFamily="34" charset="0"/>
              <a:buChar char="•"/>
            </a:pPr>
            <a:r>
              <a:rPr lang="en-GB" sz="2000" dirty="0" smtClean="0">
                <a:solidFill>
                  <a:srgbClr val="CD401A"/>
                </a:solidFill>
              </a:rPr>
              <a:t>Carbon savings</a:t>
            </a:r>
          </a:p>
          <a:p>
            <a:pPr marL="1257300" lvl="2" indent="-342900">
              <a:buFont typeface="Arial" panose="020B0604020202020204" pitchFamily="34" charset="0"/>
              <a:buChar char="•"/>
            </a:pPr>
            <a:r>
              <a:rPr lang="en-GB" sz="2000" dirty="0" smtClean="0">
                <a:solidFill>
                  <a:srgbClr val="CD401A"/>
                </a:solidFill>
              </a:rPr>
              <a:t>Air quality</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Social benefits </a:t>
            </a:r>
          </a:p>
          <a:p>
            <a:pPr marL="1257300" lvl="2" indent="-342900">
              <a:buFont typeface="Arial" panose="020B0604020202020204" pitchFamily="34" charset="0"/>
              <a:buChar char="•"/>
            </a:pPr>
            <a:r>
              <a:rPr lang="en-GB" sz="2000" dirty="0" smtClean="0">
                <a:solidFill>
                  <a:srgbClr val="CD401A"/>
                </a:solidFill>
              </a:rPr>
              <a:t>Impact on fuel poverty and associated health benefits</a:t>
            </a:r>
          </a:p>
          <a:p>
            <a:pPr lvl="1"/>
            <a:endParaRPr lang="en-GB" sz="2000" dirty="0" smtClean="0">
              <a:solidFill>
                <a:srgbClr val="CD401A"/>
              </a:solidFill>
            </a:endParaRPr>
          </a:p>
          <a:p>
            <a:pPr lvl="1"/>
            <a:endParaRPr lang="en-GB" sz="2000" dirty="0" smtClean="0">
              <a:solidFill>
                <a:srgbClr val="CD401A"/>
              </a:solidFill>
            </a:endParaRPr>
          </a:p>
          <a:p>
            <a:pPr lvl="1"/>
            <a:endParaRPr lang="en-GB" sz="2000" b="1" dirty="0" smtClean="0">
              <a:solidFill>
                <a:srgbClr val="CD401A"/>
              </a:solidFill>
            </a:endParaRPr>
          </a:p>
          <a:p>
            <a:pPr lvl="1"/>
            <a:endParaRPr lang="en-GB" sz="2000" dirty="0" smtClean="0">
              <a:solidFill>
                <a:srgbClr val="CD401A"/>
              </a:solidFill>
            </a:endParaRPr>
          </a:p>
          <a:p>
            <a:endParaRPr lang="en-US" sz="2000" dirty="0">
              <a:solidFill>
                <a:srgbClr val="D63D25"/>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765" y="1689871"/>
            <a:ext cx="1912270" cy="14380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765" y="3273552"/>
            <a:ext cx="1658668" cy="171009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054" y="5065060"/>
            <a:ext cx="1764348" cy="1604682"/>
          </a:xfrm>
          <a:prstGeom prst="rect">
            <a:avLst/>
          </a:prstGeom>
        </p:spPr>
      </p:pic>
    </p:spTree>
    <p:extLst>
      <p:ext uri="{BB962C8B-B14F-4D97-AF65-F5344CB8AC3E}">
        <p14:creationId xmlns:p14="http://schemas.microsoft.com/office/powerpoint/2010/main" val="4226713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74" y="865147"/>
            <a:ext cx="7814313" cy="707886"/>
          </a:xfrm>
          <a:prstGeom prst="rect">
            <a:avLst/>
          </a:prstGeom>
          <a:noFill/>
        </p:spPr>
        <p:txBody>
          <a:bodyPr wrap="square" rtlCol="0">
            <a:spAutoFit/>
          </a:bodyPr>
          <a:lstStyle/>
          <a:p>
            <a:r>
              <a:rPr lang="en-US" sz="4000" dirty="0" smtClean="0">
                <a:solidFill>
                  <a:srgbClr val="CD401A"/>
                </a:solidFill>
              </a:rPr>
              <a:t>Business case – top tips (3)</a:t>
            </a:r>
            <a:endParaRPr lang="en-US" sz="4000" dirty="0">
              <a:solidFill>
                <a:srgbClr val="CD401A"/>
              </a:solidFill>
            </a:endParaRPr>
          </a:p>
        </p:txBody>
      </p:sp>
      <p:sp>
        <p:nvSpPr>
          <p:cNvPr id="8" name="TextBox 7"/>
          <p:cNvSpPr txBox="1"/>
          <p:nvPr/>
        </p:nvSpPr>
        <p:spPr>
          <a:xfrm>
            <a:off x="-52861" y="1718687"/>
            <a:ext cx="6704674" cy="5940088"/>
          </a:xfrm>
          <a:prstGeom prst="rect">
            <a:avLst/>
          </a:prstGeom>
          <a:noFill/>
        </p:spPr>
        <p:txBody>
          <a:bodyPr wrap="square" rtlCol="0">
            <a:spAutoFit/>
          </a:bodyPr>
          <a:lstStyle/>
          <a:p>
            <a:pPr lvl="1"/>
            <a:r>
              <a:rPr lang="en-GB" sz="2000" b="1" dirty="0" smtClean="0">
                <a:solidFill>
                  <a:srgbClr val="CD401A"/>
                </a:solidFill>
              </a:rPr>
              <a:t>Sense check</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Will the project meet the original objectives?</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Do the expected benefits justify the investment?</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Have key risks been identified and mitigated?</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Is the project value-for-money?</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Is the project affordable?</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Is the project deliverable? </a:t>
            </a:r>
          </a:p>
          <a:p>
            <a:pPr marL="800100" lvl="1" indent="-342900">
              <a:buFont typeface="Arial" panose="020B0604020202020204" pitchFamily="34" charset="0"/>
              <a:buChar char="•"/>
            </a:pPr>
            <a:endParaRPr lang="en-GB" sz="2000" dirty="0" smtClean="0">
              <a:solidFill>
                <a:srgbClr val="CD401A"/>
              </a:solidFill>
            </a:endParaRPr>
          </a:p>
          <a:p>
            <a:pPr marL="800100" lvl="1" indent="-342900">
              <a:buFont typeface="Arial" panose="020B0604020202020204" pitchFamily="34" charset="0"/>
              <a:buChar char="•"/>
            </a:pPr>
            <a:r>
              <a:rPr lang="en-GB" sz="2000" dirty="0" smtClean="0">
                <a:solidFill>
                  <a:srgbClr val="CD401A"/>
                </a:solidFill>
              </a:rPr>
              <a:t>Are robust governance arrangements in place?</a:t>
            </a:r>
          </a:p>
          <a:p>
            <a:pPr lvl="1"/>
            <a:endParaRPr lang="en-GB" sz="2000" dirty="0" smtClean="0">
              <a:solidFill>
                <a:srgbClr val="CD401A"/>
              </a:solidFill>
            </a:endParaRPr>
          </a:p>
          <a:p>
            <a:pPr lvl="1"/>
            <a:endParaRPr lang="en-GB" sz="2000" b="1" dirty="0" smtClean="0">
              <a:solidFill>
                <a:srgbClr val="CD401A"/>
              </a:solidFill>
            </a:endParaRPr>
          </a:p>
          <a:p>
            <a:pPr lvl="1"/>
            <a:endParaRPr lang="en-GB" sz="2000" dirty="0" smtClean="0">
              <a:solidFill>
                <a:srgbClr val="CD401A"/>
              </a:solidFill>
            </a:endParaRPr>
          </a:p>
          <a:p>
            <a:endParaRPr lang="en-US" sz="2000" dirty="0">
              <a:solidFill>
                <a:srgbClr val="D63D25"/>
              </a:solidFill>
            </a:endParaRPr>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Rectangle 6"/>
          <p:cNvSpPr/>
          <p:nvPr/>
        </p:nvSpPr>
        <p:spPr>
          <a:xfrm>
            <a:off x="7360437" y="0"/>
            <a:ext cx="1783563"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5" y="169882"/>
            <a:ext cx="1256667" cy="970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212" y="2617474"/>
            <a:ext cx="1995767" cy="2708462"/>
          </a:xfrm>
          <a:prstGeom prst="rect">
            <a:avLst/>
          </a:prstGeom>
        </p:spPr>
      </p:pic>
    </p:spTree>
    <p:extLst>
      <p:ext uri="{BB962C8B-B14F-4D97-AF65-F5344CB8AC3E}">
        <p14:creationId xmlns:p14="http://schemas.microsoft.com/office/powerpoint/2010/main" val="421123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6" y="2402625"/>
            <a:ext cx="3154865" cy="3990836"/>
          </a:xfrm>
          <a:prstGeom prst="rect">
            <a:avLst/>
          </a:prstGeom>
          <a:noFill/>
        </p:spPr>
        <p:txBody>
          <a:bodyPr wrap="square" rtlCol="0">
            <a:spAutoFit/>
          </a:bodyPr>
          <a:lstStyle/>
          <a:p>
            <a:endParaRPr lang="en-GB" sz="4000" b="1" dirty="0" smtClean="0">
              <a:solidFill>
                <a:srgbClr val="CD401A"/>
              </a:solidFill>
            </a:endParaRPr>
          </a:p>
          <a:p>
            <a:endParaRPr lang="en-GB" sz="4000" b="1" dirty="0" smtClean="0">
              <a:solidFill>
                <a:srgbClr val="CD401A"/>
              </a:solidFill>
            </a:endParaRPr>
          </a:p>
          <a:p>
            <a:r>
              <a:rPr lang="en-GB" sz="4000" b="1" dirty="0" smtClean="0">
                <a:solidFill>
                  <a:srgbClr val="CD401A"/>
                </a:solidFill>
              </a:rPr>
              <a:t>Questions?</a:t>
            </a:r>
          </a:p>
          <a:p>
            <a:endParaRPr lang="en-GB" sz="4000" b="1" baseline="30000" dirty="0">
              <a:solidFill>
                <a:srgbClr val="CD401A"/>
              </a:solidFill>
            </a:endParaRPr>
          </a:p>
          <a:p>
            <a:endParaRPr lang="en-GB" sz="4000" b="1" baseline="30000" dirty="0" smtClean="0">
              <a:solidFill>
                <a:srgbClr val="CD401A"/>
              </a:solidFill>
            </a:endParaRPr>
          </a:p>
          <a:p>
            <a:endParaRPr lang="en-US" sz="8000" dirty="0"/>
          </a:p>
        </p:txBody>
      </p:sp>
      <p:sp>
        <p:nvSpPr>
          <p:cNvPr id="5" name="Rectangle 4"/>
          <p:cNvSpPr/>
          <p:nvPr/>
        </p:nvSpPr>
        <p:spPr>
          <a:xfrm>
            <a:off x="1" y="-56628"/>
            <a:ext cx="9144000"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D401A"/>
              </a:solidFill>
            </a:endParaRPr>
          </a:p>
        </p:txBody>
      </p:sp>
      <p:pic>
        <p:nvPicPr>
          <p:cNvPr id="9" name="Picture 8"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pic>
        <p:nvPicPr>
          <p:cNvPr id="2050" name="Picture 2" descr="https://inception-app-prod.s3.amazonaws.com/Y2FhMmE4YmQtMTVkNC00MTcxLTgyMWYtMzUwZTM2ZWE4NWNh%2Fmedia%2F2015%2F01%2Ffrequently-asked-questions-regarding-commercial-equipment-financ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487" y="2496209"/>
            <a:ext cx="4776789" cy="31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79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679" y="608432"/>
            <a:ext cx="7814313" cy="1323439"/>
          </a:xfrm>
          <a:prstGeom prst="rect">
            <a:avLst/>
          </a:prstGeom>
          <a:noFill/>
        </p:spPr>
        <p:txBody>
          <a:bodyPr wrap="square" rtlCol="0">
            <a:spAutoFit/>
          </a:bodyPr>
          <a:lstStyle/>
          <a:p>
            <a:r>
              <a:rPr lang="en-US" sz="4000" dirty="0" smtClean="0">
                <a:solidFill>
                  <a:srgbClr val="CD401A"/>
                </a:solidFill>
              </a:rPr>
              <a:t>Factors influencing delivery </a:t>
            </a:r>
          </a:p>
          <a:p>
            <a:r>
              <a:rPr lang="en-US" sz="4000" dirty="0" smtClean="0">
                <a:solidFill>
                  <a:srgbClr val="CD401A"/>
                </a:solidFill>
              </a:rPr>
              <a:t>strategy</a:t>
            </a:r>
            <a:endParaRPr lang="en-US" sz="4000" dirty="0">
              <a:solidFill>
                <a:srgbClr val="CD401A"/>
              </a:solidFill>
            </a:endParaRPr>
          </a:p>
        </p:txBody>
      </p:sp>
      <p:sp>
        <p:nvSpPr>
          <p:cNvPr id="8" name="TextBox 7"/>
          <p:cNvSpPr txBox="1"/>
          <p:nvPr/>
        </p:nvSpPr>
        <p:spPr>
          <a:xfrm>
            <a:off x="452582" y="1985818"/>
            <a:ext cx="8250743" cy="1015663"/>
          </a:xfrm>
          <a:prstGeom prst="rect">
            <a:avLst/>
          </a:prstGeom>
          <a:noFill/>
        </p:spPr>
        <p:txBody>
          <a:bodyPr wrap="square" rtlCol="0">
            <a:spAutoFit/>
          </a:bodyPr>
          <a:lstStyle/>
          <a:p>
            <a:endParaRPr lang="en-GB" sz="2000" dirty="0" smtClean="0">
              <a:solidFill>
                <a:srgbClr val="CD401A"/>
              </a:solidFill>
            </a:endParaRPr>
          </a:p>
          <a:p>
            <a:endParaRPr lang="en-GB" sz="2000" dirty="0">
              <a:solidFill>
                <a:srgbClr val="CD401A"/>
              </a:solidFill>
            </a:endParaRPr>
          </a:p>
          <a:p>
            <a:endParaRPr lang="en-US" sz="2000" dirty="0">
              <a:solidFill>
                <a:srgbClr val="D63D25"/>
              </a:solidFill>
            </a:endParaRPr>
          </a:p>
        </p:txBody>
      </p:sp>
      <p:sp>
        <p:nvSpPr>
          <p:cNvPr id="9" name="Rectangle 8"/>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10" name="Picture 9"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aphicFrame>
        <p:nvGraphicFramePr>
          <p:cNvPr id="2" name="Diagram 1"/>
          <p:cNvGraphicFramePr/>
          <p:nvPr>
            <p:extLst>
              <p:ext uri="{D42A27DB-BD31-4B8C-83A1-F6EECF244321}">
                <p14:modId xmlns:p14="http://schemas.microsoft.com/office/powerpoint/2010/main" val="1406938369"/>
              </p:ext>
            </p:extLst>
          </p:nvPr>
        </p:nvGraphicFramePr>
        <p:xfrm>
          <a:off x="1524000" y="1931871"/>
          <a:ext cx="6096000" cy="441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54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8200" y="2085691"/>
            <a:ext cx="4271563" cy="3279523"/>
          </a:xfrm>
          <a:prstGeom prst="roundRect">
            <a:avLst/>
          </a:prstGeom>
          <a:gradFill>
            <a:gsLst>
              <a:gs pos="39999">
                <a:srgbClr val="C4D6EB"/>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ounded Rectangle 8"/>
          <p:cNvSpPr/>
          <p:nvPr/>
        </p:nvSpPr>
        <p:spPr>
          <a:xfrm>
            <a:off x="319489" y="2083853"/>
            <a:ext cx="4176311" cy="3281361"/>
          </a:xfrm>
          <a:prstGeom prst="roundRect">
            <a:avLst/>
          </a:prstGeom>
          <a:gradFill>
            <a:gsLst>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pPr algn="l"/>
            <a:r>
              <a:rPr lang="en-US" b="1" dirty="0" smtClean="0">
                <a:solidFill>
                  <a:srgbClr val="CD401A"/>
                </a:solidFill>
              </a:rPr>
              <a:t/>
            </a:r>
            <a:br>
              <a:rPr lang="en-US" b="1" dirty="0" smtClean="0">
                <a:solidFill>
                  <a:srgbClr val="CD401A"/>
                </a:solidFill>
              </a:rPr>
            </a:br>
            <a:r>
              <a:rPr lang="en-US" b="1" dirty="0">
                <a:solidFill>
                  <a:srgbClr val="CD401A"/>
                </a:solidFill>
              </a:rPr>
              <a:t/>
            </a:r>
            <a:br>
              <a:rPr lang="en-US" b="1" dirty="0">
                <a:solidFill>
                  <a:srgbClr val="CD401A"/>
                </a:solidFill>
              </a:rPr>
            </a:br>
            <a:r>
              <a:rPr lang="en-US" dirty="0" smtClean="0">
                <a:solidFill>
                  <a:srgbClr val="CD401A"/>
                </a:solidFill>
              </a:rPr>
              <a:t>Local </a:t>
            </a:r>
            <a:r>
              <a:rPr lang="en-US" dirty="0">
                <a:solidFill>
                  <a:srgbClr val="CD401A"/>
                </a:solidFill>
              </a:rPr>
              <a:t>Authority</a:t>
            </a:r>
            <a:r>
              <a:rPr lang="en-US" b="1" dirty="0">
                <a:solidFill>
                  <a:srgbClr val="CD401A"/>
                </a:solidFill>
              </a:rPr>
              <a:t/>
            </a:r>
            <a:br>
              <a:rPr lang="en-US" b="1" dirty="0">
                <a:solidFill>
                  <a:srgbClr val="CD401A"/>
                </a:solidFill>
              </a:rPr>
            </a:br>
            <a:endParaRPr lang="en-GB" dirty="0"/>
          </a:p>
        </p:txBody>
      </p:sp>
      <p:sp>
        <p:nvSpPr>
          <p:cNvPr id="3" name="Content Placeholder 2"/>
          <p:cNvSpPr>
            <a:spLocks noGrp="1"/>
          </p:cNvSpPr>
          <p:nvPr>
            <p:ph sz="half" idx="1"/>
          </p:nvPr>
        </p:nvSpPr>
        <p:spPr>
          <a:xfrm>
            <a:off x="457200" y="2228169"/>
            <a:ext cx="4038600" cy="4525963"/>
          </a:xfrm>
        </p:spPr>
        <p:txBody>
          <a:bodyPr>
            <a:normAutofit/>
          </a:bodyPr>
          <a:lstStyle/>
          <a:p>
            <a:pPr>
              <a:buClr>
                <a:srgbClr val="CD401A"/>
              </a:buClr>
            </a:pPr>
            <a:r>
              <a:rPr lang="en-GB" sz="2000" dirty="0" smtClean="0">
                <a:solidFill>
                  <a:srgbClr val="CD401A"/>
                </a:solidFill>
              </a:rPr>
              <a:t>Cost saving</a:t>
            </a:r>
          </a:p>
          <a:p>
            <a:pPr>
              <a:buClr>
                <a:srgbClr val="CD401A"/>
              </a:buClr>
            </a:pPr>
            <a:r>
              <a:rPr lang="en-GB" sz="2000" dirty="0" smtClean="0">
                <a:solidFill>
                  <a:srgbClr val="CD401A"/>
                </a:solidFill>
              </a:rPr>
              <a:t>Income generation</a:t>
            </a:r>
          </a:p>
          <a:p>
            <a:pPr>
              <a:buClr>
                <a:srgbClr val="CD401A"/>
              </a:buClr>
            </a:pPr>
            <a:r>
              <a:rPr lang="en-GB" sz="2000" dirty="0" smtClean="0">
                <a:solidFill>
                  <a:srgbClr val="CD401A"/>
                </a:solidFill>
              </a:rPr>
              <a:t>Energy efficiency</a:t>
            </a:r>
          </a:p>
          <a:p>
            <a:pPr>
              <a:buClr>
                <a:srgbClr val="CD401A"/>
              </a:buClr>
            </a:pPr>
            <a:r>
              <a:rPr lang="en-GB" sz="2000" dirty="0" smtClean="0">
                <a:solidFill>
                  <a:srgbClr val="CD401A"/>
                </a:solidFill>
              </a:rPr>
              <a:t>Carbon reduction targets</a:t>
            </a:r>
          </a:p>
          <a:p>
            <a:pPr>
              <a:buClr>
                <a:srgbClr val="CD401A"/>
              </a:buClr>
            </a:pPr>
            <a:r>
              <a:rPr lang="en-GB" sz="2000" dirty="0" smtClean="0">
                <a:solidFill>
                  <a:srgbClr val="CD401A"/>
                </a:solidFill>
              </a:rPr>
              <a:t>Affordable heat</a:t>
            </a:r>
          </a:p>
          <a:p>
            <a:pPr>
              <a:buClr>
                <a:srgbClr val="CD401A"/>
              </a:buClr>
            </a:pPr>
            <a:r>
              <a:rPr lang="en-GB" sz="2000" dirty="0" smtClean="0">
                <a:solidFill>
                  <a:srgbClr val="CD401A"/>
                </a:solidFill>
              </a:rPr>
              <a:t>Control</a:t>
            </a:r>
          </a:p>
          <a:p>
            <a:pPr>
              <a:buClr>
                <a:srgbClr val="CD401A"/>
              </a:buClr>
            </a:pPr>
            <a:r>
              <a:rPr lang="en-GB" sz="2000" dirty="0" smtClean="0">
                <a:solidFill>
                  <a:srgbClr val="CD401A"/>
                </a:solidFill>
              </a:rPr>
              <a:t>Flexibility</a:t>
            </a:r>
          </a:p>
          <a:p>
            <a:pPr>
              <a:buClr>
                <a:srgbClr val="CD401A"/>
              </a:buClr>
            </a:pPr>
            <a:r>
              <a:rPr lang="en-GB" sz="2000" dirty="0" smtClean="0">
                <a:solidFill>
                  <a:srgbClr val="CD401A"/>
                </a:solidFill>
              </a:rPr>
              <a:t>Facilitation </a:t>
            </a:r>
            <a:endParaRPr lang="en-GB" sz="2000" dirty="0">
              <a:solidFill>
                <a:srgbClr val="CD401A"/>
              </a:solidFill>
            </a:endParaRPr>
          </a:p>
        </p:txBody>
      </p:sp>
      <p:sp>
        <p:nvSpPr>
          <p:cNvPr id="4" name="Content Placeholder 3"/>
          <p:cNvSpPr>
            <a:spLocks noGrp="1"/>
          </p:cNvSpPr>
          <p:nvPr>
            <p:ph sz="half" idx="2"/>
          </p:nvPr>
        </p:nvSpPr>
        <p:spPr>
          <a:xfrm>
            <a:off x="4648200" y="2228169"/>
            <a:ext cx="4038600" cy="4525963"/>
          </a:xfrm>
        </p:spPr>
        <p:txBody>
          <a:bodyPr>
            <a:normAutofit/>
          </a:bodyPr>
          <a:lstStyle/>
          <a:p>
            <a:pPr>
              <a:buClr>
                <a:srgbClr val="CD401A"/>
              </a:buClr>
            </a:pPr>
            <a:r>
              <a:rPr lang="en-GB" sz="2000" dirty="0" smtClean="0">
                <a:solidFill>
                  <a:srgbClr val="CD401A"/>
                </a:solidFill>
              </a:rPr>
              <a:t>Risk</a:t>
            </a:r>
          </a:p>
          <a:p>
            <a:pPr>
              <a:buClr>
                <a:srgbClr val="CD401A"/>
              </a:buClr>
            </a:pPr>
            <a:r>
              <a:rPr lang="en-GB" sz="2000" dirty="0" smtClean="0">
                <a:solidFill>
                  <a:srgbClr val="CD401A"/>
                </a:solidFill>
              </a:rPr>
              <a:t>Affordability</a:t>
            </a:r>
          </a:p>
          <a:p>
            <a:pPr>
              <a:buClr>
                <a:srgbClr val="CD401A"/>
              </a:buClr>
            </a:pPr>
            <a:r>
              <a:rPr lang="en-GB" sz="2000" dirty="0" smtClean="0">
                <a:solidFill>
                  <a:srgbClr val="CD401A"/>
                </a:solidFill>
              </a:rPr>
              <a:t>Complexity</a:t>
            </a:r>
          </a:p>
          <a:p>
            <a:pPr>
              <a:buClr>
                <a:srgbClr val="CD401A"/>
              </a:buClr>
            </a:pPr>
            <a:r>
              <a:rPr lang="en-GB" sz="2000" dirty="0" smtClean="0">
                <a:solidFill>
                  <a:srgbClr val="CD401A"/>
                </a:solidFill>
              </a:rPr>
              <a:t>Experience</a:t>
            </a:r>
          </a:p>
          <a:p>
            <a:pPr>
              <a:buClr>
                <a:srgbClr val="CD401A"/>
              </a:buClr>
            </a:pPr>
            <a:r>
              <a:rPr lang="en-GB" sz="2000" dirty="0" smtClean="0">
                <a:solidFill>
                  <a:srgbClr val="CD401A"/>
                </a:solidFill>
              </a:rPr>
              <a:t>Public procurement</a:t>
            </a:r>
          </a:p>
          <a:p>
            <a:pPr>
              <a:buClr>
                <a:srgbClr val="CD401A"/>
              </a:buClr>
            </a:pPr>
            <a:r>
              <a:rPr lang="en-GB" sz="2000" dirty="0" smtClean="0">
                <a:solidFill>
                  <a:srgbClr val="CD401A"/>
                </a:solidFill>
              </a:rPr>
              <a:t>Statutory powers (trading)</a:t>
            </a:r>
            <a:endParaRPr lang="en-GB" sz="2000" dirty="0">
              <a:solidFill>
                <a:srgbClr val="CD401A"/>
              </a:solidFill>
            </a:endParaRPr>
          </a:p>
        </p:txBody>
      </p:sp>
      <p:sp>
        <p:nvSpPr>
          <p:cNvPr id="5" name="Rectangle 4"/>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6" name="Picture 5"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TextBox 6"/>
          <p:cNvSpPr txBox="1"/>
          <p:nvPr/>
        </p:nvSpPr>
        <p:spPr>
          <a:xfrm>
            <a:off x="457200" y="1685581"/>
            <a:ext cx="4038600" cy="400110"/>
          </a:xfrm>
          <a:prstGeom prst="rect">
            <a:avLst/>
          </a:prstGeom>
          <a:noFill/>
        </p:spPr>
        <p:txBody>
          <a:bodyPr wrap="square" rtlCol="0">
            <a:spAutoFit/>
          </a:bodyPr>
          <a:lstStyle/>
          <a:p>
            <a:r>
              <a:rPr lang="en-GB" sz="2000" dirty="0" smtClean="0">
                <a:solidFill>
                  <a:srgbClr val="CD401A"/>
                </a:solidFill>
              </a:rPr>
              <a:t>Objectives</a:t>
            </a:r>
            <a:endParaRPr lang="en-GB" sz="2000" dirty="0">
              <a:solidFill>
                <a:srgbClr val="CD401A"/>
              </a:solidFill>
            </a:endParaRPr>
          </a:p>
        </p:txBody>
      </p:sp>
      <p:sp>
        <p:nvSpPr>
          <p:cNvPr id="8" name="TextBox 7"/>
          <p:cNvSpPr txBox="1"/>
          <p:nvPr/>
        </p:nvSpPr>
        <p:spPr>
          <a:xfrm>
            <a:off x="4641822" y="1683743"/>
            <a:ext cx="4038600" cy="400110"/>
          </a:xfrm>
          <a:prstGeom prst="rect">
            <a:avLst/>
          </a:prstGeom>
          <a:noFill/>
        </p:spPr>
        <p:txBody>
          <a:bodyPr wrap="square" rtlCol="0">
            <a:spAutoFit/>
          </a:bodyPr>
          <a:lstStyle/>
          <a:p>
            <a:r>
              <a:rPr lang="en-GB" sz="2000" dirty="0" smtClean="0">
                <a:solidFill>
                  <a:srgbClr val="CD401A"/>
                </a:solidFill>
              </a:rPr>
              <a:t>Constraints</a:t>
            </a:r>
            <a:endParaRPr lang="en-GB" sz="2000" dirty="0">
              <a:solidFill>
                <a:srgbClr val="CD401A"/>
              </a:solidFill>
            </a:endParaRPr>
          </a:p>
        </p:txBody>
      </p:sp>
    </p:spTree>
    <p:extLst>
      <p:ext uri="{BB962C8B-B14F-4D97-AF65-F5344CB8AC3E}">
        <p14:creationId xmlns:p14="http://schemas.microsoft.com/office/powerpoint/2010/main" val="841866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8200" y="2085691"/>
            <a:ext cx="4271563" cy="3279523"/>
          </a:xfrm>
          <a:prstGeom prst="roundRect">
            <a:avLst/>
          </a:prstGeom>
          <a:gradFill>
            <a:gsLst>
              <a:gs pos="39999">
                <a:srgbClr val="C4D6EB"/>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ounded Rectangle 8"/>
          <p:cNvSpPr/>
          <p:nvPr/>
        </p:nvSpPr>
        <p:spPr>
          <a:xfrm>
            <a:off x="319489" y="2083853"/>
            <a:ext cx="4176311" cy="3281361"/>
          </a:xfrm>
          <a:prstGeom prst="roundRect">
            <a:avLst/>
          </a:prstGeom>
          <a:gradFill>
            <a:gsLst>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pPr algn="l"/>
            <a:r>
              <a:rPr lang="en-US" b="1" dirty="0" smtClean="0">
                <a:solidFill>
                  <a:srgbClr val="CD401A"/>
                </a:solidFill>
              </a:rPr>
              <a:t/>
            </a:r>
            <a:br>
              <a:rPr lang="en-US" b="1" dirty="0" smtClean="0">
                <a:solidFill>
                  <a:srgbClr val="CD401A"/>
                </a:solidFill>
              </a:rPr>
            </a:br>
            <a:r>
              <a:rPr lang="en-US" dirty="0" smtClean="0">
                <a:solidFill>
                  <a:srgbClr val="CD401A"/>
                </a:solidFill>
              </a:rPr>
              <a:t>Housing Association</a:t>
            </a:r>
            <a:endParaRPr lang="en-GB" dirty="0"/>
          </a:p>
        </p:txBody>
      </p:sp>
      <p:sp>
        <p:nvSpPr>
          <p:cNvPr id="3" name="Content Placeholder 2"/>
          <p:cNvSpPr>
            <a:spLocks noGrp="1"/>
          </p:cNvSpPr>
          <p:nvPr>
            <p:ph sz="half" idx="1"/>
          </p:nvPr>
        </p:nvSpPr>
        <p:spPr>
          <a:xfrm>
            <a:off x="457200" y="2228169"/>
            <a:ext cx="4038600" cy="4525963"/>
          </a:xfrm>
        </p:spPr>
        <p:txBody>
          <a:bodyPr>
            <a:normAutofit/>
          </a:bodyPr>
          <a:lstStyle/>
          <a:p>
            <a:pPr>
              <a:buClr>
                <a:srgbClr val="CD401A"/>
              </a:buClr>
            </a:pPr>
            <a:r>
              <a:rPr lang="en-GB" sz="2000" dirty="0" smtClean="0">
                <a:solidFill>
                  <a:srgbClr val="CD401A"/>
                </a:solidFill>
              </a:rPr>
              <a:t>Affordable heat</a:t>
            </a:r>
          </a:p>
          <a:p>
            <a:pPr>
              <a:buClr>
                <a:srgbClr val="CD401A"/>
              </a:buClr>
            </a:pPr>
            <a:r>
              <a:rPr lang="en-GB" sz="2000" dirty="0" smtClean="0">
                <a:solidFill>
                  <a:srgbClr val="CD401A"/>
                </a:solidFill>
              </a:rPr>
              <a:t>Housing energy targets</a:t>
            </a:r>
          </a:p>
          <a:p>
            <a:pPr>
              <a:buClr>
                <a:srgbClr val="CD401A"/>
              </a:buClr>
            </a:pPr>
            <a:r>
              <a:rPr lang="en-GB" sz="2000" dirty="0" smtClean="0">
                <a:solidFill>
                  <a:srgbClr val="CD401A"/>
                </a:solidFill>
              </a:rPr>
              <a:t>Carbon reduction targets</a:t>
            </a:r>
          </a:p>
          <a:p>
            <a:pPr>
              <a:buClr>
                <a:srgbClr val="CD401A"/>
              </a:buClr>
            </a:pPr>
            <a:r>
              <a:rPr lang="en-GB" sz="2000" dirty="0" smtClean="0">
                <a:solidFill>
                  <a:srgbClr val="CD401A"/>
                </a:solidFill>
              </a:rPr>
              <a:t>Control</a:t>
            </a:r>
            <a:endParaRPr lang="en-GB" sz="2000" dirty="0">
              <a:solidFill>
                <a:srgbClr val="CD401A"/>
              </a:solidFill>
            </a:endParaRPr>
          </a:p>
        </p:txBody>
      </p:sp>
      <p:sp>
        <p:nvSpPr>
          <p:cNvPr id="4" name="Content Placeholder 3"/>
          <p:cNvSpPr>
            <a:spLocks noGrp="1"/>
          </p:cNvSpPr>
          <p:nvPr>
            <p:ph sz="half" idx="2"/>
          </p:nvPr>
        </p:nvSpPr>
        <p:spPr>
          <a:xfrm>
            <a:off x="4648200" y="2228169"/>
            <a:ext cx="4038600" cy="4525963"/>
          </a:xfrm>
        </p:spPr>
        <p:txBody>
          <a:bodyPr>
            <a:normAutofit/>
          </a:bodyPr>
          <a:lstStyle/>
          <a:p>
            <a:pPr>
              <a:buClr>
                <a:srgbClr val="CD401A"/>
              </a:buClr>
            </a:pPr>
            <a:r>
              <a:rPr lang="en-GB" sz="2000" dirty="0" smtClean="0">
                <a:solidFill>
                  <a:srgbClr val="CD401A"/>
                </a:solidFill>
              </a:rPr>
              <a:t>Risk</a:t>
            </a:r>
          </a:p>
          <a:p>
            <a:pPr>
              <a:buClr>
                <a:srgbClr val="CD401A"/>
              </a:buClr>
            </a:pPr>
            <a:r>
              <a:rPr lang="en-GB" sz="2000" dirty="0" smtClean="0">
                <a:solidFill>
                  <a:srgbClr val="CD401A"/>
                </a:solidFill>
              </a:rPr>
              <a:t>Experience</a:t>
            </a:r>
          </a:p>
          <a:p>
            <a:pPr>
              <a:buClr>
                <a:srgbClr val="CD401A"/>
              </a:buClr>
            </a:pPr>
            <a:r>
              <a:rPr lang="en-GB" sz="2000" dirty="0" smtClean="0">
                <a:solidFill>
                  <a:srgbClr val="CD401A"/>
                </a:solidFill>
              </a:rPr>
              <a:t>Public procurement</a:t>
            </a:r>
          </a:p>
          <a:p>
            <a:pPr>
              <a:buClr>
                <a:srgbClr val="CD401A"/>
              </a:buClr>
            </a:pPr>
            <a:r>
              <a:rPr lang="en-GB" sz="2000" dirty="0" smtClean="0">
                <a:solidFill>
                  <a:srgbClr val="CD401A"/>
                </a:solidFill>
              </a:rPr>
              <a:t>Statutory powers</a:t>
            </a:r>
          </a:p>
          <a:p>
            <a:pPr>
              <a:buClr>
                <a:srgbClr val="CD401A"/>
              </a:buClr>
            </a:pPr>
            <a:r>
              <a:rPr lang="en-GB" sz="2000" dirty="0" smtClean="0">
                <a:solidFill>
                  <a:srgbClr val="CD401A"/>
                </a:solidFill>
              </a:rPr>
              <a:t>Charitable status</a:t>
            </a:r>
            <a:endParaRPr lang="en-GB" sz="2000" dirty="0">
              <a:solidFill>
                <a:srgbClr val="CD401A"/>
              </a:solidFill>
            </a:endParaRPr>
          </a:p>
        </p:txBody>
      </p:sp>
      <p:sp>
        <p:nvSpPr>
          <p:cNvPr id="5" name="Rectangle 4"/>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6" name="Picture 5"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TextBox 6"/>
          <p:cNvSpPr txBox="1"/>
          <p:nvPr/>
        </p:nvSpPr>
        <p:spPr>
          <a:xfrm>
            <a:off x="457200" y="1685581"/>
            <a:ext cx="4038600" cy="400110"/>
          </a:xfrm>
          <a:prstGeom prst="rect">
            <a:avLst/>
          </a:prstGeom>
          <a:noFill/>
        </p:spPr>
        <p:txBody>
          <a:bodyPr wrap="square" rtlCol="0">
            <a:spAutoFit/>
          </a:bodyPr>
          <a:lstStyle/>
          <a:p>
            <a:r>
              <a:rPr lang="en-GB" sz="2000" dirty="0" smtClean="0">
                <a:solidFill>
                  <a:srgbClr val="CD401A"/>
                </a:solidFill>
              </a:rPr>
              <a:t>Objectives</a:t>
            </a:r>
            <a:endParaRPr lang="en-GB" sz="2000" dirty="0">
              <a:solidFill>
                <a:srgbClr val="CD401A"/>
              </a:solidFill>
            </a:endParaRPr>
          </a:p>
        </p:txBody>
      </p:sp>
      <p:sp>
        <p:nvSpPr>
          <p:cNvPr id="8" name="TextBox 7"/>
          <p:cNvSpPr txBox="1"/>
          <p:nvPr/>
        </p:nvSpPr>
        <p:spPr>
          <a:xfrm>
            <a:off x="4641822" y="1683743"/>
            <a:ext cx="4038600" cy="400110"/>
          </a:xfrm>
          <a:prstGeom prst="rect">
            <a:avLst/>
          </a:prstGeom>
          <a:noFill/>
        </p:spPr>
        <p:txBody>
          <a:bodyPr wrap="square" rtlCol="0">
            <a:spAutoFit/>
          </a:bodyPr>
          <a:lstStyle/>
          <a:p>
            <a:r>
              <a:rPr lang="en-GB" sz="2000" dirty="0" smtClean="0">
                <a:solidFill>
                  <a:srgbClr val="CD401A"/>
                </a:solidFill>
              </a:rPr>
              <a:t>Constraints</a:t>
            </a:r>
            <a:endParaRPr lang="en-GB" sz="2000" dirty="0">
              <a:solidFill>
                <a:srgbClr val="CD401A"/>
              </a:solidFill>
            </a:endParaRPr>
          </a:p>
        </p:txBody>
      </p:sp>
    </p:spTree>
    <p:extLst>
      <p:ext uri="{BB962C8B-B14F-4D97-AF65-F5344CB8AC3E}">
        <p14:creationId xmlns:p14="http://schemas.microsoft.com/office/powerpoint/2010/main" val="3169687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560064" y="2085691"/>
            <a:ext cx="4271563" cy="3422743"/>
          </a:xfrm>
          <a:prstGeom prst="roundRect">
            <a:avLst/>
          </a:prstGeom>
          <a:gradFill>
            <a:gsLst>
              <a:gs pos="39999">
                <a:srgbClr val="C4D6EB"/>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ounded Rectangle 8"/>
          <p:cNvSpPr/>
          <p:nvPr/>
        </p:nvSpPr>
        <p:spPr>
          <a:xfrm>
            <a:off x="297455" y="2083853"/>
            <a:ext cx="4176311" cy="3424581"/>
          </a:xfrm>
          <a:prstGeom prst="roundRect">
            <a:avLst/>
          </a:prstGeom>
          <a:gradFill>
            <a:gsLst>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pPr algn="l"/>
            <a:r>
              <a:rPr lang="en-US" b="1" dirty="0" smtClean="0">
                <a:solidFill>
                  <a:srgbClr val="CD401A"/>
                </a:solidFill>
              </a:rPr>
              <a:t/>
            </a:r>
            <a:br>
              <a:rPr lang="en-US" b="1" dirty="0" smtClean="0">
                <a:solidFill>
                  <a:srgbClr val="CD401A"/>
                </a:solidFill>
              </a:rPr>
            </a:br>
            <a:r>
              <a:rPr lang="en-US" dirty="0" smtClean="0">
                <a:solidFill>
                  <a:srgbClr val="CD401A"/>
                </a:solidFill>
              </a:rPr>
              <a:t>Other Public Sector</a:t>
            </a:r>
            <a:endParaRPr lang="en-GB" dirty="0"/>
          </a:p>
        </p:txBody>
      </p:sp>
      <p:sp>
        <p:nvSpPr>
          <p:cNvPr id="3" name="Content Placeholder 2"/>
          <p:cNvSpPr>
            <a:spLocks noGrp="1"/>
          </p:cNvSpPr>
          <p:nvPr>
            <p:ph sz="half" idx="1"/>
          </p:nvPr>
        </p:nvSpPr>
        <p:spPr>
          <a:xfrm>
            <a:off x="457200" y="2228169"/>
            <a:ext cx="4038600" cy="4525963"/>
          </a:xfrm>
        </p:spPr>
        <p:txBody>
          <a:bodyPr>
            <a:normAutofit/>
          </a:bodyPr>
          <a:lstStyle/>
          <a:p>
            <a:pPr>
              <a:buClr>
                <a:srgbClr val="CD401A"/>
              </a:buClr>
            </a:pPr>
            <a:r>
              <a:rPr lang="en-GB" sz="2000" dirty="0" smtClean="0">
                <a:solidFill>
                  <a:srgbClr val="CD401A"/>
                </a:solidFill>
              </a:rPr>
              <a:t>Cost saving</a:t>
            </a:r>
          </a:p>
          <a:p>
            <a:pPr>
              <a:buClr>
                <a:srgbClr val="CD401A"/>
              </a:buClr>
            </a:pPr>
            <a:r>
              <a:rPr lang="en-GB" sz="2000" dirty="0" smtClean="0">
                <a:solidFill>
                  <a:srgbClr val="CD401A"/>
                </a:solidFill>
              </a:rPr>
              <a:t>Income generation</a:t>
            </a:r>
          </a:p>
          <a:p>
            <a:pPr>
              <a:buClr>
                <a:srgbClr val="CD401A"/>
              </a:buClr>
            </a:pPr>
            <a:r>
              <a:rPr lang="en-GB" sz="2000" dirty="0" smtClean="0">
                <a:solidFill>
                  <a:srgbClr val="CD401A"/>
                </a:solidFill>
              </a:rPr>
              <a:t>Energy efficiency</a:t>
            </a:r>
          </a:p>
          <a:p>
            <a:pPr>
              <a:buClr>
                <a:srgbClr val="CD401A"/>
              </a:buClr>
            </a:pPr>
            <a:r>
              <a:rPr lang="en-GB" sz="2000" dirty="0" smtClean="0">
                <a:solidFill>
                  <a:srgbClr val="CD401A"/>
                </a:solidFill>
              </a:rPr>
              <a:t>Carbon reduction targets</a:t>
            </a:r>
          </a:p>
          <a:p>
            <a:pPr>
              <a:buClr>
                <a:srgbClr val="CD401A"/>
              </a:buClr>
            </a:pPr>
            <a:r>
              <a:rPr lang="en-GB" sz="2000" dirty="0" smtClean="0">
                <a:solidFill>
                  <a:srgbClr val="CD401A"/>
                </a:solidFill>
              </a:rPr>
              <a:t>Control</a:t>
            </a:r>
          </a:p>
          <a:p>
            <a:pPr>
              <a:buClr>
                <a:srgbClr val="CD401A"/>
              </a:buClr>
            </a:pPr>
            <a:r>
              <a:rPr lang="en-GB" sz="2000" dirty="0" smtClean="0">
                <a:solidFill>
                  <a:srgbClr val="CD401A"/>
                </a:solidFill>
              </a:rPr>
              <a:t>Flexibility</a:t>
            </a:r>
            <a:endParaRPr lang="en-GB" sz="2000" dirty="0">
              <a:solidFill>
                <a:srgbClr val="CD401A"/>
              </a:solidFill>
            </a:endParaRPr>
          </a:p>
        </p:txBody>
      </p:sp>
      <p:sp>
        <p:nvSpPr>
          <p:cNvPr id="4" name="Content Placeholder 3"/>
          <p:cNvSpPr>
            <a:spLocks noGrp="1"/>
          </p:cNvSpPr>
          <p:nvPr>
            <p:ph sz="half" idx="2"/>
          </p:nvPr>
        </p:nvSpPr>
        <p:spPr>
          <a:xfrm>
            <a:off x="4648200" y="2228169"/>
            <a:ext cx="4038600" cy="4525963"/>
          </a:xfrm>
        </p:spPr>
        <p:txBody>
          <a:bodyPr>
            <a:normAutofit/>
          </a:bodyPr>
          <a:lstStyle/>
          <a:p>
            <a:pPr>
              <a:buClr>
                <a:srgbClr val="CD401A"/>
              </a:buClr>
            </a:pPr>
            <a:r>
              <a:rPr lang="en-GB" sz="2000" dirty="0" smtClean="0">
                <a:solidFill>
                  <a:srgbClr val="CD401A"/>
                </a:solidFill>
              </a:rPr>
              <a:t>Risk</a:t>
            </a:r>
          </a:p>
          <a:p>
            <a:pPr>
              <a:buClr>
                <a:srgbClr val="CD401A"/>
              </a:buClr>
            </a:pPr>
            <a:r>
              <a:rPr lang="en-GB" sz="2000" dirty="0" smtClean="0">
                <a:solidFill>
                  <a:srgbClr val="CD401A"/>
                </a:solidFill>
              </a:rPr>
              <a:t>Affordability</a:t>
            </a:r>
          </a:p>
          <a:p>
            <a:pPr>
              <a:buClr>
                <a:srgbClr val="CD401A"/>
              </a:buClr>
            </a:pPr>
            <a:r>
              <a:rPr lang="en-GB" sz="2000" dirty="0" smtClean="0">
                <a:solidFill>
                  <a:srgbClr val="CD401A"/>
                </a:solidFill>
              </a:rPr>
              <a:t>Complexity</a:t>
            </a:r>
          </a:p>
          <a:p>
            <a:pPr>
              <a:buClr>
                <a:srgbClr val="CD401A"/>
              </a:buClr>
            </a:pPr>
            <a:r>
              <a:rPr lang="en-GB" sz="2000" dirty="0" smtClean="0">
                <a:solidFill>
                  <a:srgbClr val="CD401A"/>
                </a:solidFill>
              </a:rPr>
              <a:t>Experience</a:t>
            </a:r>
          </a:p>
          <a:p>
            <a:pPr>
              <a:buClr>
                <a:srgbClr val="CD401A"/>
              </a:buClr>
            </a:pPr>
            <a:r>
              <a:rPr lang="en-GB" sz="2000" dirty="0" smtClean="0">
                <a:solidFill>
                  <a:srgbClr val="CD401A"/>
                </a:solidFill>
              </a:rPr>
              <a:t>Public procurement</a:t>
            </a:r>
          </a:p>
          <a:p>
            <a:pPr>
              <a:buClr>
                <a:srgbClr val="CD401A"/>
              </a:buClr>
            </a:pPr>
            <a:r>
              <a:rPr lang="en-GB" sz="2000" dirty="0" smtClean="0">
                <a:solidFill>
                  <a:srgbClr val="CD401A"/>
                </a:solidFill>
              </a:rPr>
              <a:t>Statutory powers (esp. NHS Boards)</a:t>
            </a:r>
          </a:p>
          <a:p>
            <a:pPr>
              <a:buClr>
                <a:srgbClr val="CD401A"/>
              </a:buClr>
            </a:pPr>
            <a:r>
              <a:rPr lang="en-GB" sz="2000" dirty="0" smtClean="0">
                <a:solidFill>
                  <a:srgbClr val="CD401A"/>
                </a:solidFill>
              </a:rPr>
              <a:t>Charitable status</a:t>
            </a:r>
          </a:p>
          <a:p>
            <a:pPr>
              <a:buClr>
                <a:srgbClr val="CD401A"/>
              </a:buClr>
            </a:pPr>
            <a:r>
              <a:rPr lang="en-GB" sz="2000" dirty="0" smtClean="0">
                <a:solidFill>
                  <a:srgbClr val="CD401A"/>
                </a:solidFill>
              </a:rPr>
              <a:t>Non-core activity</a:t>
            </a:r>
          </a:p>
        </p:txBody>
      </p:sp>
      <p:sp>
        <p:nvSpPr>
          <p:cNvPr id="5" name="Rectangle 4"/>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6" name="Picture 5"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TextBox 6"/>
          <p:cNvSpPr txBox="1"/>
          <p:nvPr/>
        </p:nvSpPr>
        <p:spPr>
          <a:xfrm>
            <a:off x="424149" y="1685581"/>
            <a:ext cx="4038600" cy="400110"/>
          </a:xfrm>
          <a:prstGeom prst="rect">
            <a:avLst/>
          </a:prstGeom>
          <a:noFill/>
        </p:spPr>
        <p:txBody>
          <a:bodyPr wrap="square" rtlCol="0">
            <a:spAutoFit/>
          </a:bodyPr>
          <a:lstStyle/>
          <a:p>
            <a:r>
              <a:rPr lang="en-GB" sz="2000" dirty="0" smtClean="0">
                <a:solidFill>
                  <a:srgbClr val="CD401A"/>
                </a:solidFill>
              </a:rPr>
              <a:t>Objectives</a:t>
            </a:r>
            <a:endParaRPr lang="en-GB" sz="2000" dirty="0">
              <a:solidFill>
                <a:srgbClr val="CD401A"/>
              </a:solidFill>
            </a:endParaRPr>
          </a:p>
        </p:txBody>
      </p:sp>
      <p:sp>
        <p:nvSpPr>
          <p:cNvPr id="8" name="TextBox 7"/>
          <p:cNvSpPr txBox="1"/>
          <p:nvPr/>
        </p:nvSpPr>
        <p:spPr>
          <a:xfrm>
            <a:off x="4619788" y="1683743"/>
            <a:ext cx="4038600" cy="400110"/>
          </a:xfrm>
          <a:prstGeom prst="rect">
            <a:avLst/>
          </a:prstGeom>
          <a:noFill/>
        </p:spPr>
        <p:txBody>
          <a:bodyPr wrap="square" rtlCol="0">
            <a:spAutoFit/>
          </a:bodyPr>
          <a:lstStyle/>
          <a:p>
            <a:r>
              <a:rPr lang="en-GB" sz="2000" dirty="0" smtClean="0">
                <a:solidFill>
                  <a:srgbClr val="CD401A"/>
                </a:solidFill>
              </a:rPr>
              <a:t>Constraints</a:t>
            </a:r>
            <a:endParaRPr lang="en-GB" sz="2000" dirty="0">
              <a:solidFill>
                <a:srgbClr val="CD401A"/>
              </a:solidFill>
            </a:endParaRPr>
          </a:p>
        </p:txBody>
      </p:sp>
    </p:spTree>
    <p:extLst>
      <p:ext uri="{BB962C8B-B14F-4D97-AF65-F5344CB8AC3E}">
        <p14:creationId xmlns:p14="http://schemas.microsoft.com/office/powerpoint/2010/main" val="1590580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560064" y="2085691"/>
            <a:ext cx="4271563" cy="3422743"/>
          </a:xfrm>
          <a:prstGeom prst="roundRect">
            <a:avLst/>
          </a:prstGeom>
          <a:gradFill>
            <a:gsLst>
              <a:gs pos="39999">
                <a:srgbClr val="C4D6EB"/>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ounded Rectangle 8"/>
          <p:cNvSpPr/>
          <p:nvPr/>
        </p:nvSpPr>
        <p:spPr>
          <a:xfrm>
            <a:off x="297455" y="2083853"/>
            <a:ext cx="4176311" cy="3424581"/>
          </a:xfrm>
          <a:prstGeom prst="roundRect">
            <a:avLst/>
          </a:prstGeom>
          <a:gradFill>
            <a:gsLst>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pPr algn="l"/>
            <a:r>
              <a:rPr lang="en-US" b="1" dirty="0" smtClean="0">
                <a:solidFill>
                  <a:srgbClr val="CD401A"/>
                </a:solidFill>
              </a:rPr>
              <a:t/>
            </a:r>
            <a:br>
              <a:rPr lang="en-US" b="1" dirty="0" smtClean="0">
                <a:solidFill>
                  <a:srgbClr val="CD401A"/>
                </a:solidFill>
              </a:rPr>
            </a:br>
            <a:r>
              <a:rPr lang="en-US" dirty="0" smtClean="0">
                <a:solidFill>
                  <a:srgbClr val="CD401A"/>
                </a:solidFill>
              </a:rPr>
              <a:t>Private Sector</a:t>
            </a:r>
            <a:endParaRPr lang="en-GB" dirty="0"/>
          </a:p>
        </p:txBody>
      </p:sp>
      <p:sp>
        <p:nvSpPr>
          <p:cNvPr id="3" name="Content Placeholder 2"/>
          <p:cNvSpPr>
            <a:spLocks noGrp="1"/>
          </p:cNvSpPr>
          <p:nvPr>
            <p:ph sz="half" idx="1"/>
          </p:nvPr>
        </p:nvSpPr>
        <p:spPr>
          <a:xfrm>
            <a:off x="457200" y="2228169"/>
            <a:ext cx="4038600" cy="4525963"/>
          </a:xfrm>
        </p:spPr>
        <p:txBody>
          <a:bodyPr>
            <a:normAutofit/>
          </a:bodyPr>
          <a:lstStyle/>
          <a:p>
            <a:pPr>
              <a:buClr>
                <a:srgbClr val="CD401A"/>
              </a:buClr>
            </a:pPr>
            <a:r>
              <a:rPr lang="en-GB" sz="2000" dirty="0" smtClean="0">
                <a:solidFill>
                  <a:srgbClr val="CD401A"/>
                </a:solidFill>
              </a:rPr>
              <a:t>Commercial opportunity</a:t>
            </a:r>
          </a:p>
          <a:p>
            <a:pPr>
              <a:buClr>
                <a:srgbClr val="CD401A"/>
              </a:buClr>
            </a:pPr>
            <a:r>
              <a:rPr lang="en-GB" sz="2000" dirty="0" smtClean="0">
                <a:solidFill>
                  <a:srgbClr val="CD401A"/>
                </a:solidFill>
              </a:rPr>
              <a:t>Meet regulatory requirement</a:t>
            </a:r>
          </a:p>
          <a:p>
            <a:pPr>
              <a:buClr>
                <a:srgbClr val="CD401A"/>
              </a:buClr>
            </a:pPr>
            <a:r>
              <a:rPr lang="en-GB" sz="2000" dirty="0" smtClean="0">
                <a:solidFill>
                  <a:srgbClr val="CD401A"/>
                </a:solidFill>
              </a:rPr>
              <a:t>Energy efficiency</a:t>
            </a:r>
          </a:p>
          <a:p>
            <a:pPr>
              <a:buClr>
                <a:srgbClr val="CD401A"/>
              </a:buClr>
            </a:pPr>
            <a:r>
              <a:rPr lang="en-GB" sz="2000" dirty="0" smtClean="0">
                <a:solidFill>
                  <a:srgbClr val="CD401A"/>
                </a:solidFill>
              </a:rPr>
              <a:t>Cost saving</a:t>
            </a:r>
            <a:endParaRPr lang="en-GB" sz="2000" dirty="0">
              <a:solidFill>
                <a:srgbClr val="CD401A"/>
              </a:solidFill>
            </a:endParaRPr>
          </a:p>
        </p:txBody>
      </p:sp>
      <p:sp>
        <p:nvSpPr>
          <p:cNvPr id="4" name="Content Placeholder 3"/>
          <p:cNvSpPr>
            <a:spLocks noGrp="1"/>
          </p:cNvSpPr>
          <p:nvPr>
            <p:ph sz="half" idx="2"/>
          </p:nvPr>
        </p:nvSpPr>
        <p:spPr>
          <a:xfrm>
            <a:off x="4648200" y="2228169"/>
            <a:ext cx="4038600" cy="4525963"/>
          </a:xfrm>
        </p:spPr>
        <p:txBody>
          <a:bodyPr>
            <a:normAutofit/>
          </a:bodyPr>
          <a:lstStyle/>
          <a:p>
            <a:pPr>
              <a:buClr>
                <a:srgbClr val="CD401A"/>
              </a:buClr>
            </a:pPr>
            <a:r>
              <a:rPr lang="en-GB" sz="2000" dirty="0" smtClean="0">
                <a:solidFill>
                  <a:srgbClr val="CD401A"/>
                </a:solidFill>
              </a:rPr>
              <a:t>Cost</a:t>
            </a:r>
          </a:p>
          <a:p>
            <a:pPr>
              <a:buClr>
                <a:srgbClr val="CD401A"/>
              </a:buClr>
            </a:pPr>
            <a:r>
              <a:rPr lang="en-GB" sz="2000" dirty="0" smtClean="0">
                <a:solidFill>
                  <a:srgbClr val="CD401A"/>
                </a:solidFill>
              </a:rPr>
              <a:t>Risk</a:t>
            </a:r>
          </a:p>
          <a:p>
            <a:pPr>
              <a:buClr>
                <a:srgbClr val="CD401A"/>
              </a:buClr>
            </a:pPr>
            <a:r>
              <a:rPr lang="en-GB" sz="2000" dirty="0" smtClean="0">
                <a:solidFill>
                  <a:srgbClr val="CD401A"/>
                </a:solidFill>
              </a:rPr>
              <a:t>Experience</a:t>
            </a:r>
          </a:p>
        </p:txBody>
      </p:sp>
      <p:sp>
        <p:nvSpPr>
          <p:cNvPr id="5" name="Rectangle 4"/>
          <p:cNvSpPr/>
          <p:nvPr/>
        </p:nvSpPr>
        <p:spPr>
          <a:xfrm>
            <a:off x="7344675" y="4238"/>
            <a:ext cx="1799325"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D401A"/>
              </a:solidFill>
            </a:endParaRPr>
          </a:p>
        </p:txBody>
      </p:sp>
      <p:pic>
        <p:nvPicPr>
          <p:cNvPr id="6" name="Picture 5"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7" name="TextBox 6"/>
          <p:cNvSpPr txBox="1"/>
          <p:nvPr/>
        </p:nvSpPr>
        <p:spPr>
          <a:xfrm>
            <a:off x="424149" y="1685581"/>
            <a:ext cx="4038600" cy="400110"/>
          </a:xfrm>
          <a:prstGeom prst="rect">
            <a:avLst/>
          </a:prstGeom>
          <a:noFill/>
        </p:spPr>
        <p:txBody>
          <a:bodyPr wrap="square" rtlCol="0">
            <a:spAutoFit/>
          </a:bodyPr>
          <a:lstStyle/>
          <a:p>
            <a:r>
              <a:rPr lang="en-GB" sz="2000" dirty="0" smtClean="0">
                <a:solidFill>
                  <a:srgbClr val="CD401A"/>
                </a:solidFill>
              </a:rPr>
              <a:t>Objectives</a:t>
            </a:r>
            <a:endParaRPr lang="en-GB" sz="2000" dirty="0">
              <a:solidFill>
                <a:srgbClr val="CD401A"/>
              </a:solidFill>
            </a:endParaRPr>
          </a:p>
        </p:txBody>
      </p:sp>
      <p:sp>
        <p:nvSpPr>
          <p:cNvPr id="8" name="TextBox 7"/>
          <p:cNvSpPr txBox="1"/>
          <p:nvPr/>
        </p:nvSpPr>
        <p:spPr>
          <a:xfrm>
            <a:off x="4619788" y="1683743"/>
            <a:ext cx="4038600" cy="400110"/>
          </a:xfrm>
          <a:prstGeom prst="rect">
            <a:avLst/>
          </a:prstGeom>
          <a:noFill/>
        </p:spPr>
        <p:txBody>
          <a:bodyPr wrap="square" rtlCol="0">
            <a:spAutoFit/>
          </a:bodyPr>
          <a:lstStyle/>
          <a:p>
            <a:r>
              <a:rPr lang="en-GB" sz="2000" dirty="0" smtClean="0">
                <a:solidFill>
                  <a:srgbClr val="CD401A"/>
                </a:solidFill>
              </a:rPr>
              <a:t>Constraints</a:t>
            </a:r>
            <a:endParaRPr lang="en-GB" sz="2000" dirty="0">
              <a:solidFill>
                <a:srgbClr val="CD401A"/>
              </a:solidFill>
            </a:endParaRPr>
          </a:p>
        </p:txBody>
      </p:sp>
    </p:spTree>
    <p:extLst>
      <p:ext uri="{BB962C8B-B14F-4D97-AF65-F5344CB8AC3E}">
        <p14:creationId xmlns:p14="http://schemas.microsoft.com/office/powerpoint/2010/main" val="2377712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3534</TotalTime>
  <Words>2498</Words>
  <Application>Microsoft Office PowerPoint</Application>
  <PresentationFormat>On-screen Show (4:3)</PresentationFormat>
  <Paragraphs>608</Paragraphs>
  <Slides>44</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Microsoft Excel Chart</vt:lpstr>
      <vt:lpstr>PowerPoint Presentation</vt:lpstr>
      <vt:lpstr>PowerPoint Presentation</vt:lpstr>
      <vt:lpstr>PowerPoint Presentation</vt:lpstr>
      <vt:lpstr>PowerPoint Presentation</vt:lpstr>
      <vt:lpstr>PowerPoint Presentation</vt:lpstr>
      <vt:lpstr>  Local Authority </vt:lpstr>
      <vt:lpstr> Housing Association</vt:lpstr>
      <vt:lpstr> Other Public Sector</vt:lpstr>
      <vt:lpstr> Private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WRAP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Gourley</dc:creator>
  <cp:lastModifiedBy>Allan Crooks</cp:lastModifiedBy>
  <cp:revision>129</cp:revision>
  <cp:lastPrinted>2015-08-27T15:14:43Z</cp:lastPrinted>
  <dcterms:created xsi:type="dcterms:W3CDTF">2015-05-27T08:51:44Z</dcterms:created>
  <dcterms:modified xsi:type="dcterms:W3CDTF">2015-09-02T08:14:15Z</dcterms:modified>
</cp:coreProperties>
</file>