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706" r:id="rId3"/>
  </p:sldMasterIdLst>
  <p:notesMasterIdLst>
    <p:notesMasterId r:id="rId16"/>
  </p:notesMasterIdLst>
  <p:handoutMasterIdLst>
    <p:handoutMasterId r:id="rId17"/>
  </p:handoutMasterIdLst>
  <p:sldIdLst>
    <p:sldId id="369" r:id="rId4"/>
    <p:sldId id="345" r:id="rId5"/>
    <p:sldId id="346" r:id="rId6"/>
    <p:sldId id="354" r:id="rId7"/>
    <p:sldId id="356" r:id="rId8"/>
    <p:sldId id="357" r:id="rId9"/>
    <p:sldId id="358" r:id="rId10"/>
    <p:sldId id="359" r:id="rId11"/>
    <p:sldId id="360" r:id="rId12"/>
    <p:sldId id="367" r:id="rId13"/>
    <p:sldId id="368" r:id="rId14"/>
    <p:sldId id="352" r:id="rId15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8B7"/>
    <a:srgbClr val="ED2939"/>
    <a:srgbClr val="C2ACBE"/>
    <a:srgbClr val="999999"/>
    <a:srgbClr val="E6F6FD"/>
    <a:srgbClr val="00A9E0"/>
    <a:srgbClr val="DA806A"/>
    <a:srgbClr val="9C0072"/>
    <a:srgbClr val="3D005F"/>
    <a:srgbClr val="C5B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7" autoAdjust="0"/>
    <p:restoredTop sz="74503" autoAdjust="0"/>
  </p:normalViewPr>
  <p:slideViewPr>
    <p:cSldViewPr snapToGrid="0">
      <p:cViewPr>
        <p:scale>
          <a:sx n="59" d="100"/>
          <a:sy n="59" d="100"/>
        </p:scale>
        <p:origin x="-1046" y="274"/>
      </p:cViewPr>
      <p:guideLst>
        <p:guide orient="horz" pos="3775"/>
        <p:guide orient="horz" pos="277"/>
        <p:guide orient="horz" pos="4132"/>
        <p:guide orient="horz" pos="2049"/>
        <p:guide orient="horz" pos="649"/>
        <p:guide pos="5475"/>
        <p:guide pos="2880"/>
        <p:guide pos="49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77"/>
    </p:cViewPr>
  </p:sorterViewPr>
  <p:notesViewPr>
    <p:cSldViewPr snapToGrid="0">
      <p:cViewPr varScale="1">
        <p:scale>
          <a:sx n="40" d="100"/>
          <a:sy n="40" d="100"/>
        </p:scale>
        <p:origin x="-1829" y="-91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0998ED5E-2A7D-6A41-BA3C-5C62B4EBF2F2}" type="datetimeFigureOut">
              <a:rPr lang="en-US" smtClean="0"/>
              <a:pPr/>
              <a:t>8/25/2015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484848AA-B088-9C44-AC8C-C9D3CCD0E6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405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40CAFAB8-E4FE-6748-A390-29B153C6CDE1}" type="datetimeFigureOut">
              <a:rPr lang="en-US" smtClean="0"/>
              <a:pPr/>
              <a:t>8/25/2015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1394" tIns="45697" rIns="91394" bIns="45697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D23FC436-3CD9-8649-9D00-F2CCD9C55E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835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903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5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81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5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2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73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735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53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5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442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4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FC436-3CD9-8649-9D00-F2CCD9C55ED7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5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83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62206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190346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652928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90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652928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81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3683000" y="1760213"/>
            <a:ext cx="5460999" cy="5097787"/>
          </a:xfrm>
          <a:prstGeom prst="round1Rect">
            <a:avLst>
              <a:gd name="adj" fmla="val 2088"/>
            </a:avLst>
          </a:prstGeom>
          <a:solidFill>
            <a:srgbClr val="F0EC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105817"/>
            <a:ext cx="3151774" cy="3891731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253321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s - two on a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4613608" y="1760213"/>
            <a:ext cx="4530391" cy="5097787"/>
          </a:xfrm>
          <a:prstGeom prst="round1Rect">
            <a:avLst>
              <a:gd name="adj" fmla="val 2088"/>
            </a:avLst>
          </a:prstGeom>
          <a:solidFill>
            <a:srgbClr val="F0EC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0" y="1760213"/>
            <a:ext cx="4530391" cy="5097787"/>
          </a:xfrm>
          <a:prstGeom prst="round1Rect">
            <a:avLst>
              <a:gd name="adj" fmla="val 2088"/>
            </a:avLst>
          </a:prstGeom>
          <a:solidFill>
            <a:srgbClr val="F0EC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32744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5" y="2130425"/>
            <a:ext cx="5546725" cy="3671888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5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ngl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5" y="2130425"/>
            <a:ext cx="5546725" cy="3671888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22721" y="2105817"/>
            <a:ext cx="2407273" cy="3721373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23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5" y="2419775"/>
            <a:ext cx="4139418" cy="4002190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29820" y="2419775"/>
            <a:ext cx="4139418" cy="4002190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48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6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22721" y="2105817"/>
            <a:ext cx="2407273" cy="3721373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07131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66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6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07131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44474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03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9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6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07131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44474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7919" y="4750164"/>
            <a:ext cx="2602903" cy="1655726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3227224" y="4750164"/>
            <a:ext cx="2602903" cy="1655726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048491" y="4750164"/>
            <a:ext cx="2602903" cy="1655726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34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2746562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/biographi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4341307"/>
            <a:ext cx="2216451" cy="1617972"/>
          </a:xfrm>
        </p:spPr>
        <p:txBody>
          <a:bodyPr numCol="1"/>
          <a:lstStyle>
            <a:lvl1pPr marL="0" indent="0">
              <a:lnSpc>
                <a:spcPts val="1500"/>
              </a:lnSpc>
              <a:spcAft>
                <a:spcPts val="0"/>
              </a:spcAft>
              <a:buFont typeface="Arial"/>
              <a:buNone/>
              <a:tabLst/>
              <a:defRPr sz="1400" b="1" spc="-30"/>
            </a:lvl1pPr>
            <a:lvl2pPr marL="0" indent="0">
              <a:lnSpc>
                <a:spcPts val="1500"/>
              </a:lnSpc>
              <a:spcAft>
                <a:spcPts val="1500"/>
              </a:spcAft>
              <a:buNone/>
              <a:defRPr sz="1400" spc="-30"/>
            </a:lvl2pPr>
            <a:lvl3pPr marL="226800" indent="-226800">
              <a:lnSpc>
                <a:spcPts val="1500"/>
              </a:lnSpc>
              <a:buFont typeface="Arial"/>
              <a:buChar char="•"/>
              <a:defRPr sz="1400" spc="-30"/>
            </a:lvl3pPr>
            <a:lvl4pPr marL="452438" indent="-225425">
              <a:lnSpc>
                <a:spcPts val="1500"/>
              </a:lnSpc>
              <a:tabLst/>
              <a:defRPr sz="1400" spc="-30"/>
            </a:lvl4pPr>
            <a:lvl5pPr marL="663575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err="1" smtClean="0"/>
              <a:t>DThird</a:t>
            </a:r>
            <a:r>
              <a:rPr lang="en-GB" dirty="0" smtClean="0"/>
              <a:t>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76379" y="2130425"/>
            <a:ext cx="2255985" cy="194127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400" baseline="0"/>
            </a:lvl1pPr>
          </a:lstStyle>
          <a:p>
            <a:r>
              <a:rPr lang="en-GB" dirty="0" smtClean="0"/>
              <a:t>Image of Person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205015" y="2130425"/>
            <a:ext cx="2255985" cy="194127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400" baseline="0"/>
            </a:lvl1pPr>
          </a:lstStyle>
          <a:p>
            <a:r>
              <a:rPr lang="en-GB" dirty="0" smtClean="0"/>
              <a:t>Image of Person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033651" y="2130425"/>
            <a:ext cx="2255985" cy="194127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400" baseline="0"/>
            </a:lvl1pPr>
          </a:lstStyle>
          <a:p>
            <a:r>
              <a:rPr lang="en-GB" dirty="0" smtClean="0"/>
              <a:t>Image of Person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3202795" y="4341307"/>
            <a:ext cx="2216451" cy="1617972"/>
          </a:xfrm>
        </p:spPr>
        <p:txBody>
          <a:bodyPr numCol="1"/>
          <a:lstStyle>
            <a:lvl1pPr marL="0" indent="0">
              <a:lnSpc>
                <a:spcPts val="1500"/>
              </a:lnSpc>
              <a:spcAft>
                <a:spcPts val="0"/>
              </a:spcAft>
              <a:buFont typeface="Arial"/>
              <a:buNone/>
              <a:tabLst/>
              <a:defRPr sz="1400" b="1" spc="-30"/>
            </a:lvl1pPr>
            <a:lvl2pPr marL="0" indent="0">
              <a:lnSpc>
                <a:spcPts val="1500"/>
              </a:lnSpc>
              <a:spcAft>
                <a:spcPts val="1500"/>
              </a:spcAft>
              <a:buNone/>
              <a:defRPr sz="1400" spc="-30"/>
            </a:lvl2pPr>
            <a:lvl3pPr marL="226800" indent="-226800">
              <a:lnSpc>
                <a:spcPts val="1500"/>
              </a:lnSpc>
              <a:buFont typeface="Arial"/>
              <a:buChar char="•"/>
              <a:defRPr sz="1400" spc="-30"/>
            </a:lvl3pPr>
            <a:lvl4pPr marL="452438" indent="-225425">
              <a:lnSpc>
                <a:spcPts val="1500"/>
              </a:lnSpc>
              <a:tabLst/>
              <a:defRPr sz="1400" spc="-30"/>
            </a:lvl4pPr>
            <a:lvl5pPr marL="663575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err="1" smtClean="0"/>
              <a:t>DThird</a:t>
            </a:r>
            <a:r>
              <a:rPr lang="en-GB" dirty="0" smtClean="0"/>
              <a:t>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036809" y="4341307"/>
            <a:ext cx="2216451" cy="1617972"/>
          </a:xfrm>
        </p:spPr>
        <p:txBody>
          <a:bodyPr numCol="1"/>
          <a:lstStyle>
            <a:lvl1pPr marL="0" indent="0">
              <a:lnSpc>
                <a:spcPts val="1500"/>
              </a:lnSpc>
              <a:spcAft>
                <a:spcPts val="0"/>
              </a:spcAft>
              <a:buFont typeface="Arial"/>
              <a:buNone/>
              <a:tabLst/>
              <a:defRPr sz="1400" b="1" spc="-30"/>
            </a:lvl1pPr>
            <a:lvl2pPr marL="0" indent="0">
              <a:lnSpc>
                <a:spcPts val="1500"/>
              </a:lnSpc>
              <a:spcAft>
                <a:spcPts val="1500"/>
              </a:spcAft>
              <a:buNone/>
              <a:defRPr sz="1400" spc="-30"/>
            </a:lvl2pPr>
            <a:lvl3pPr marL="226800" indent="-226800">
              <a:lnSpc>
                <a:spcPts val="1500"/>
              </a:lnSpc>
              <a:buFont typeface="Arial"/>
              <a:buChar char="•"/>
              <a:defRPr sz="1400" spc="-30"/>
            </a:lvl3pPr>
            <a:lvl4pPr marL="452438" indent="-225425">
              <a:lnSpc>
                <a:spcPts val="1500"/>
              </a:lnSpc>
              <a:tabLst/>
              <a:defRPr sz="1400" spc="-30"/>
            </a:lvl4pPr>
            <a:lvl5pPr marL="663575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err="1" smtClean="0"/>
              <a:t>DThird</a:t>
            </a:r>
            <a:r>
              <a:rPr lang="en-GB" dirty="0" smtClean="0"/>
              <a:t>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01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80B46-30F4-3541-ABA5-4C15AB98FB29}" type="datetimeFigureOut">
              <a:rPr lang="en-US" smtClean="0"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0D8C-5A50-3D47-9F5B-EDC10AB2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87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2 partners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1" name="Picture 10" descr="ChangeWorks_lcolour_largeRGB_300dp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2" name="Picture 11" descr="SCARF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7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3 partners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3" name="Picture 12" descr="ChangeWorks_lcolour_largeRGB_300dp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4" name="Picture 13" descr="SCARF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mage #4 Partners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_gra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0"/>
            <a:ext cx="9144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4" name="Picture 13" descr="ChangeWorks_lcolour_largeRGB_300dpi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5" name="Picture 14" descr="SCARF logo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83" y="316538"/>
            <a:ext cx="768302" cy="5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5 Partners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2" name="Picture 11" descr="ChangeWorks_lcolour_largeRGB_300dp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3" name="Picture 12" descr="SCARF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text/partners #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0" name="Picture 9" descr="ChangeWorks_lcolour_largeRGB_300dp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3" name="Picture 12" descr="SCARF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6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10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text/partners #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1" name="Picture 10" descr="ChangeWorks_lcolour_largeRGB_300dp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4" name="Picture 13" descr="SCARF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text/partners #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8011" y="6073404"/>
            <a:ext cx="1533089" cy="148759"/>
          </a:xfr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600">
                <a:solidFill>
                  <a:srgbClr val="511E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13" name="Picture 12" descr="ChangeWorks_lcolour_largeRGB_300dp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90" y="6124495"/>
            <a:ext cx="1019841" cy="440259"/>
          </a:xfrm>
          <a:prstGeom prst="rect">
            <a:avLst/>
          </a:prstGeom>
        </p:spPr>
      </p:pic>
      <p:pic>
        <p:nvPicPr>
          <p:cNvPr id="14" name="Picture 13" descr="SCARF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2" y="6415786"/>
            <a:ext cx="551402" cy="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6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089748"/>
            <a:ext cx="3513474" cy="3891731"/>
          </a:xfrm>
        </p:spPr>
        <p:txBody>
          <a:bodyPr numCol="1"/>
          <a:lstStyle>
            <a:lvl1pPr marL="450850" indent="-450850">
              <a:tabLst>
                <a:tab pos="450850" algn="l"/>
              </a:tabLst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162622" y="2089748"/>
            <a:ext cx="3513474" cy="3891731"/>
          </a:xfrm>
        </p:spPr>
        <p:txBody>
          <a:bodyPr numCol="1"/>
          <a:lstStyle>
            <a:lvl1pPr marL="450850" indent="-450850">
              <a:tabLst>
                <a:tab pos="450850" algn="l"/>
              </a:tabLst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12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62206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13839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652928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07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652928" y="2009368"/>
            <a:ext cx="3513474" cy="3891731"/>
          </a:xfrm>
        </p:spPr>
        <p:txBody>
          <a:bodyPr numCol="1"/>
          <a:lstStyle>
            <a:lvl1pPr marL="225425" indent="-225425">
              <a:lnSpc>
                <a:spcPts val="1500"/>
              </a:lnSpc>
              <a:buFont typeface="Arial"/>
              <a:buChar char="•"/>
              <a:tabLst/>
              <a:defRPr sz="1400" spc="-30"/>
            </a:lvl1pPr>
            <a:lvl2pPr marL="458788" indent="-225425">
              <a:lnSpc>
                <a:spcPts val="1500"/>
              </a:lnSpc>
              <a:defRPr sz="1400" spc="-30"/>
            </a:lvl2pPr>
            <a:lvl3pPr marL="700088" indent="-225425">
              <a:lnSpc>
                <a:spcPts val="1500"/>
              </a:lnSpc>
              <a:defRPr sz="1400" spc="-30"/>
            </a:lvl3pPr>
            <a:lvl4pPr marL="957263" indent="-225425">
              <a:lnSpc>
                <a:spcPts val="1500"/>
              </a:lnSpc>
              <a:tabLst>
                <a:tab pos="1020763" algn="l"/>
              </a:tabLst>
              <a:defRPr sz="1400" spc="-30"/>
            </a:lvl4pPr>
            <a:lvl5pPr marL="1189038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45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3682998" y="1760213"/>
            <a:ext cx="5460999" cy="4234187"/>
          </a:xfrm>
          <a:prstGeom prst="round1Rect">
            <a:avLst>
              <a:gd name="adj" fmla="val 2088"/>
            </a:avLst>
          </a:prstGeom>
          <a:solidFill>
            <a:srgbClr val="F0EC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105817"/>
            <a:ext cx="3151774" cy="3891731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373847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s - two on a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/>
        </p:nvSpPr>
        <p:spPr>
          <a:xfrm flipH="1">
            <a:off x="4613607" y="1760214"/>
            <a:ext cx="4530391" cy="4232600"/>
          </a:xfrm>
          <a:prstGeom prst="round1Rect">
            <a:avLst>
              <a:gd name="adj" fmla="val 2088"/>
            </a:avLst>
          </a:prstGeom>
          <a:solidFill>
            <a:srgbClr val="F0EC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0" y="1760214"/>
            <a:ext cx="4530391" cy="4232600"/>
          </a:xfrm>
          <a:prstGeom prst="round1Rect">
            <a:avLst>
              <a:gd name="adj" fmla="val 2088"/>
            </a:avLst>
          </a:prstGeom>
          <a:solidFill>
            <a:srgbClr val="F0EC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3003639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5" y="2130425"/>
            <a:ext cx="5546725" cy="3671888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848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ngl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5" y="2130425"/>
            <a:ext cx="5546725" cy="3671888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22721" y="2105817"/>
            <a:ext cx="2407273" cy="3721373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5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mage #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83" y="326015"/>
            <a:ext cx="768302" cy="5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0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5" y="2419775"/>
            <a:ext cx="4139418" cy="3573038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29820" y="2419775"/>
            <a:ext cx="4139418" cy="3573038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009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6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22721" y="2105817"/>
            <a:ext cx="2407273" cy="3721373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07131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311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6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07131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44474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70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7826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07131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44474" y="2130425"/>
            <a:ext cx="2740840" cy="2354502"/>
          </a:xfr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7919" y="4750164"/>
            <a:ext cx="2602903" cy="1655726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3227224" y="4750164"/>
            <a:ext cx="2602903" cy="1655726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048491" y="4750164"/>
            <a:ext cx="2602903" cy="1655726"/>
          </a:xfrm>
        </p:spPr>
        <p:txBody>
          <a:bodyPr numCol="1"/>
          <a:lstStyle>
            <a:lvl1pPr marL="0" indent="0">
              <a:lnSpc>
                <a:spcPts val="1500"/>
              </a:lnSpc>
              <a:buFont typeface="Arial"/>
              <a:buNone/>
              <a:tabLst/>
              <a:defRPr sz="1400" spc="-30"/>
            </a:lvl1pPr>
            <a:lvl2pPr marL="225425" indent="-225425">
              <a:lnSpc>
                <a:spcPts val="1500"/>
              </a:lnSpc>
              <a:defRPr sz="1400" spc="-30"/>
            </a:lvl2pPr>
            <a:lvl3pPr marL="482600" indent="-225425">
              <a:lnSpc>
                <a:spcPts val="1500"/>
              </a:lnSpc>
              <a:defRPr sz="1400" spc="-30"/>
            </a:lvl3pPr>
            <a:lvl4pPr marL="747713" indent="-225425">
              <a:lnSpc>
                <a:spcPts val="1500"/>
              </a:lnSpc>
              <a:tabLst/>
              <a:defRPr sz="1400" spc="-30"/>
            </a:lvl4pPr>
            <a:lvl5pPr marL="989013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752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</p:spTree>
    <p:extLst>
      <p:ext uri="{BB962C8B-B14F-4D97-AF65-F5344CB8AC3E}">
        <p14:creationId xmlns:p14="http://schemas.microsoft.com/office/powerpoint/2010/main" val="15454991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/biographi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4341307"/>
            <a:ext cx="2216451" cy="1617972"/>
          </a:xfrm>
        </p:spPr>
        <p:txBody>
          <a:bodyPr numCol="1"/>
          <a:lstStyle>
            <a:lvl1pPr marL="0" indent="0">
              <a:lnSpc>
                <a:spcPts val="1500"/>
              </a:lnSpc>
              <a:spcAft>
                <a:spcPts val="0"/>
              </a:spcAft>
              <a:buFont typeface="Arial"/>
              <a:buNone/>
              <a:tabLst/>
              <a:defRPr sz="1400" b="1" spc="-30"/>
            </a:lvl1pPr>
            <a:lvl2pPr marL="0" indent="0">
              <a:lnSpc>
                <a:spcPts val="1500"/>
              </a:lnSpc>
              <a:spcAft>
                <a:spcPts val="1500"/>
              </a:spcAft>
              <a:buNone/>
              <a:defRPr sz="1400" spc="-30"/>
            </a:lvl2pPr>
            <a:lvl3pPr marL="226800" indent="-226800">
              <a:lnSpc>
                <a:spcPts val="1500"/>
              </a:lnSpc>
              <a:buFont typeface="Arial"/>
              <a:buChar char="•"/>
              <a:defRPr sz="1400" spc="-30"/>
            </a:lvl3pPr>
            <a:lvl4pPr marL="452438" indent="-225425">
              <a:lnSpc>
                <a:spcPts val="1500"/>
              </a:lnSpc>
              <a:tabLst/>
              <a:defRPr sz="1400" spc="-30"/>
            </a:lvl4pPr>
            <a:lvl5pPr marL="663575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err="1" smtClean="0"/>
              <a:t>DThird</a:t>
            </a:r>
            <a:r>
              <a:rPr lang="en-GB" dirty="0" smtClean="0"/>
              <a:t>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76379" y="2130425"/>
            <a:ext cx="2255985" cy="194127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400" baseline="0"/>
            </a:lvl1pPr>
          </a:lstStyle>
          <a:p>
            <a:r>
              <a:rPr lang="en-GB" dirty="0" smtClean="0"/>
              <a:t>Image of Person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205015" y="2130425"/>
            <a:ext cx="2255985" cy="194127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400" baseline="0"/>
            </a:lvl1pPr>
          </a:lstStyle>
          <a:p>
            <a:r>
              <a:rPr lang="en-GB" dirty="0" smtClean="0"/>
              <a:t>Image of Person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033651" y="2130425"/>
            <a:ext cx="2255985" cy="194127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400" baseline="0"/>
            </a:lvl1pPr>
          </a:lstStyle>
          <a:p>
            <a:r>
              <a:rPr lang="en-GB" dirty="0" smtClean="0"/>
              <a:t>Image of Person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3202795" y="4341307"/>
            <a:ext cx="2216451" cy="1617972"/>
          </a:xfrm>
        </p:spPr>
        <p:txBody>
          <a:bodyPr numCol="1"/>
          <a:lstStyle>
            <a:lvl1pPr marL="0" indent="0">
              <a:lnSpc>
                <a:spcPts val="1500"/>
              </a:lnSpc>
              <a:spcAft>
                <a:spcPts val="0"/>
              </a:spcAft>
              <a:buFont typeface="Arial"/>
              <a:buNone/>
              <a:tabLst/>
              <a:defRPr sz="1400" b="1" spc="-30"/>
            </a:lvl1pPr>
            <a:lvl2pPr marL="0" indent="0">
              <a:lnSpc>
                <a:spcPts val="1500"/>
              </a:lnSpc>
              <a:spcAft>
                <a:spcPts val="1500"/>
              </a:spcAft>
              <a:buNone/>
              <a:defRPr sz="1400" spc="-30"/>
            </a:lvl2pPr>
            <a:lvl3pPr marL="226800" indent="-226800">
              <a:lnSpc>
                <a:spcPts val="1500"/>
              </a:lnSpc>
              <a:buFont typeface="Arial"/>
              <a:buChar char="•"/>
              <a:defRPr sz="1400" spc="-30"/>
            </a:lvl3pPr>
            <a:lvl4pPr marL="452438" indent="-225425">
              <a:lnSpc>
                <a:spcPts val="1500"/>
              </a:lnSpc>
              <a:tabLst/>
              <a:defRPr sz="1400" spc="-30"/>
            </a:lvl4pPr>
            <a:lvl5pPr marL="663575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err="1" smtClean="0"/>
              <a:t>DThird</a:t>
            </a:r>
            <a:r>
              <a:rPr lang="en-GB" dirty="0" smtClean="0"/>
              <a:t>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036809" y="4341307"/>
            <a:ext cx="2216451" cy="1617972"/>
          </a:xfrm>
        </p:spPr>
        <p:txBody>
          <a:bodyPr numCol="1"/>
          <a:lstStyle>
            <a:lvl1pPr marL="0" indent="0">
              <a:lnSpc>
                <a:spcPts val="1500"/>
              </a:lnSpc>
              <a:spcAft>
                <a:spcPts val="0"/>
              </a:spcAft>
              <a:buFont typeface="Arial"/>
              <a:buNone/>
              <a:tabLst/>
              <a:defRPr sz="1400" b="1" spc="-30"/>
            </a:lvl1pPr>
            <a:lvl2pPr marL="0" indent="0">
              <a:lnSpc>
                <a:spcPts val="1500"/>
              </a:lnSpc>
              <a:spcAft>
                <a:spcPts val="1500"/>
              </a:spcAft>
              <a:buNone/>
              <a:defRPr sz="1400" spc="-30"/>
            </a:lvl2pPr>
            <a:lvl3pPr marL="226800" indent="-226800">
              <a:lnSpc>
                <a:spcPts val="1500"/>
              </a:lnSpc>
              <a:buFont typeface="Arial"/>
              <a:buChar char="•"/>
              <a:defRPr sz="1400" spc="-30"/>
            </a:lvl3pPr>
            <a:lvl4pPr marL="452438" indent="-225425">
              <a:lnSpc>
                <a:spcPts val="1500"/>
              </a:lnSpc>
              <a:tabLst/>
              <a:defRPr sz="1400" spc="-30"/>
            </a:lvl4pPr>
            <a:lvl5pPr marL="663575" indent="-225425">
              <a:lnSpc>
                <a:spcPts val="1500"/>
              </a:lnSpc>
              <a:defRPr sz="1400" spc="-3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err="1" smtClean="0"/>
              <a:t>DThird</a:t>
            </a:r>
            <a:r>
              <a:rPr lang="en-GB" dirty="0" smtClean="0"/>
              <a:t>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5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C3E5C-D823-4E16-8352-23B6C74AE070}" type="datetimeFigureOut">
              <a:rPr lang="en-GB" smtClean="0"/>
              <a:t>25/08/2015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2FB5-71C2-430E-9FB5-85E7594836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702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3F854-97E5-41DC-9C80-DD00654F3C3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29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A69B1-BDAF-4E92-BD5F-8252C4E48E5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75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8A368-1EFF-4355-89C9-18F9129995E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4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#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10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88F9D-4EBF-45A8-B0BD-7144AC9D5BB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92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65CAF-1B86-4F98-B0E6-087556F3607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15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594D-6F46-4AC3-84A2-C29E99470DA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20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31C5-25B3-49CA-8573-33AB4815100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81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23F51-0A54-4318-90CF-578626DEDA8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79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EC91-7F4A-4CBE-A069-4BD7EDD1166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59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789B5-FB7B-49EF-B38F-E468170A4C2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12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04F2-08EE-4E3F-923A-F4985251061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3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text/partners #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21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text/partners #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29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text/partners #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858" y="2066129"/>
            <a:ext cx="5225525" cy="1160574"/>
          </a:xfrm>
        </p:spPr>
        <p:txBody>
          <a:bodyPr wrap="square">
            <a:spAutoFit/>
          </a:bodyPr>
          <a:lstStyle>
            <a:lvl1pPr>
              <a:lnSpc>
                <a:spcPts val="4500"/>
              </a:lnSpc>
              <a:defRPr sz="4000" b="1" spc="-7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179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2" y="2089748"/>
            <a:ext cx="3513474" cy="3891731"/>
          </a:xfrm>
        </p:spPr>
        <p:txBody>
          <a:bodyPr numCol="1"/>
          <a:lstStyle>
            <a:lvl1pPr marL="450850" indent="-450850">
              <a:tabLst>
                <a:tab pos="450850" algn="l"/>
              </a:tabLst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162622" y="2089748"/>
            <a:ext cx="3513474" cy="3891731"/>
          </a:xfrm>
        </p:spPr>
        <p:txBody>
          <a:bodyPr numCol="1"/>
          <a:lstStyle>
            <a:lvl1pPr marL="450850" indent="-450850">
              <a:tabLst>
                <a:tab pos="450850" algn="l"/>
              </a:tabLst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14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782" y="2089748"/>
            <a:ext cx="8229600" cy="389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2896" y="6323662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1686094E-1228-2945-9B3C-CFB9E23442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84701" y="343338"/>
            <a:ext cx="3843169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ct val="100000"/>
              </a:lnSpc>
              <a:defRPr sz="1000" b="1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  <a:endParaRPr lang="en-GB" b="0" dirty="0"/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156837" y="-759528"/>
            <a:ext cx="574721" cy="576072"/>
          </a:xfrm>
          <a:prstGeom prst="rect">
            <a:avLst/>
          </a:prstGeom>
          <a:solidFill>
            <a:srgbClr val="00A9E0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187380" y="-755874"/>
            <a:ext cx="576072" cy="576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8288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0 </a:t>
            </a:r>
          </a:p>
          <a:p>
            <a:pPr marL="160338" marR="0" lvl="0" indent="-18288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169</a:t>
            </a:r>
          </a:p>
          <a:p>
            <a:pPr marL="160338" marR="0" lvl="0" indent="-18288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224</a:t>
            </a: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978912" y="-759528"/>
            <a:ext cx="576072" cy="57607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029260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79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45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127</a:t>
            </a: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1799298" y="-759528"/>
            <a:ext cx="576072" cy="576072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850321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207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0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114</a:t>
            </a:r>
          </a:p>
        </p:txBody>
      </p:sp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2619684" y="-759528"/>
            <a:ext cx="576072" cy="576072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267307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 199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 172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 150</a:t>
            </a:r>
          </a:p>
        </p:txBody>
      </p:sp>
      <p:sp>
        <p:nvSpPr>
          <p:cNvPr id="17" name="Rectangle 44"/>
          <p:cNvSpPr>
            <a:spLocks noChangeArrowheads="1"/>
          </p:cNvSpPr>
          <p:nvPr/>
        </p:nvSpPr>
        <p:spPr bwMode="auto">
          <a:xfrm flipH="1">
            <a:off x="5907990" y="-759528"/>
            <a:ext cx="576072" cy="576072"/>
          </a:xfrm>
          <a:prstGeom prst="rect">
            <a:avLst/>
          </a:prstGeom>
          <a:solidFill>
            <a:srgbClr val="ED2939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 flipH="1">
            <a:off x="595900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237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41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57</a:t>
            </a:r>
          </a:p>
        </p:txBody>
      </p:sp>
      <p:sp>
        <p:nvSpPr>
          <p:cNvPr id="19" name="Rectangle 46"/>
          <p:cNvSpPr>
            <a:spLocks noChangeArrowheads="1"/>
          </p:cNvSpPr>
          <p:nvPr/>
        </p:nvSpPr>
        <p:spPr bwMode="auto">
          <a:xfrm flipH="1">
            <a:off x="5085913" y="-759528"/>
            <a:ext cx="576072" cy="576072"/>
          </a:xfrm>
          <a:prstGeom prst="rect">
            <a:avLst/>
          </a:prstGeom>
          <a:solidFill>
            <a:srgbClr val="C2ACBE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 flipH="1">
            <a:off x="513794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194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172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190</a:t>
            </a:r>
          </a:p>
        </p:txBody>
      </p:sp>
      <p:sp>
        <p:nvSpPr>
          <p:cNvPr id="21" name="Rectangle 48"/>
          <p:cNvSpPr>
            <a:spLocks noChangeArrowheads="1"/>
          </p:cNvSpPr>
          <p:nvPr/>
        </p:nvSpPr>
        <p:spPr bwMode="auto">
          <a:xfrm flipH="1">
            <a:off x="4263836" y="-759528"/>
            <a:ext cx="576072" cy="576072"/>
          </a:xfrm>
          <a:prstGeom prst="rect">
            <a:avLst/>
          </a:prstGeom>
          <a:solidFill>
            <a:schemeClr val="accent6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 flipH="1">
            <a:off x="431688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41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153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38</a:t>
            </a:r>
          </a:p>
        </p:txBody>
      </p:sp>
      <p:sp>
        <p:nvSpPr>
          <p:cNvPr id="23" name="Rectangle 50"/>
          <p:cNvSpPr>
            <a:spLocks noChangeArrowheads="1"/>
          </p:cNvSpPr>
          <p:nvPr/>
        </p:nvSpPr>
        <p:spPr bwMode="auto">
          <a:xfrm flipH="1">
            <a:off x="3441760" y="-759528"/>
            <a:ext cx="576072" cy="576072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 flipH="1">
            <a:off x="349582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 254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 209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 0</a:t>
            </a: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>
            <a:off x="6730067" y="-759528"/>
            <a:ext cx="576072" cy="576072"/>
          </a:xfrm>
          <a:prstGeom prst="rect">
            <a:avLst/>
          </a:prstGeom>
          <a:solidFill>
            <a:srgbClr val="E1D8B7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678006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225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216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183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83" y="326015"/>
            <a:ext cx="768302" cy="5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2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71" r:id="rId4"/>
    <p:sldLayoutId id="2147483672" r:id="rId5"/>
    <p:sldLayoutId id="2147483658" r:id="rId6"/>
    <p:sldLayoutId id="2147483656" r:id="rId7"/>
    <p:sldLayoutId id="2147483657" r:id="rId8"/>
    <p:sldLayoutId id="2147483654" r:id="rId9"/>
    <p:sldLayoutId id="2147483650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718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 spc="-5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None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1pPr>
      <a:lvl2pPr marL="330200" indent="-330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2pPr>
      <a:lvl3pPr marL="658813" indent="-331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3pPr>
      <a:lvl4pPr marL="957263" indent="-331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tabLst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4pPr>
      <a:lvl5pPr marL="1254125" indent="-330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White_grad.png"/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0847"/>
            <a:ext cx="9144000" cy="22371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782" y="1142682"/>
            <a:ext cx="8229600" cy="778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782" y="2089748"/>
            <a:ext cx="8229600" cy="389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2896" y="6323662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1686094E-1228-2945-9B3C-CFB9E23442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84701" y="343338"/>
            <a:ext cx="3843169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ct val="100000"/>
              </a:lnSpc>
              <a:defRPr sz="1000" b="1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H1 Arial Bold 10/12pt</a:t>
            </a:r>
          </a:p>
          <a:p>
            <a:r>
              <a:rPr lang="en-GB" b="0" dirty="0" smtClean="0"/>
              <a:t>H2 Arial Regular 10/12pt</a:t>
            </a:r>
            <a:endParaRPr lang="en-GB" b="0" dirty="0"/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156837" y="-759528"/>
            <a:ext cx="574721" cy="576072"/>
          </a:xfrm>
          <a:prstGeom prst="rect">
            <a:avLst/>
          </a:prstGeom>
          <a:solidFill>
            <a:srgbClr val="00A9E0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187380" y="-755874"/>
            <a:ext cx="576072" cy="576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8288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0 </a:t>
            </a:r>
          </a:p>
          <a:p>
            <a:pPr marL="160338" marR="0" lvl="0" indent="-18288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169</a:t>
            </a:r>
          </a:p>
          <a:p>
            <a:pPr marL="160338" marR="0" lvl="0" indent="-18288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224</a:t>
            </a: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978912" y="-759528"/>
            <a:ext cx="576072" cy="57607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029260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79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45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127</a:t>
            </a: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1799298" y="-759528"/>
            <a:ext cx="576072" cy="576072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850321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207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0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114</a:t>
            </a:r>
          </a:p>
        </p:txBody>
      </p:sp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2619684" y="-759528"/>
            <a:ext cx="576072" cy="576072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267307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 199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 172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 150</a:t>
            </a:r>
          </a:p>
        </p:txBody>
      </p:sp>
      <p:sp>
        <p:nvSpPr>
          <p:cNvPr id="17" name="Rectangle 44"/>
          <p:cNvSpPr>
            <a:spLocks noChangeArrowheads="1"/>
          </p:cNvSpPr>
          <p:nvPr/>
        </p:nvSpPr>
        <p:spPr bwMode="auto">
          <a:xfrm flipH="1">
            <a:off x="5907990" y="-759528"/>
            <a:ext cx="576072" cy="576072"/>
          </a:xfrm>
          <a:prstGeom prst="rect">
            <a:avLst/>
          </a:prstGeom>
          <a:solidFill>
            <a:srgbClr val="ED2939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 flipH="1">
            <a:off x="595900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237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41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57</a:t>
            </a:r>
          </a:p>
        </p:txBody>
      </p:sp>
      <p:sp>
        <p:nvSpPr>
          <p:cNvPr id="19" name="Rectangle 46"/>
          <p:cNvSpPr>
            <a:spLocks noChangeArrowheads="1"/>
          </p:cNvSpPr>
          <p:nvPr/>
        </p:nvSpPr>
        <p:spPr bwMode="auto">
          <a:xfrm flipH="1">
            <a:off x="5085913" y="-759528"/>
            <a:ext cx="576072" cy="576072"/>
          </a:xfrm>
          <a:prstGeom prst="rect">
            <a:avLst/>
          </a:prstGeom>
          <a:solidFill>
            <a:srgbClr val="C2ACBE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 flipH="1">
            <a:off x="513794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194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172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190</a:t>
            </a:r>
          </a:p>
        </p:txBody>
      </p:sp>
      <p:sp>
        <p:nvSpPr>
          <p:cNvPr id="21" name="Rectangle 48"/>
          <p:cNvSpPr>
            <a:spLocks noChangeArrowheads="1"/>
          </p:cNvSpPr>
          <p:nvPr/>
        </p:nvSpPr>
        <p:spPr bwMode="auto">
          <a:xfrm flipH="1">
            <a:off x="4263836" y="-759528"/>
            <a:ext cx="576072" cy="576072"/>
          </a:xfrm>
          <a:prstGeom prst="rect">
            <a:avLst/>
          </a:prstGeom>
          <a:solidFill>
            <a:schemeClr val="accent6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 flipH="1">
            <a:off x="431688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41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153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38</a:t>
            </a:r>
          </a:p>
        </p:txBody>
      </p:sp>
      <p:sp>
        <p:nvSpPr>
          <p:cNvPr id="23" name="Rectangle 50"/>
          <p:cNvSpPr>
            <a:spLocks noChangeArrowheads="1"/>
          </p:cNvSpPr>
          <p:nvPr/>
        </p:nvSpPr>
        <p:spPr bwMode="auto">
          <a:xfrm flipH="1">
            <a:off x="3441760" y="-759528"/>
            <a:ext cx="576072" cy="576072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 flipH="1">
            <a:off x="349582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 254 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 209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 0</a:t>
            </a: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>
            <a:off x="6730067" y="-759528"/>
            <a:ext cx="576072" cy="576072"/>
          </a:xfrm>
          <a:prstGeom prst="rect">
            <a:avLst/>
          </a:prstGeom>
          <a:solidFill>
            <a:srgbClr val="E1D8B7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6780062" y="-764497"/>
            <a:ext cx="576072" cy="57607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 225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 216</a:t>
            </a:r>
          </a:p>
          <a:p>
            <a:pPr marL="160338" marR="0" lvl="0" indent="-1603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 183</a:t>
            </a:r>
          </a:p>
        </p:txBody>
      </p:sp>
      <p:pic>
        <p:nvPicPr>
          <p:cNvPr id="27" name="Picture 26" descr="SGnatural_Pos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759" y="6283266"/>
            <a:ext cx="845986" cy="2898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83" y="307061"/>
            <a:ext cx="768302" cy="5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3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 spc="-5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None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1pPr>
      <a:lvl2pPr marL="330200" indent="-330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2pPr>
      <a:lvl3pPr marL="658813" indent="-331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3pPr>
      <a:lvl4pPr marL="957263" indent="-331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tabLst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4pPr>
      <a:lvl5pPr marL="1254125" indent="-330200" algn="l" defTabSz="4572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/>
        <a:buChar char="•"/>
        <a:defRPr sz="2200" kern="1200" spc="-5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108651-889B-4B04-A674-2E7A45DADBEA}" type="slidenum">
              <a:rPr lang="en-GB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emf"/><Relationship Id="rId9" Type="http://schemas.openxmlformats.org/officeDocument/2006/relationships/hyperlink" Target="mailto:ken.brady@est.org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hyperlink" Target="http://www.est.org.uk/scotland/districtheatingloans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districtheatingscotland.com/" TargetMode="External"/><Relationship Id="rId5" Type="http://schemas.openxmlformats.org/officeDocument/2006/relationships/hyperlink" Target="mailto:ken.brady@est.org.uk" TargetMode="External"/><Relationship Id="rId4" Type="http://schemas.openxmlformats.org/officeDocument/2006/relationships/hyperlink" Target="mailto:districtheatingloans@est.org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trictheatingscotland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em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trictheatingscotland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em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trictheatingscotland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em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alSGstacked_Pos_CMY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132" y="5872906"/>
            <a:ext cx="619247" cy="655320"/>
          </a:xfrm>
          <a:prstGeom prst="rect">
            <a:avLst/>
          </a:prstGeom>
        </p:spPr>
      </p:pic>
      <p:pic>
        <p:nvPicPr>
          <p:cNvPr id="7" name="Picture 6" descr="SE logo (cmyk)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787" y="5895638"/>
            <a:ext cx="897914" cy="655320"/>
          </a:xfrm>
          <a:prstGeom prst="rect">
            <a:avLst/>
          </a:prstGeom>
        </p:spPr>
      </p:pic>
      <p:pic>
        <p:nvPicPr>
          <p:cNvPr id="8" name="Picture 7" descr="Energy_Saving_Trust_Logo_Black_24mm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284" y="5872906"/>
            <a:ext cx="862584" cy="655320"/>
          </a:xfrm>
          <a:prstGeom prst="rect">
            <a:avLst/>
          </a:prstGeom>
        </p:spPr>
      </p:pic>
      <p:pic>
        <p:nvPicPr>
          <p:cNvPr id="9" name="Picture 8" descr="RES_CMYK_hr_icon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54" y="5892296"/>
            <a:ext cx="652009" cy="655320"/>
          </a:xfrm>
          <a:prstGeom prst="rect">
            <a:avLst/>
          </a:prstGeom>
        </p:spPr>
      </p:pic>
      <p:pic>
        <p:nvPicPr>
          <p:cNvPr id="2" name="Picture 1" descr="sft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24" y="5895638"/>
            <a:ext cx="655983" cy="655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2803" y="-56628"/>
            <a:ext cx="9216804" cy="1431868"/>
          </a:xfrm>
          <a:prstGeom prst="rect">
            <a:avLst/>
          </a:prstGeom>
          <a:solidFill>
            <a:srgbClr val="D63D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401A"/>
              </a:solidFill>
            </a:endParaRPr>
          </a:p>
        </p:txBody>
      </p:sp>
      <p:pic>
        <p:nvPicPr>
          <p:cNvPr id="16" name="Picture 15" descr="HNP_Logo_Final_White_Version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420" y="123333"/>
            <a:ext cx="1256667" cy="97052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6294" y="1533612"/>
            <a:ext cx="6505339" cy="1731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District Heating Loan Fund</a:t>
            </a:r>
            <a:r>
              <a:rPr lang="en-GB" sz="1600" dirty="0" smtClean="0">
                <a:solidFill>
                  <a:schemeClr val="bg1"/>
                </a:solidFill>
              </a:rPr>
              <a:t/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2800" dirty="0" smtClean="0"/>
              <a:t>Ken Brady Programme Manager </a:t>
            </a:r>
          </a:p>
          <a:p>
            <a:r>
              <a:rPr lang="en-GB" sz="2800" dirty="0" smtClean="0"/>
              <a:t>Energy Saving Trust</a:t>
            </a:r>
          </a:p>
          <a:p>
            <a:r>
              <a:rPr lang="en-GB" sz="2400" dirty="0" smtClean="0">
                <a:hlinkClick r:id="rId9"/>
              </a:rPr>
              <a:t>ken.brady@est.org.uk</a:t>
            </a:r>
            <a:endParaRPr lang="en-GB" sz="2400" dirty="0" smtClean="0"/>
          </a:p>
          <a:p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Picture 1028" descr="dh scheme 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55" y="2923504"/>
            <a:ext cx="4243003" cy="26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7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6518" y="395707"/>
            <a:ext cx="8430956" cy="778281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accent3">
                    <a:lumMod val="50000"/>
                  </a:schemeClr>
                </a:solidFill>
              </a:rPr>
              <a:t> Aberdeen Heat &amp; Power</a:t>
            </a:r>
            <a:endParaRPr lang="en-GB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7" y="1352282"/>
            <a:ext cx="8615966" cy="524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4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:\LERW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" y="15319"/>
            <a:ext cx="9133839" cy="684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048000" y="239333"/>
            <a:ext cx="38258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b="1" dirty="0" err="1" smtClean="0">
                <a:solidFill>
                  <a:prstClr val="black"/>
                </a:solidFill>
                <a:latin typeface="+mn-lt"/>
              </a:rPr>
              <a:t>Lerwick</a:t>
            </a:r>
            <a:endParaRPr lang="en-GB" altLang="en-US" b="1" dirty="0" smtClea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85800" y="1219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814388" cy="835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 smtClean="0">
                <a:solidFill>
                  <a:srgbClr val="FF0000"/>
                </a:solidFill>
                <a:latin typeface="Haettenschweiler" pitchFamily="34" charset="0"/>
              </a:rPr>
              <a:t>ENERGY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 smtClean="0">
                <a:solidFill>
                  <a:srgbClr val="FF0000"/>
                </a:solidFill>
                <a:latin typeface="Haettenschweiler" pitchFamily="34" charset="0"/>
              </a:rPr>
              <a:t>RECOVERY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 smtClean="0">
                <a:solidFill>
                  <a:srgbClr val="FF0000"/>
                </a:solidFill>
                <a:latin typeface="Haettenschweiler" pitchFamily="34" charset="0"/>
              </a:rPr>
              <a:t>PLANT</a:t>
            </a:r>
            <a:endParaRPr lang="en-GB" alt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28600" y="23622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0" y="2667000"/>
            <a:ext cx="1219200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 smtClean="0">
                <a:solidFill>
                  <a:srgbClr val="FF0000"/>
                </a:solidFill>
                <a:latin typeface="Haettenschweiler" pitchFamily="34" charset="0"/>
              </a:rPr>
              <a:t>PEAK LOAD BOILER STATION</a:t>
            </a:r>
          </a:p>
        </p:txBody>
      </p:sp>
      <p:sp>
        <p:nvSpPr>
          <p:cNvPr id="9225" name="Freeform 10"/>
          <p:cNvSpPr>
            <a:spLocks/>
          </p:cNvSpPr>
          <p:nvPr/>
        </p:nvSpPr>
        <p:spPr bwMode="auto">
          <a:xfrm>
            <a:off x="2251074" y="2866678"/>
            <a:ext cx="1365250" cy="520700"/>
          </a:xfrm>
          <a:custGeom>
            <a:avLst/>
            <a:gdLst>
              <a:gd name="T0" fmla="*/ 0 w 704"/>
              <a:gd name="T1" fmla="*/ 0 h 232"/>
              <a:gd name="T2" fmla="*/ 2147483647 w 704"/>
              <a:gd name="T3" fmla="*/ 2147483647 h 232"/>
              <a:gd name="T4" fmla="*/ 2147483647 w 704"/>
              <a:gd name="T5" fmla="*/ 2147483647 h 232"/>
              <a:gd name="T6" fmla="*/ 2147483647 w 704"/>
              <a:gd name="T7" fmla="*/ 2147483647 h 232"/>
              <a:gd name="T8" fmla="*/ 2147483647 w 704"/>
              <a:gd name="T9" fmla="*/ 2147483647 h 232"/>
              <a:gd name="T10" fmla="*/ 2147483647 w 704"/>
              <a:gd name="T11" fmla="*/ 2147483647 h 2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04"/>
              <a:gd name="T19" fmla="*/ 0 h 232"/>
              <a:gd name="T20" fmla="*/ 704 w 704"/>
              <a:gd name="T21" fmla="*/ 232 h 2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04" h="232">
                <a:moveTo>
                  <a:pt x="0" y="0"/>
                </a:moveTo>
                <a:cubicBezTo>
                  <a:pt x="131" y="33"/>
                  <a:pt x="247" y="61"/>
                  <a:pt x="384" y="72"/>
                </a:cubicBezTo>
                <a:cubicBezTo>
                  <a:pt x="407" y="77"/>
                  <a:pt x="455" y="84"/>
                  <a:pt x="480" y="96"/>
                </a:cubicBezTo>
                <a:cubicBezTo>
                  <a:pt x="573" y="143"/>
                  <a:pt x="462" y="102"/>
                  <a:pt x="552" y="132"/>
                </a:cubicBezTo>
                <a:cubicBezTo>
                  <a:pt x="564" y="144"/>
                  <a:pt x="573" y="160"/>
                  <a:pt x="588" y="168"/>
                </a:cubicBezTo>
                <a:cubicBezTo>
                  <a:pt x="704" y="232"/>
                  <a:pt x="633" y="165"/>
                  <a:pt x="672" y="20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26" name="Freeform 11"/>
          <p:cNvSpPr>
            <a:spLocks/>
          </p:cNvSpPr>
          <p:nvPr/>
        </p:nvSpPr>
        <p:spPr bwMode="auto">
          <a:xfrm>
            <a:off x="2114550" y="2665087"/>
            <a:ext cx="1447800" cy="152400"/>
          </a:xfrm>
          <a:custGeom>
            <a:avLst/>
            <a:gdLst>
              <a:gd name="T0" fmla="*/ 0 w 768"/>
              <a:gd name="T1" fmla="*/ 2147483647 h 120"/>
              <a:gd name="T2" fmla="*/ 2147483647 w 768"/>
              <a:gd name="T3" fmla="*/ 2147483647 h 120"/>
              <a:gd name="T4" fmla="*/ 2147483647 w 768"/>
              <a:gd name="T5" fmla="*/ 2147483647 h 120"/>
              <a:gd name="T6" fmla="*/ 2147483647 w 768"/>
              <a:gd name="T7" fmla="*/ 0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768"/>
              <a:gd name="T13" fmla="*/ 0 h 120"/>
              <a:gd name="T14" fmla="*/ 768 w 768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8" h="120">
                <a:moveTo>
                  <a:pt x="0" y="120"/>
                </a:moveTo>
                <a:cubicBezTo>
                  <a:pt x="136" y="103"/>
                  <a:pt x="272" y="103"/>
                  <a:pt x="408" y="84"/>
                </a:cubicBezTo>
                <a:cubicBezTo>
                  <a:pt x="478" y="61"/>
                  <a:pt x="538" y="20"/>
                  <a:pt x="612" y="12"/>
                </a:cubicBezTo>
                <a:cubicBezTo>
                  <a:pt x="664" y="6"/>
                  <a:pt x="768" y="0"/>
                  <a:pt x="768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27" name="Freeform 12"/>
          <p:cNvSpPr>
            <a:spLocks/>
          </p:cNvSpPr>
          <p:nvPr/>
        </p:nvSpPr>
        <p:spPr bwMode="auto">
          <a:xfrm>
            <a:off x="3562350" y="2989709"/>
            <a:ext cx="647700" cy="274638"/>
          </a:xfrm>
          <a:custGeom>
            <a:avLst/>
            <a:gdLst>
              <a:gd name="T0" fmla="*/ 0 w 408"/>
              <a:gd name="T1" fmla="*/ 0 h 173"/>
              <a:gd name="T2" fmla="*/ 2147483647 w 408"/>
              <a:gd name="T3" fmla="*/ 2147483647 h 173"/>
              <a:gd name="T4" fmla="*/ 2147483647 w 408"/>
              <a:gd name="T5" fmla="*/ 2147483647 h 173"/>
              <a:gd name="T6" fmla="*/ 2147483647 w 408"/>
              <a:gd name="T7" fmla="*/ 2147483647 h 173"/>
              <a:gd name="T8" fmla="*/ 2147483647 w 408"/>
              <a:gd name="T9" fmla="*/ 2147483647 h 173"/>
              <a:gd name="T10" fmla="*/ 2147483647 w 408"/>
              <a:gd name="T11" fmla="*/ 2147483647 h 173"/>
              <a:gd name="T12" fmla="*/ 2147483647 w 408"/>
              <a:gd name="T13" fmla="*/ 2147483647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8"/>
              <a:gd name="T22" fmla="*/ 0 h 173"/>
              <a:gd name="T23" fmla="*/ 408 w 408"/>
              <a:gd name="T24" fmla="*/ 173 h 1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8" h="173">
                <a:moveTo>
                  <a:pt x="0" y="0"/>
                </a:moveTo>
                <a:cubicBezTo>
                  <a:pt x="28" y="4"/>
                  <a:pt x="58" y="2"/>
                  <a:pt x="84" y="12"/>
                </a:cubicBezTo>
                <a:cubicBezTo>
                  <a:pt x="111" y="22"/>
                  <a:pt x="136" y="40"/>
                  <a:pt x="156" y="60"/>
                </a:cubicBezTo>
                <a:cubicBezTo>
                  <a:pt x="168" y="72"/>
                  <a:pt x="177" y="88"/>
                  <a:pt x="192" y="96"/>
                </a:cubicBezTo>
                <a:cubicBezTo>
                  <a:pt x="214" y="108"/>
                  <a:pt x="240" y="112"/>
                  <a:pt x="264" y="120"/>
                </a:cubicBezTo>
                <a:cubicBezTo>
                  <a:pt x="278" y="125"/>
                  <a:pt x="286" y="139"/>
                  <a:pt x="300" y="144"/>
                </a:cubicBezTo>
                <a:cubicBezTo>
                  <a:pt x="320" y="151"/>
                  <a:pt x="391" y="173"/>
                  <a:pt x="408" y="15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28" name="Freeform 13"/>
          <p:cNvSpPr>
            <a:spLocks/>
          </p:cNvSpPr>
          <p:nvPr/>
        </p:nvSpPr>
        <p:spPr bwMode="auto">
          <a:xfrm>
            <a:off x="3562350" y="2528888"/>
            <a:ext cx="800100" cy="138112"/>
          </a:xfrm>
          <a:custGeom>
            <a:avLst/>
            <a:gdLst>
              <a:gd name="T0" fmla="*/ 0 w 432"/>
              <a:gd name="T1" fmla="*/ 2147483647 h 147"/>
              <a:gd name="T2" fmla="*/ 2147483647 w 432"/>
              <a:gd name="T3" fmla="*/ 2147483647 h 147"/>
              <a:gd name="T4" fmla="*/ 2147483647 w 432"/>
              <a:gd name="T5" fmla="*/ 2147483647 h 147"/>
              <a:gd name="T6" fmla="*/ 2147483647 w 432"/>
              <a:gd name="T7" fmla="*/ 2147483647 h 147"/>
              <a:gd name="T8" fmla="*/ 2147483647 w 432"/>
              <a:gd name="T9" fmla="*/ 2147483647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147"/>
              <a:gd name="T17" fmla="*/ 432 w 432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147">
                <a:moveTo>
                  <a:pt x="0" y="147"/>
                </a:moveTo>
                <a:cubicBezTo>
                  <a:pt x="85" y="130"/>
                  <a:pt x="165" y="110"/>
                  <a:pt x="252" y="99"/>
                </a:cubicBezTo>
                <a:cubicBezTo>
                  <a:pt x="276" y="91"/>
                  <a:pt x="307" y="84"/>
                  <a:pt x="324" y="63"/>
                </a:cubicBezTo>
                <a:cubicBezTo>
                  <a:pt x="332" y="53"/>
                  <a:pt x="326" y="34"/>
                  <a:pt x="336" y="27"/>
                </a:cubicBezTo>
                <a:cubicBezTo>
                  <a:pt x="373" y="0"/>
                  <a:pt x="396" y="3"/>
                  <a:pt x="432" y="3"/>
                </a:cubicBezTo>
              </a:path>
            </a:pathLst>
          </a:custGeom>
          <a:noFill/>
          <a:ln w="57150" cap="flat" cmpd="sng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29" name="Freeform 14"/>
          <p:cNvSpPr>
            <a:spLocks/>
          </p:cNvSpPr>
          <p:nvPr/>
        </p:nvSpPr>
        <p:spPr bwMode="auto">
          <a:xfrm>
            <a:off x="5163892" y="2522212"/>
            <a:ext cx="647700" cy="438150"/>
          </a:xfrm>
          <a:custGeom>
            <a:avLst/>
            <a:gdLst>
              <a:gd name="T0" fmla="*/ 2147483647 w 408"/>
              <a:gd name="T1" fmla="*/ 2147483647 h 276"/>
              <a:gd name="T2" fmla="*/ 2147483647 w 408"/>
              <a:gd name="T3" fmla="*/ 2147483647 h 276"/>
              <a:gd name="T4" fmla="*/ 2147483647 w 408"/>
              <a:gd name="T5" fmla="*/ 2147483647 h 276"/>
              <a:gd name="T6" fmla="*/ 2147483647 w 408"/>
              <a:gd name="T7" fmla="*/ 2147483647 h 276"/>
              <a:gd name="T8" fmla="*/ 0 w 408"/>
              <a:gd name="T9" fmla="*/ 0 h 2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8"/>
              <a:gd name="T16" fmla="*/ 0 h 276"/>
              <a:gd name="T17" fmla="*/ 408 w 408"/>
              <a:gd name="T18" fmla="*/ 276 h 2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8" h="276">
                <a:moveTo>
                  <a:pt x="408" y="276"/>
                </a:moveTo>
                <a:cubicBezTo>
                  <a:pt x="328" y="223"/>
                  <a:pt x="329" y="179"/>
                  <a:pt x="384" y="96"/>
                </a:cubicBezTo>
                <a:cubicBezTo>
                  <a:pt x="376" y="84"/>
                  <a:pt x="372" y="68"/>
                  <a:pt x="360" y="60"/>
                </a:cubicBezTo>
                <a:cubicBezTo>
                  <a:pt x="341" y="48"/>
                  <a:pt x="203" y="13"/>
                  <a:pt x="192" y="12"/>
                </a:cubicBezTo>
                <a:cubicBezTo>
                  <a:pt x="128" y="8"/>
                  <a:pt x="0" y="0"/>
                  <a:pt x="0" y="0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30" name="Rectangle 15"/>
          <p:cNvSpPr>
            <a:spLocks noChangeArrowheads="1"/>
          </p:cNvSpPr>
          <p:nvPr/>
        </p:nvSpPr>
        <p:spPr bwMode="auto">
          <a:xfrm>
            <a:off x="7277100" y="2399234"/>
            <a:ext cx="103906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ANDERSON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HIGH SCHOOL</a:t>
            </a:r>
          </a:p>
        </p:txBody>
      </p:sp>
      <p:sp>
        <p:nvSpPr>
          <p:cNvPr id="9231" name="Rectangle 16"/>
          <p:cNvSpPr>
            <a:spLocks noChangeArrowheads="1"/>
          </p:cNvSpPr>
          <p:nvPr/>
        </p:nvSpPr>
        <p:spPr bwMode="auto">
          <a:xfrm>
            <a:off x="2964543" y="4057710"/>
            <a:ext cx="1303562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3 CARE CENTRES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FIRE STATION</a:t>
            </a:r>
          </a:p>
        </p:txBody>
      </p:sp>
      <p:sp>
        <p:nvSpPr>
          <p:cNvPr id="9232" name="Rectangle 17"/>
          <p:cNvSpPr>
            <a:spLocks noChangeArrowheads="1"/>
          </p:cNvSpPr>
          <p:nvPr/>
        </p:nvSpPr>
        <p:spPr bwMode="auto">
          <a:xfrm>
            <a:off x="228600" y="4953000"/>
            <a:ext cx="694421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SOUND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SCHOOL</a:t>
            </a:r>
          </a:p>
        </p:txBody>
      </p:sp>
      <p:sp>
        <p:nvSpPr>
          <p:cNvPr id="9233" name="Rectangle 18"/>
          <p:cNvSpPr>
            <a:spLocks noChangeArrowheads="1"/>
          </p:cNvSpPr>
          <p:nvPr/>
        </p:nvSpPr>
        <p:spPr bwMode="auto">
          <a:xfrm>
            <a:off x="2017921" y="3260633"/>
            <a:ext cx="1258678" cy="8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SPORTS CENTRE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CAMPSITE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HOSPITALS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 dirty="0" smtClean="0">
              <a:solidFill>
                <a:srgbClr val="FFFF00"/>
              </a:solidFill>
              <a:latin typeface="Haettenschweiler" pitchFamily="34" charset="0"/>
            </a:endParaRPr>
          </a:p>
        </p:txBody>
      </p:sp>
      <p:sp>
        <p:nvSpPr>
          <p:cNvPr id="9234" name="Rectangle 19"/>
          <p:cNvSpPr>
            <a:spLocks noChangeArrowheads="1"/>
          </p:cNvSpPr>
          <p:nvPr/>
        </p:nvSpPr>
        <p:spPr bwMode="auto">
          <a:xfrm>
            <a:off x="3886200" y="1574586"/>
            <a:ext cx="213360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AREA BEING REDEVELOPED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NEW MUSEUM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Offices</a:t>
            </a:r>
          </a:p>
        </p:txBody>
      </p:sp>
      <p:sp>
        <p:nvSpPr>
          <p:cNvPr id="9235" name="Rectangle 20"/>
          <p:cNvSpPr>
            <a:spLocks noChangeArrowheads="1"/>
          </p:cNvSpPr>
          <p:nvPr/>
        </p:nvSpPr>
        <p:spPr bwMode="auto">
          <a:xfrm>
            <a:off x="2590799" y="2248617"/>
            <a:ext cx="117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COMMERCIAL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1198246" y="2003712"/>
            <a:ext cx="1390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INDUSTRIAL AREA</a:t>
            </a:r>
          </a:p>
        </p:txBody>
      </p:sp>
      <p:sp>
        <p:nvSpPr>
          <p:cNvPr id="9237" name="Freeform 22"/>
          <p:cNvSpPr>
            <a:spLocks/>
          </p:cNvSpPr>
          <p:nvPr/>
        </p:nvSpPr>
        <p:spPr bwMode="auto">
          <a:xfrm>
            <a:off x="186207" y="4678031"/>
            <a:ext cx="609600" cy="787400"/>
          </a:xfrm>
          <a:custGeom>
            <a:avLst/>
            <a:gdLst>
              <a:gd name="T0" fmla="*/ 2147483647 w 384"/>
              <a:gd name="T1" fmla="*/ 0 h 496"/>
              <a:gd name="T2" fmla="*/ 2147483647 w 384"/>
              <a:gd name="T3" fmla="*/ 2147483647 h 496"/>
              <a:gd name="T4" fmla="*/ 2147483647 w 384"/>
              <a:gd name="T5" fmla="*/ 2147483647 h 496"/>
              <a:gd name="T6" fmla="*/ 2147483647 w 384"/>
              <a:gd name="T7" fmla="*/ 2147483647 h 496"/>
              <a:gd name="T8" fmla="*/ 0 w 384"/>
              <a:gd name="T9" fmla="*/ 2147483647 h 496"/>
              <a:gd name="T10" fmla="*/ 2147483647 w 384"/>
              <a:gd name="T11" fmla="*/ 2147483647 h 496"/>
              <a:gd name="T12" fmla="*/ 2147483647 w 384"/>
              <a:gd name="T13" fmla="*/ 2147483647 h 496"/>
              <a:gd name="T14" fmla="*/ 0 w 384"/>
              <a:gd name="T15" fmla="*/ 2147483647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4"/>
              <a:gd name="T25" fmla="*/ 0 h 496"/>
              <a:gd name="T26" fmla="*/ 384 w 384"/>
              <a:gd name="T27" fmla="*/ 496 h 4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4" h="496">
                <a:moveTo>
                  <a:pt x="384" y="0"/>
                </a:moveTo>
                <a:cubicBezTo>
                  <a:pt x="316" y="12"/>
                  <a:pt x="248" y="24"/>
                  <a:pt x="192" y="48"/>
                </a:cubicBezTo>
                <a:cubicBezTo>
                  <a:pt x="136" y="72"/>
                  <a:pt x="72" y="120"/>
                  <a:pt x="48" y="144"/>
                </a:cubicBezTo>
                <a:cubicBezTo>
                  <a:pt x="24" y="168"/>
                  <a:pt x="56" y="176"/>
                  <a:pt x="48" y="192"/>
                </a:cubicBezTo>
                <a:cubicBezTo>
                  <a:pt x="40" y="208"/>
                  <a:pt x="0" y="208"/>
                  <a:pt x="0" y="240"/>
                </a:cubicBezTo>
                <a:cubicBezTo>
                  <a:pt x="0" y="272"/>
                  <a:pt x="40" y="344"/>
                  <a:pt x="48" y="384"/>
                </a:cubicBezTo>
                <a:cubicBezTo>
                  <a:pt x="56" y="424"/>
                  <a:pt x="56" y="464"/>
                  <a:pt x="48" y="480"/>
                </a:cubicBezTo>
                <a:cubicBezTo>
                  <a:pt x="40" y="496"/>
                  <a:pt x="20" y="488"/>
                  <a:pt x="0" y="480"/>
                </a:cubicBezTo>
              </a:path>
            </a:pathLst>
          </a:custGeom>
          <a:noFill/>
          <a:ln w="38100" cmpd="sng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38" name="Freeform 23"/>
          <p:cNvSpPr>
            <a:spLocks/>
          </p:cNvSpPr>
          <p:nvPr/>
        </p:nvSpPr>
        <p:spPr bwMode="auto">
          <a:xfrm>
            <a:off x="3159125" y="2280031"/>
            <a:ext cx="1676400" cy="838200"/>
          </a:xfrm>
          <a:custGeom>
            <a:avLst/>
            <a:gdLst>
              <a:gd name="T0" fmla="*/ 0 w 1056"/>
              <a:gd name="T1" fmla="*/ 2147483647 h 528"/>
              <a:gd name="T2" fmla="*/ 2147483647 w 1056"/>
              <a:gd name="T3" fmla="*/ 2147483647 h 528"/>
              <a:gd name="T4" fmla="*/ 2147483647 w 1056"/>
              <a:gd name="T5" fmla="*/ 2147483647 h 528"/>
              <a:gd name="T6" fmla="*/ 2147483647 w 1056"/>
              <a:gd name="T7" fmla="*/ 2147483647 h 528"/>
              <a:gd name="T8" fmla="*/ 2147483647 w 1056"/>
              <a:gd name="T9" fmla="*/ 2147483647 h 528"/>
              <a:gd name="T10" fmla="*/ 2147483647 w 1056"/>
              <a:gd name="T11" fmla="*/ 2147483647 h 528"/>
              <a:gd name="T12" fmla="*/ 2147483647 w 1056"/>
              <a:gd name="T13" fmla="*/ 2147483647 h 528"/>
              <a:gd name="T14" fmla="*/ 2147483647 w 1056"/>
              <a:gd name="T15" fmla="*/ 2147483647 h 528"/>
              <a:gd name="T16" fmla="*/ 2147483647 w 1056"/>
              <a:gd name="T17" fmla="*/ 2147483647 h 528"/>
              <a:gd name="T18" fmla="*/ 2147483647 w 1056"/>
              <a:gd name="T19" fmla="*/ 2147483647 h 528"/>
              <a:gd name="T20" fmla="*/ 2147483647 w 1056"/>
              <a:gd name="T21" fmla="*/ 2147483647 h 528"/>
              <a:gd name="T22" fmla="*/ 2147483647 w 1056"/>
              <a:gd name="T23" fmla="*/ 2147483647 h 528"/>
              <a:gd name="T24" fmla="*/ 2147483647 w 1056"/>
              <a:gd name="T25" fmla="*/ 2147483647 h 528"/>
              <a:gd name="T26" fmla="*/ 2147483647 w 1056"/>
              <a:gd name="T27" fmla="*/ 0 h 5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56"/>
              <a:gd name="T43" fmla="*/ 0 h 528"/>
              <a:gd name="T44" fmla="*/ 1056 w 1056"/>
              <a:gd name="T45" fmla="*/ 528 h 52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56" h="528">
                <a:moveTo>
                  <a:pt x="0" y="528"/>
                </a:moveTo>
                <a:cubicBezTo>
                  <a:pt x="68" y="488"/>
                  <a:pt x="136" y="448"/>
                  <a:pt x="192" y="432"/>
                </a:cubicBezTo>
                <a:cubicBezTo>
                  <a:pt x="248" y="416"/>
                  <a:pt x="320" y="448"/>
                  <a:pt x="336" y="432"/>
                </a:cubicBezTo>
                <a:cubicBezTo>
                  <a:pt x="352" y="416"/>
                  <a:pt x="240" y="368"/>
                  <a:pt x="288" y="336"/>
                </a:cubicBezTo>
                <a:cubicBezTo>
                  <a:pt x="336" y="304"/>
                  <a:pt x="560" y="256"/>
                  <a:pt x="624" y="240"/>
                </a:cubicBezTo>
                <a:cubicBezTo>
                  <a:pt x="688" y="224"/>
                  <a:pt x="640" y="232"/>
                  <a:pt x="672" y="240"/>
                </a:cubicBezTo>
                <a:cubicBezTo>
                  <a:pt x="704" y="248"/>
                  <a:pt x="776" y="272"/>
                  <a:pt x="816" y="288"/>
                </a:cubicBezTo>
                <a:cubicBezTo>
                  <a:pt x="856" y="304"/>
                  <a:pt x="896" y="336"/>
                  <a:pt x="912" y="336"/>
                </a:cubicBezTo>
                <a:cubicBezTo>
                  <a:pt x="928" y="336"/>
                  <a:pt x="888" y="304"/>
                  <a:pt x="912" y="288"/>
                </a:cubicBezTo>
                <a:cubicBezTo>
                  <a:pt x="936" y="272"/>
                  <a:pt x="1056" y="264"/>
                  <a:pt x="1056" y="240"/>
                </a:cubicBezTo>
                <a:cubicBezTo>
                  <a:pt x="1056" y="216"/>
                  <a:pt x="928" y="168"/>
                  <a:pt x="912" y="144"/>
                </a:cubicBezTo>
                <a:cubicBezTo>
                  <a:pt x="896" y="120"/>
                  <a:pt x="1008" y="112"/>
                  <a:pt x="960" y="96"/>
                </a:cubicBezTo>
                <a:cubicBezTo>
                  <a:pt x="912" y="80"/>
                  <a:pt x="664" y="64"/>
                  <a:pt x="624" y="48"/>
                </a:cubicBezTo>
                <a:cubicBezTo>
                  <a:pt x="584" y="32"/>
                  <a:pt x="704" y="8"/>
                  <a:pt x="720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39" name="Freeform 24"/>
          <p:cNvSpPr>
            <a:spLocks/>
          </p:cNvSpPr>
          <p:nvPr/>
        </p:nvSpPr>
        <p:spPr bwMode="auto">
          <a:xfrm>
            <a:off x="4610100" y="2683940"/>
            <a:ext cx="2667000" cy="330200"/>
          </a:xfrm>
          <a:custGeom>
            <a:avLst/>
            <a:gdLst>
              <a:gd name="T0" fmla="*/ 0 w 1680"/>
              <a:gd name="T1" fmla="*/ 2147483647 h 208"/>
              <a:gd name="T2" fmla="*/ 2147483647 w 1680"/>
              <a:gd name="T3" fmla="*/ 2147483647 h 208"/>
              <a:gd name="T4" fmla="*/ 2147483647 w 1680"/>
              <a:gd name="T5" fmla="*/ 2147483647 h 208"/>
              <a:gd name="T6" fmla="*/ 2147483647 w 1680"/>
              <a:gd name="T7" fmla="*/ 2147483647 h 208"/>
              <a:gd name="T8" fmla="*/ 2147483647 w 1680"/>
              <a:gd name="T9" fmla="*/ 2147483647 h 208"/>
              <a:gd name="T10" fmla="*/ 2147483647 w 1680"/>
              <a:gd name="T11" fmla="*/ 2147483647 h 208"/>
              <a:gd name="T12" fmla="*/ 2147483647 w 1680"/>
              <a:gd name="T13" fmla="*/ 2147483647 h 208"/>
              <a:gd name="T14" fmla="*/ 2147483647 w 1680"/>
              <a:gd name="T15" fmla="*/ 0 h 208"/>
              <a:gd name="T16" fmla="*/ 2147483647 w 1680"/>
              <a:gd name="T17" fmla="*/ 2147483647 h 208"/>
              <a:gd name="T18" fmla="*/ 2147483647 w 1680"/>
              <a:gd name="T19" fmla="*/ 2147483647 h 2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0"/>
              <a:gd name="T31" fmla="*/ 0 h 208"/>
              <a:gd name="T32" fmla="*/ 1680 w 1680"/>
              <a:gd name="T33" fmla="*/ 208 h 2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0" h="208">
                <a:moveTo>
                  <a:pt x="0" y="96"/>
                </a:moveTo>
                <a:cubicBezTo>
                  <a:pt x="72" y="120"/>
                  <a:pt x="144" y="144"/>
                  <a:pt x="192" y="144"/>
                </a:cubicBezTo>
                <a:cubicBezTo>
                  <a:pt x="240" y="144"/>
                  <a:pt x="216" y="88"/>
                  <a:pt x="288" y="96"/>
                </a:cubicBezTo>
                <a:cubicBezTo>
                  <a:pt x="360" y="104"/>
                  <a:pt x="512" y="176"/>
                  <a:pt x="624" y="192"/>
                </a:cubicBezTo>
                <a:cubicBezTo>
                  <a:pt x="736" y="208"/>
                  <a:pt x="872" y="200"/>
                  <a:pt x="960" y="192"/>
                </a:cubicBezTo>
                <a:cubicBezTo>
                  <a:pt x="1048" y="184"/>
                  <a:pt x="1096" y="168"/>
                  <a:pt x="1152" y="144"/>
                </a:cubicBezTo>
                <a:cubicBezTo>
                  <a:pt x="1208" y="120"/>
                  <a:pt x="1264" y="72"/>
                  <a:pt x="1296" y="48"/>
                </a:cubicBezTo>
                <a:cubicBezTo>
                  <a:pt x="1328" y="24"/>
                  <a:pt x="1296" y="0"/>
                  <a:pt x="1344" y="0"/>
                </a:cubicBezTo>
                <a:cubicBezTo>
                  <a:pt x="1392" y="0"/>
                  <a:pt x="1528" y="40"/>
                  <a:pt x="1584" y="48"/>
                </a:cubicBezTo>
                <a:cubicBezTo>
                  <a:pt x="1640" y="56"/>
                  <a:pt x="1664" y="56"/>
                  <a:pt x="1680" y="48"/>
                </a:cubicBezTo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40" name="Freeform 25"/>
          <p:cNvSpPr>
            <a:spLocks/>
          </p:cNvSpPr>
          <p:nvPr/>
        </p:nvSpPr>
        <p:spPr bwMode="auto">
          <a:xfrm>
            <a:off x="4592392" y="2499987"/>
            <a:ext cx="1143000" cy="241300"/>
          </a:xfrm>
          <a:custGeom>
            <a:avLst/>
            <a:gdLst>
              <a:gd name="T0" fmla="*/ 0 w 720"/>
              <a:gd name="T1" fmla="*/ 0 h 152"/>
              <a:gd name="T2" fmla="*/ 2147483647 w 720"/>
              <a:gd name="T3" fmla="*/ 2147483647 h 152"/>
              <a:gd name="T4" fmla="*/ 2147483647 w 720"/>
              <a:gd name="T5" fmla="*/ 2147483647 h 152"/>
              <a:gd name="T6" fmla="*/ 2147483647 w 720"/>
              <a:gd name="T7" fmla="*/ 2147483647 h 152"/>
              <a:gd name="T8" fmla="*/ 2147483647 w 720"/>
              <a:gd name="T9" fmla="*/ 2147483647 h 152"/>
              <a:gd name="T10" fmla="*/ 2147483647 w 720"/>
              <a:gd name="T11" fmla="*/ 2147483647 h 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152"/>
              <a:gd name="T20" fmla="*/ 720 w 720"/>
              <a:gd name="T21" fmla="*/ 152 h 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152">
                <a:moveTo>
                  <a:pt x="0" y="0"/>
                </a:moveTo>
                <a:cubicBezTo>
                  <a:pt x="108" y="36"/>
                  <a:pt x="216" y="72"/>
                  <a:pt x="288" y="96"/>
                </a:cubicBezTo>
                <a:cubicBezTo>
                  <a:pt x="360" y="120"/>
                  <a:pt x="392" y="136"/>
                  <a:pt x="432" y="144"/>
                </a:cubicBezTo>
                <a:cubicBezTo>
                  <a:pt x="472" y="152"/>
                  <a:pt x="496" y="152"/>
                  <a:pt x="528" y="144"/>
                </a:cubicBezTo>
                <a:cubicBezTo>
                  <a:pt x="560" y="136"/>
                  <a:pt x="592" y="104"/>
                  <a:pt x="624" y="96"/>
                </a:cubicBezTo>
                <a:cubicBezTo>
                  <a:pt x="656" y="88"/>
                  <a:pt x="712" y="96"/>
                  <a:pt x="720" y="96"/>
                </a:cubicBezTo>
              </a:path>
            </a:pathLst>
          </a:custGeom>
          <a:noFill/>
          <a:ln w="38100" cmpd="sng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41" name="Text Box 26"/>
          <p:cNvSpPr txBox="1">
            <a:spLocks noChangeArrowheads="1"/>
          </p:cNvSpPr>
          <p:nvPr/>
        </p:nvSpPr>
        <p:spPr bwMode="auto">
          <a:xfrm>
            <a:off x="4267200" y="3276600"/>
            <a:ext cx="1676400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BELLS BRAE SCHOOL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LERWICK HOTEL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HEALTH CLINIC</a:t>
            </a:r>
          </a:p>
        </p:txBody>
      </p:sp>
      <p:sp>
        <p:nvSpPr>
          <p:cNvPr id="9242" name="Text Box 27"/>
          <p:cNvSpPr txBox="1">
            <a:spLocks noChangeArrowheads="1"/>
          </p:cNvSpPr>
          <p:nvPr/>
        </p:nvSpPr>
        <p:spPr bwMode="auto">
          <a:xfrm>
            <a:off x="60325" y="583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9243" name="Rectangle 30"/>
          <p:cNvSpPr>
            <a:spLocks noChangeArrowheads="1"/>
          </p:cNvSpPr>
          <p:nvPr/>
        </p:nvSpPr>
        <p:spPr bwMode="auto">
          <a:xfrm>
            <a:off x="5257800" y="2165759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en-US" sz="1800" dirty="0" smtClean="0">
                <a:solidFill>
                  <a:srgbClr val="FFFF00"/>
                </a:solidFill>
                <a:latin typeface="Haettenschweiler" pitchFamily="34" charset="0"/>
              </a:rPr>
              <a:t>COMMERCIAL STREET</a:t>
            </a:r>
          </a:p>
        </p:txBody>
      </p:sp>
      <p:sp>
        <p:nvSpPr>
          <p:cNvPr id="9244" name="Freeform 32"/>
          <p:cNvSpPr>
            <a:spLocks/>
          </p:cNvSpPr>
          <p:nvPr/>
        </p:nvSpPr>
        <p:spPr bwMode="auto">
          <a:xfrm>
            <a:off x="-19576" y="1594231"/>
            <a:ext cx="2476500" cy="1371600"/>
          </a:xfrm>
          <a:custGeom>
            <a:avLst/>
            <a:gdLst>
              <a:gd name="T0" fmla="*/ 2147483647 w 1560"/>
              <a:gd name="T1" fmla="*/ 0 h 864"/>
              <a:gd name="T2" fmla="*/ 2147483647 w 1560"/>
              <a:gd name="T3" fmla="*/ 2147483647 h 864"/>
              <a:gd name="T4" fmla="*/ 2147483647 w 1560"/>
              <a:gd name="T5" fmla="*/ 2147483647 h 864"/>
              <a:gd name="T6" fmla="*/ 2147483647 w 1560"/>
              <a:gd name="T7" fmla="*/ 2147483647 h 864"/>
              <a:gd name="T8" fmla="*/ 2147483647 w 1560"/>
              <a:gd name="T9" fmla="*/ 2147483647 h 864"/>
              <a:gd name="T10" fmla="*/ 2147483647 w 1560"/>
              <a:gd name="T11" fmla="*/ 2147483647 h 864"/>
              <a:gd name="T12" fmla="*/ 2147483647 w 1560"/>
              <a:gd name="T13" fmla="*/ 2147483647 h 864"/>
              <a:gd name="T14" fmla="*/ 2147483647 w 1560"/>
              <a:gd name="T15" fmla="*/ 2147483647 h 864"/>
              <a:gd name="T16" fmla="*/ 2147483647 w 1560"/>
              <a:gd name="T17" fmla="*/ 2147483647 h 864"/>
              <a:gd name="T18" fmla="*/ 2147483647 w 1560"/>
              <a:gd name="T19" fmla="*/ 2147483647 h 864"/>
              <a:gd name="T20" fmla="*/ 2147483647 w 1560"/>
              <a:gd name="T21" fmla="*/ 2147483647 h 864"/>
              <a:gd name="T22" fmla="*/ 2147483647 w 1560"/>
              <a:gd name="T23" fmla="*/ 2147483647 h 864"/>
              <a:gd name="T24" fmla="*/ 2147483647 w 1560"/>
              <a:gd name="T25" fmla="*/ 2147483647 h 8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60"/>
              <a:gd name="T40" fmla="*/ 0 h 864"/>
              <a:gd name="T41" fmla="*/ 1560 w 1560"/>
              <a:gd name="T42" fmla="*/ 864 h 8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60" h="864">
                <a:moveTo>
                  <a:pt x="504" y="0"/>
                </a:moveTo>
                <a:cubicBezTo>
                  <a:pt x="540" y="48"/>
                  <a:pt x="576" y="96"/>
                  <a:pt x="504" y="144"/>
                </a:cubicBezTo>
                <a:cubicBezTo>
                  <a:pt x="432" y="192"/>
                  <a:pt x="144" y="240"/>
                  <a:pt x="72" y="288"/>
                </a:cubicBezTo>
                <a:cubicBezTo>
                  <a:pt x="0" y="336"/>
                  <a:pt x="56" y="400"/>
                  <a:pt x="72" y="432"/>
                </a:cubicBezTo>
                <a:cubicBezTo>
                  <a:pt x="88" y="464"/>
                  <a:pt x="88" y="472"/>
                  <a:pt x="168" y="480"/>
                </a:cubicBezTo>
                <a:cubicBezTo>
                  <a:pt x="248" y="488"/>
                  <a:pt x="448" y="480"/>
                  <a:pt x="552" y="480"/>
                </a:cubicBezTo>
                <a:cubicBezTo>
                  <a:pt x="656" y="480"/>
                  <a:pt x="704" y="472"/>
                  <a:pt x="792" y="480"/>
                </a:cubicBezTo>
                <a:cubicBezTo>
                  <a:pt x="880" y="488"/>
                  <a:pt x="1008" y="512"/>
                  <a:pt x="1080" y="528"/>
                </a:cubicBezTo>
                <a:cubicBezTo>
                  <a:pt x="1152" y="544"/>
                  <a:pt x="1184" y="552"/>
                  <a:pt x="1224" y="576"/>
                </a:cubicBezTo>
                <a:cubicBezTo>
                  <a:pt x="1264" y="600"/>
                  <a:pt x="1296" y="640"/>
                  <a:pt x="1320" y="672"/>
                </a:cubicBezTo>
                <a:cubicBezTo>
                  <a:pt x="1344" y="704"/>
                  <a:pt x="1352" y="744"/>
                  <a:pt x="1368" y="768"/>
                </a:cubicBezTo>
                <a:cubicBezTo>
                  <a:pt x="1384" y="792"/>
                  <a:pt x="1384" y="800"/>
                  <a:pt x="1416" y="816"/>
                </a:cubicBezTo>
                <a:cubicBezTo>
                  <a:pt x="1448" y="832"/>
                  <a:pt x="1536" y="856"/>
                  <a:pt x="1560" y="864"/>
                </a:cubicBezTo>
              </a:path>
            </a:pathLst>
          </a:custGeom>
          <a:noFill/>
          <a:ln w="762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45" name="Freeform 33"/>
          <p:cNvSpPr>
            <a:spLocks/>
          </p:cNvSpPr>
          <p:nvPr/>
        </p:nvSpPr>
        <p:spPr bwMode="auto">
          <a:xfrm>
            <a:off x="419100" y="2964801"/>
            <a:ext cx="2628900" cy="1879600"/>
          </a:xfrm>
          <a:custGeom>
            <a:avLst/>
            <a:gdLst>
              <a:gd name="T0" fmla="*/ 2147483647 w 1656"/>
              <a:gd name="T1" fmla="*/ 2147483647 h 1184"/>
              <a:gd name="T2" fmla="*/ 2147483647 w 1656"/>
              <a:gd name="T3" fmla="*/ 2147483647 h 1184"/>
              <a:gd name="T4" fmla="*/ 2147483647 w 1656"/>
              <a:gd name="T5" fmla="*/ 2147483647 h 1184"/>
              <a:gd name="T6" fmla="*/ 2147483647 w 1656"/>
              <a:gd name="T7" fmla="*/ 2147483647 h 1184"/>
              <a:gd name="T8" fmla="*/ 2147483647 w 1656"/>
              <a:gd name="T9" fmla="*/ 2147483647 h 1184"/>
              <a:gd name="T10" fmla="*/ 2147483647 w 1656"/>
              <a:gd name="T11" fmla="*/ 2147483647 h 1184"/>
              <a:gd name="T12" fmla="*/ 2147483647 w 1656"/>
              <a:gd name="T13" fmla="*/ 2147483647 h 1184"/>
              <a:gd name="T14" fmla="*/ 2147483647 w 1656"/>
              <a:gd name="T15" fmla="*/ 2147483647 h 1184"/>
              <a:gd name="T16" fmla="*/ 2147483647 w 1656"/>
              <a:gd name="T17" fmla="*/ 2147483647 h 1184"/>
              <a:gd name="T18" fmla="*/ 2147483647 w 1656"/>
              <a:gd name="T19" fmla="*/ 2147483647 h 1184"/>
              <a:gd name="T20" fmla="*/ 2147483647 w 1656"/>
              <a:gd name="T21" fmla="*/ 2147483647 h 1184"/>
              <a:gd name="T22" fmla="*/ 2147483647 w 1656"/>
              <a:gd name="T23" fmla="*/ 2147483647 h 1184"/>
              <a:gd name="T24" fmla="*/ 2147483647 w 1656"/>
              <a:gd name="T25" fmla="*/ 2147483647 h 1184"/>
              <a:gd name="T26" fmla="*/ 2147483647 w 1656"/>
              <a:gd name="T27" fmla="*/ 2147483647 h 1184"/>
              <a:gd name="T28" fmla="*/ 2147483647 w 1656"/>
              <a:gd name="T29" fmla="*/ 2147483647 h 1184"/>
              <a:gd name="T30" fmla="*/ 2147483647 w 1656"/>
              <a:gd name="T31" fmla="*/ 2147483647 h 1184"/>
              <a:gd name="T32" fmla="*/ 2147483647 w 1656"/>
              <a:gd name="T33" fmla="*/ 2147483647 h 1184"/>
              <a:gd name="T34" fmla="*/ 2147483647 w 1656"/>
              <a:gd name="T35" fmla="*/ 2147483647 h 1184"/>
              <a:gd name="T36" fmla="*/ 2147483647 w 1656"/>
              <a:gd name="T37" fmla="*/ 2147483647 h 1184"/>
              <a:gd name="T38" fmla="*/ 2147483647 w 1656"/>
              <a:gd name="T39" fmla="*/ 2147483647 h 1184"/>
              <a:gd name="T40" fmla="*/ 2147483647 w 1656"/>
              <a:gd name="T41" fmla="*/ 2147483647 h 1184"/>
              <a:gd name="T42" fmla="*/ 2147483647 w 1656"/>
              <a:gd name="T43" fmla="*/ 2147483647 h 1184"/>
              <a:gd name="T44" fmla="*/ 2147483647 w 1656"/>
              <a:gd name="T45" fmla="*/ 2147483647 h 1184"/>
              <a:gd name="T46" fmla="*/ 2147483647 w 1656"/>
              <a:gd name="T47" fmla="*/ 2147483647 h 1184"/>
              <a:gd name="T48" fmla="*/ 2147483647 w 1656"/>
              <a:gd name="T49" fmla="*/ 2147483647 h 1184"/>
              <a:gd name="T50" fmla="*/ 2147483647 w 1656"/>
              <a:gd name="T51" fmla="*/ 2147483647 h 1184"/>
              <a:gd name="T52" fmla="*/ 2147483647 w 1656"/>
              <a:gd name="T53" fmla="*/ 2147483647 h 1184"/>
              <a:gd name="T54" fmla="*/ 2147483647 w 1656"/>
              <a:gd name="T55" fmla="*/ 2147483647 h 1184"/>
              <a:gd name="T56" fmla="*/ 2147483647 w 1656"/>
              <a:gd name="T57" fmla="*/ 2147483647 h 1184"/>
              <a:gd name="T58" fmla="*/ 2147483647 w 1656"/>
              <a:gd name="T59" fmla="*/ 2147483647 h 1184"/>
              <a:gd name="T60" fmla="*/ 2147483647 w 1656"/>
              <a:gd name="T61" fmla="*/ 2147483647 h 1184"/>
              <a:gd name="T62" fmla="*/ 2147483647 w 1656"/>
              <a:gd name="T63" fmla="*/ 2147483647 h 1184"/>
              <a:gd name="T64" fmla="*/ 2147483647 w 1656"/>
              <a:gd name="T65" fmla="*/ 2147483647 h 11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56"/>
              <a:gd name="T100" fmla="*/ 0 h 1184"/>
              <a:gd name="T101" fmla="*/ 1656 w 1656"/>
              <a:gd name="T102" fmla="*/ 1184 h 11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56" h="1184">
                <a:moveTo>
                  <a:pt x="1224" y="8"/>
                </a:moveTo>
                <a:cubicBezTo>
                  <a:pt x="1196" y="32"/>
                  <a:pt x="1168" y="56"/>
                  <a:pt x="1128" y="56"/>
                </a:cubicBezTo>
                <a:cubicBezTo>
                  <a:pt x="1088" y="56"/>
                  <a:pt x="1024" y="16"/>
                  <a:pt x="984" y="8"/>
                </a:cubicBezTo>
                <a:cubicBezTo>
                  <a:pt x="944" y="0"/>
                  <a:pt x="936" y="8"/>
                  <a:pt x="888" y="8"/>
                </a:cubicBezTo>
                <a:cubicBezTo>
                  <a:pt x="840" y="8"/>
                  <a:pt x="760" y="0"/>
                  <a:pt x="696" y="8"/>
                </a:cubicBezTo>
                <a:cubicBezTo>
                  <a:pt x="632" y="16"/>
                  <a:pt x="560" y="40"/>
                  <a:pt x="504" y="56"/>
                </a:cubicBezTo>
                <a:cubicBezTo>
                  <a:pt x="448" y="72"/>
                  <a:pt x="400" y="80"/>
                  <a:pt x="360" y="104"/>
                </a:cubicBezTo>
                <a:cubicBezTo>
                  <a:pt x="320" y="128"/>
                  <a:pt x="288" y="168"/>
                  <a:pt x="264" y="200"/>
                </a:cubicBezTo>
                <a:cubicBezTo>
                  <a:pt x="240" y="232"/>
                  <a:pt x="224" y="264"/>
                  <a:pt x="216" y="296"/>
                </a:cubicBezTo>
                <a:cubicBezTo>
                  <a:pt x="208" y="328"/>
                  <a:pt x="216" y="352"/>
                  <a:pt x="216" y="392"/>
                </a:cubicBezTo>
                <a:cubicBezTo>
                  <a:pt x="216" y="432"/>
                  <a:pt x="192" y="488"/>
                  <a:pt x="216" y="536"/>
                </a:cubicBezTo>
                <a:cubicBezTo>
                  <a:pt x="240" y="584"/>
                  <a:pt x="320" y="648"/>
                  <a:pt x="360" y="680"/>
                </a:cubicBezTo>
                <a:cubicBezTo>
                  <a:pt x="400" y="712"/>
                  <a:pt x="432" y="712"/>
                  <a:pt x="456" y="728"/>
                </a:cubicBezTo>
                <a:cubicBezTo>
                  <a:pt x="480" y="744"/>
                  <a:pt x="520" y="760"/>
                  <a:pt x="504" y="776"/>
                </a:cubicBezTo>
                <a:cubicBezTo>
                  <a:pt x="488" y="792"/>
                  <a:pt x="416" y="808"/>
                  <a:pt x="360" y="824"/>
                </a:cubicBezTo>
                <a:cubicBezTo>
                  <a:pt x="304" y="840"/>
                  <a:pt x="224" y="856"/>
                  <a:pt x="168" y="872"/>
                </a:cubicBezTo>
                <a:cubicBezTo>
                  <a:pt x="112" y="888"/>
                  <a:pt x="48" y="904"/>
                  <a:pt x="24" y="920"/>
                </a:cubicBezTo>
                <a:cubicBezTo>
                  <a:pt x="0" y="936"/>
                  <a:pt x="16" y="952"/>
                  <a:pt x="24" y="968"/>
                </a:cubicBezTo>
                <a:cubicBezTo>
                  <a:pt x="32" y="984"/>
                  <a:pt x="40" y="1000"/>
                  <a:pt x="72" y="1016"/>
                </a:cubicBezTo>
                <a:cubicBezTo>
                  <a:pt x="104" y="1032"/>
                  <a:pt x="176" y="1056"/>
                  <a:pt x="216" y="1064"/>
                </a:cubicBezTo>
                <a:cubicBezTo>
                  <a:pt x="256" y="1072"/>
                  <a:pt x="272" y="1056"/>
                  <a:pt x="312" y="1064"/>
                </a:cubicBezTo>
                <a:cubicBezTo>
                  <a:pt x="352" y="1072"/>
                  <a:pt x="408" y="1096"/>
                  <a:pt x="456" y="1112"/>
                </a:cubicBezTo>
                <a:cubicBezTo>
                  <a:pt x="504" y="1128"/>
                  <a:pt x="552" y="1152"/>
                  <a:pt x="600" y="1160"/>
                </a:cubicBezTo>
                <a:cubicBezTo>
                  <a:pt x="648" y="1168"/>
                  <a:pt x="680" y="1184"/>
                  <a:pt x="744" y="1160"/>
                </a:cubicBezTo>
                <a:cubicBezTo>
                  <a:pt x="808" y="1136"/>
                  <a:pt x="928" y="1048"/>
                  <a:pt x="984" y="1016"/>
                </a:cubicBezTo>
                <a:cubicBezTo>
                  <a:pt x="1040" y="984"/>
                  <a:pt x="1048" y="976"/>
                  <a:pt x="1080" y="968"/>
                </a:cubicBezTo>
                <a:cubicBezTo>
                  <a:pt x="1112" y="960"/>
                  <a:pt x="1120" y="960"/>
                  <a:pt x="1176" y="968"/>
                </a:cubicBezTo>
                <a:cubicBezTo>
                  <a:pt x="1232" y="976"/>
                  <a:pt x="1352" y="1024"/>
                  <a:pt x="1416" y="1016"/>
                </a:cubicBezTo>
                <a:cubicBezTo>
                  <a:pt x="1480" y="1008"/>
                  <a:pt x="1536" y="944"/>
                  <a:pt x="1560" y="920"/>
                </a:cubicBezTo>
                <a:cubicBezTo>
                  <a:pt x="1584" y="896"/>
                  <a:pt x="1576" y="896"/>
                  <a:pt x="1560" y="872"/>
                </a:cubicBezTo>
                <a:cubicBezTo>
                  <a:pt x="1544" y="848"/>
                  <a:pt x="1480" y="800"/>
                  <a:pt x="1464" y="776"/>
                </a:cubicBezTo>
                <a:cubicBezTo>
                  <a:pt x="1448" y="752"/>
                  <a:pt x="1432" y="752"/>
                  <a:pt x="1464" y="728"/>
                </a:cubicBezTo>
                <a:cubicBezTo>
                  <a:pt x="1496" y="704"/>
                  <a:pt x="1624" y="648"/>
                  <a:pt x="1656" y="632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9246" name="AutoShape 36"/>
          <p:cNvCxnSpPr>
            <a:cxnSpLocks noChangeShapeType="1"/>
          </p:cNvCxnSpPr>
          <p:nvPr/>
        </p:nvCxnSpPr>
        <p:spPr bwMode="auto">
          <a:xfrm>
            <a:off x="9753600" y="36957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47" name="Line 38"/>
          <p:cNvSpPr>
            <a:spLocks noChangeShapeType="1"/>
          </p:cNvSpPr>
          <p:nvPr/>
        </p:nvSpPr>
        <p:spPr bwMode="auto">
          <a:xfrm>
            <a:off x="6324600" y="3886200"/>
            <a:ext cx="838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48" name="Line 39"/>
          <p:cNvSpPr>
            <a:spLocks noChangeShapeType="1"/>
          </p:cNvSpPr>
          <p:nvPr/>
        </p:nvSpPr>
        <p:spPr bwMode="auto">
          <a:xfrm>
            <a:off x="6324600" y="4191000"/>
            <a:ext cx="838200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49" name="Line 40"/>
          <p:cNvSpPr>
            <a:spLocks noChangeShapeType="1"/>
          </p:cNvSpPr>
          <p:nvPr/>
        </p:nvSpPr>
        <p:spPr bwMode="auto">
          <a:xfrm>
            <a:off x="6324600" y="4495800"/>
            <a:ext cx="8382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50" name="Text Box 41"/>
          <p:cNvSpPr txBox="1">
            <a:spLocks noChangeArrowheads="1"/>
          </p:cNvSpPr>
          <p:nvPr/>
        </p:nvSpPr>
        <p:spPr bwMode="auto">
          <a:xfrm>
            <a:off x="7086600" y="3657600"/>
            <a:ext cx="1494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 smtClean="0">
                <a:solidFill>
                  <a:srgbClr val="FF3300"/>
                </a:solidFill>
                <a:latin typeface="Haettenschweiler" pitchFamily="34" charset="0"/>
              </a:rPr>
              <a:t>PHASE 1 (1998/9)</a:t>
            </a:r>
          </a:p>
        </p:txBody>
      </p:sp>
      <p:sp>
        <p:nvSpPr>
          <p:cNvPr id="9251" name="Text Box 42"/>
          <p:cNvSpPr txBox="1">
            <a:spLocks noChangeArrowheads="1"/>
          </p:cNvSpPr>
          <p:nvPr/>
        </p:nvSpPr>
        <p:spPr bwMode="auto">
          <a:xfrm>
            <a:off x="7086600" y="3962400"/>
            <a:ext cx="1665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 smtClean="0">
                <a:solidFill>
                  <a:srgbClr val="66FF33"/>
                </a:solidFill>
                <a:latin typeface="Haettenschweiler" pitchFamily="34" charset="0"/>
              </a:rPr>
              <a:t>PHASE 2 (2000/02)</a:t>
            </a:r>
          </a:p>
        </p:txBody>
      </p:sp>
      <p:sp>
        <p:nvSpPr>
          <p:cNvPr id="9252" name="Text Box 43"/>
          <p:cNvSpPr txBox="1">
            <a:spLocks noChangeArrowheads="1"/>
          </p:cNvSpPr>
          <p:nvPr/>
        </p:nvSpPr>
        <p:spPr bwMode="auto">
          <a:xfrm>
            <a:off x="7129463" y="4267200"/>
            <a:ext cx="172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 smtClean="0">
                <a:solidFill>
                  <a:srgbClr val="FF9900"/>
                </a:solidFill>
                <a:latin typeface="Haettenschweiler" pitchFamily="34" charset="0"/>
              </a:rPr>
              <a:t>PHASE 3 (2004 /07)</a:t>
            </a:r>
          </a:p>
        </p:txBody>
      </p:sp>
      <p:sp>
        <p:nvSpPr>
          <p:cNvPr id="9253" name="Freeform 45"/>
          <p:cNvSpPr>
            <a:spLocks/>
          </p:cNvSpPr>
          <p:nvPr/>
        </p:nvSpPr>
        <p:spPr bwMode="auto">
          <a:xfrm>
            <a:off x="2590799" y="2817487"/>
            <a:ext cx="685800" cy="138113"/>
          </a:xfrm>
          <a:custGeom>
            <a:avLst/>
            <a:gdLst>
              <a:gd name="T0" fmla="*/ 0 w 432"/>
              <a:gd name="T1" fmla="*/ 2147483647 h 147"/>
              <a:gd name="T2" fmla="*/ 2147483647 w 432"/>
              <a:gd name="T3" fmla="*/ 2147483647 h 147"/>
              <a:gd name="T4" fmla="*/ 2147483647 w 432"/>
              <a:gd name="T5" fmla="*/ 2147483647 h 147"/>
              <a:gd name="T6" fmla="*/ 2147483647 w 432"/>
              <a:gd name="T7" fmla="*/ 2147483647 h 147"/>
              <a:gd name="T8" fmla="*/ 2147483647 w 432"/>
              <a:gd name="T9" fmla="*/ 2147483647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147"/>
              <a:gd name="T17" fmla="*/ 432 w 432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147">
                <a:moveTo>
                  <a:pt x="0" y="147"/>
                </a:moveTo>
                <a:cubicBezTo>
                  <a:pt x="85" y="130"/>
                  <a:pt x="165" y="110"/>
                  <a:pt x="252" y="99"/>
                </a:cubicBezTo>
                <a:cubicBezTo>
                  <a:pt x="276" y="91"/>
                  <a:pt x="307" y="84"/>
                  <a:pt x="324" y="63"/>
                </a:cubicBezTo>
                <a:cubicBezTo>
                  <a:pt x="332" y="53"/>
                  <a:pt x="326" y="34"/>
                  <a:pt x="336" y="27"/>
                </a:cubicBezTo>
                <a:cubicBezTo>
                  <a:pt x="373" y="0"/>
                  <a:pt x="396" y="3"/>
                  <a:pt x="432" y="3"/>
                </a:cubicBezTo>
              </a:path>
            </a:pathLst>
          </a:custGeom>
          <a:noFill/>
          <a:ln w="57150" cap="flat" cmpd="sng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6055" y="588890"/>
            <a:ext cx="8229600" cy="778281"/>
          </a:xfrm>
        </p:spPr>
        <p:txBody>
          <a:bodyPr/>
          <a:lstStyle/>
          <a:p>
            <a:r>
              <a:rPr lang="en-GB" sz="4000" dirty="0" smtClean="0">
                <a:solidFill>
                  <a:srgbClr val="0070C0"/>
                </a:solidFill>
              </a:rPr>
              <a:t>   </a:t>
            </a:r>
            <a:r>
              <a:rPr lang="en-GB" sz="4000" b="1" dirty="0" smtClean="0">
                <a:solidFill>
                  <a:schemeClr val="tx2"/>
                </a:solidFill>
              </a:rPr>
              <a:t>DHLF Application Process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838" y="1507089"/>
            <a:ext cx="7886577" cy="4507343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3200" spc="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3200" spc="0" dirty="0" smtClean="0">
                <a:solidFill>
                  <a:schemeClr val="tx1"/>
                </a:solidFill>
              </a:rPr>
              <a:t>  </a:t>
            </a:r>
            <a:r>
              <a:rPr lang="en-GB" sz="2800" spc="0" dirty="0" smtClean="0">
                <a:solidFill>
                  <a:schemeClr val="tx1"/>
                </a:solidFill>
                <a:hlinkClick r:id="rId3"/>
              </a:rPr>
              <a:t>www.est.org.uk/scotland/districtheatingloans</a:t>
            </a:r>
            <a:endParaRPr lang="en-GB" sz="2800" spc="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2800" spc="0" dirty="0" smtClean="0">
                <a:solidFill>
                  <a:schemeClr val="tx1"/>
                </a:solidFill>
              </a:rPr>
              <a:t>     (submit an expression of interest)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800" spc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800" spc="0" dirty="0" smtClean="0">
                <a:solidFill>
                  <a:schemeClr val="tx1"/>
                </a:solidFill>
              </a:rPr>
              <a:t>  </a:t>
            </a:r>
            <a:r>
              <a:rPr lang="en-GB" sz="2800" spc="0" dirty="0" smtClean="0">
                <a:solidFill>
                  <a:schemeClr val="tx1"/>
                </a:solidFill>
                <a:hlinkClick r:id="rId4"/>
              </a:rPr>
              <a:t>districtheatingloans@est.org.uk</a:t>
            </a:r>
            <a:endParaRPr lang="en-GB" sz="2800" spc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800" spc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800" spc="0" dirty="0" smtClean="0">
                <a:solidFill>
                  <a:schemeClr val="tx1"/>
                </a:solidFill>
              </a:rPr>
              <a:t>   </a:t>
            </a:r>
            <a:r>
              <a:rPr lang="en-GB" sz="2800" spc="0" dirty="0" smtClean="0">
                <a:solidFill>
                  <a:srgbClr val="FF0000"/>
                </a:solidFill>
                <a:hlinkClick r:id="rId5"/>
              </a:rPr>
              <a:t>ken.brady@est.org.uk</a:t>
            </a:r>
            <a:endParaRPr lang="en-GB" sz="2800" spc="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400" spc="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3600" spc="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3200" spc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3200" spc="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3200" spc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3200" spc="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400" spc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spc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800" spc="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n-GB" sz="2800" spc="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5" name="Picture 4" descr="http://www.districtheatingscotland.com/sites/all/themes/dhs/img/logoalt.png">
            <a:hlinkClick r:id="rId6" tooltip="&quot;Home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67" y="5821251"/>
            <a:ext cx="1159098" cy="97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ualSGstacked_Pos_CMYK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75" y="5982987"/>
            <a:ext cx="619247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968" y="570274"/>
            <a:ext cx="8229600" cy="778281"/>
          </a:xfrm>
        </p:spPr>
        <p:txBody>
          <a:bodyPr/>
          <a:lstStyle/>
          <a:p>
            <a:r>
              <a:rPr lang="en-GB" sz="4000" b="1" dirty="0">
                <a:solidFill>
                  <a:schemeClr val="tx2"/>
                </a:solidFill>
              </a:rPr>
              <a:t>District Heating Loan </a:t>
            </a:r>
            <a:r>
              <a:rPr lang="en-GB" sz="4000" b="1" dirty="0" smtClean="0">
                <a:solidFill>
                  <a:schemeClr val="tx2"/>
                </a:solidFill>
              </a:rPr>
              <a:t>Fund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79543" y="1615289"/>
            <a:ext cx="74439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support the development of district heating networks in Scotland.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Offer low interest loans to both renewable and low carbon technologies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to HA’s, LA’s, SME’s, community groups &amp; ESCO’s (with less than 250 employees)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://www.districtheatingscotland.com/sites/all/themes/dhs/img/logoalt.png">
            <a:hlinkClick r:id="rId3" tooltip="&quot;Home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67" y="5924282"/>
            <a:ext cx="1017430" cy="8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ualSGstacked_Pos_CMYK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19" y="5924282"/>
            <a:ext cx="619247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601769"/>
            <a:ext cx="8229600" cy="778281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tx2"/>
                </a:solidFill>
              </a:rPr>
              <a:t> District </a:t>
            </a:r>
            <a:r>
              <a:rPr lang="en-GB" sz="4000" b="1" dirty="0">
                <a:solidFill>
                  <a:schemeClr val="tx2"/>
                </a:solidFill>
              </a:rPr>
              <a:t>Heating Loan </a:t>
            </a:r>
            <a:r>
              <a:rPr lang="en-GB" sz="4000" b="1" dirty="0" smtClean="0">
                <a:solidFill>
                  <a:schemeClr val="tx2"/>
                </a:solidFill>
              </a:rPr>
              <a:t>Fund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141667" y="1629400"/>
            <a:ext cx="898945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GB" sz="3300" u="sng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Loans of up to </a:t>
            </a:r>
            <a:r>
              <a:rPr lang="en-GB" sz="3300" u="sng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£1M+ </a:t>
            </a:r>
            <a:r>
              <a:rPr lang="en-GB" sz="3300" u="sng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per project are </a:t>
            </a:r>
            <a:r>
              <a:rPr lang="en-GB" sz="3300" u="sng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available </a:t>
            </a:r>
            <a:r>
              <a:rPr lang="en-GB" sz="33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 (up to 100% of project costs)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300" u="sng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£5M to allocate this year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3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Competitive </a:t>
            </a:r>
            <a:r>
              <a:rPr lang="en-GB" sz="33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interest rates </a:t>
            </a:r>
            <a:r>
              <a:rPr lang="en-GB" sz="3300" u="sng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(3.5%)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3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Security not required (loans </a:t>
            </a:r>
            <a:r>
              <a:rPr lang="en-GB" sz="33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are </a:t>
            </a:r>
            <a:r>
              <a:rPr lang="en-GB" sz="3300" u="sng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unsecured</a:t>
            </a:r>
            <a:r>
              <a:rPr lang="en-GB" sz="33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300" u="sng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10 year payback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3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Advice/technical </a:t>
            </a:r>
            <a:r>
              <a:rPr lang="en-GB" sz="33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support </a:t>
            </a:r>
            <a:r>
              <a:rPr lang="en-GB" sz="33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available through </a:t>
            </a:r>
            <a:r>
              <a:rPr lang="en-GB" sz="33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Programme </a:t>
            </a:r>
            <a:endParaRPr lang="en-GB" sz="3300" dirty="0">
              <a:solidFill>
                <a:srgbClr val="333333"/>
              </a:solidFill>
            </a:endParaRPr>
          </a:p>
        </p:txBody>
      </p:sp>
      <p:pic>
        <p:nvPicPr>
          <p:cNvPr id="6" name="Picture 5" descr="http://www.districtheatingscotland.com/sites/all/themes/dhs/img/logoalt.png">
            <a:hlinkClick r:id="rId3" tooltip="&quot;Home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64" y="5894616"/>
            <a:ext cx="1178523" cy="96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ualSGstacked_Pos_CMYK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0" y="6048648"/>
            <a:ext cx="619247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69" y="537374"/>
            <a:ext cx="8229600" cy="778281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tx2"/>
                </a:solidFill>
              </a:rPr>
              <a:t> District </a:t>
            </a:r>
            <a:r>
              <a:rPr lang="en-GB" sz="4000" b="1" dirty="0">
                <a:solidFill>
                  <a:schemeClr val="tx2"/>
                </a:solidFill>
              </a:rPr>
              <a:t>Heating Loan </a:t>
            </a:r>
            <a:r>
              <a:rPr lang="en-GB" sz="4000" b="1" dirty="0" smtClean="0">
                <a:solidFill>
                  <a:schemeClr val="tx2"/>
                </a:solidFill>
              </a:rPr>
              <a:t>Fund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44698" y="1642280"/>
            <a:ext cx="83326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38 projects funded (to date)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£</a:t>
            </a:r>
            <a:r>
              <a:rPr lang="en-GB" sz="360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8.4M committed </a:t>
            </a: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(to date)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190,000 tonnes Lifetime CO2 savings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14.5MW(</a:t>
            </a:r>
            <a:r>
              <a:rPr lang="en-GB" sz="3600" dirty="0" err="1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)  installed capacity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395 Households connected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52 </a:t>
            </a:r>
            <a:r>
              <a:rPr lang="en-GB" sz="36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non domestic buildings connected</a:t>
            </a:r>
          </a:p>
          <a:p>
            <a:pPr lvl="1"/>
            <a:endParaRPr lang="en-GB" sz="3600" dirty="0" smtClean="0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endParaRPr lang="en-GB" sz="3600" dirty="0" smtClean="0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endParaRPr lang="en-GB" sz="3200" dirty="0">
              <a:solidFill>
                <a:srgbClr val="333333"/>
              </a:solidFill>
            </a:endParaRPr>
          </a:p>
        </p:txBody>
      </p:sp>
      <p:pic>
        <p:nvPicPr>
          <p:cNvPr id="5" name="Picture 4" descr="http://www.districtheatingscotland.com/sites/all/themes/dhs/img/logoalt.png">
            <a:hlinkClick r:id="rId3" tooltip="&quot;Home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52" y="5782614"/>
            <a:ext cx="1191402" cy="107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ualSGstacked_Pos_CMYK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98" y="5992647"/>
            <a:ext cx="619247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1316" y="259229"/>
            <a:ext cx="8229600" cy="778281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000" b="1" kern="0" spc="0" dirty="0" smtClean="0">
                <a:solidFill>
                  <a:schemeClr val="accent3">
                    <a:lumMod val="50000"/>
                  </a:schemeClr>
                </a:solidFill>
              </a:rPr>
              <a:t> Loch Ness Shores </a:t>
            </a:r>
            <a:endParaRPr lang="en-GB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>
                <a:solidFill>
                  <a:srgbClr val="511E26"/>
                </a:solidFill>
              </a:rPr>
              <a:pPr/>
              <a:t>5</a:t>
            </a:fld>
            <a:endParaRPr lang="en-GB">
              <a:solidFill>
                <a:srgbClr val="511E26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5604" y="1790427"/>
            <a:ext cx="7397179" cy="389173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spc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800" spc="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n-GB" sz="2800" spc="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1" y="1317927"/>
            <a:ext cx="8809149" cy="539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1316" y="259229"/>
            <a:ext cx="8229600" cy="778281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000" b="1" kern="0" spc="0" dirty="0" err="1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GB" sz="4000" b="1" kern="0" spc="0" dirty="0" err="1" smtClean="0">
                <a:solidFill>
                  <a:schemeClr val="accent3">
                    <a:lumMod val="50000"/>
                  </a:schemeClr>
                </a:solidFill>
              </a:rPr>
              <a:t>ombie</a:t>
            </a:r>
            <a:r>
              <a:rPr lang="en-GB" sz="4000" b="1" kern="0" spc="0" dirty="0" smtClean="0">
                <a:solidFill>
                  <a:schemeClr val="accent3">
                    <a:lumMod val="50000"/>
                  </a:schemeClr>
                </a:solidFill>
              </a:rPr>
              <a:t> Court - WHHA </a:t>
            </a:r>
            <a:endParaRPr lang="en-GB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>
                <a:solidFill>
                  <a:srgbClr val="511E26"/>
                </a:solidFill>
              </a:rPr>
              <a:pPr/>
              <a:t>6</a:t>
            </a:fld>
            <a:endParaRPr lang="en-GB">
              <a:solidFill>
                <a:srgbClr val="511E26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5604" y="1790427"/>
            <a:ext cx="7397179" cy="389173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spc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spc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800" spc="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n-GB" sz="2800" spc="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026" name="Picture 2" descr="C:\Users\ken.brady\AppData\Local\Microsoft\Windows\Temporary Internet Files\Content.Outlook\V07OCW3F\IMG_0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0" y="1043188"/>
            <a:ext cx="8371268" cy="57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lteneyt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" y="1221364"/>
            <a:ext cx="8761248" cy="539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8720" y="239822"/>
            <a:ext cx="7006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spc="-5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Wick district heating</a:t>
            </a:r>
            <a:endParaRPr lang="en-GB" sz="40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6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155" y="239822"/>
            <a:ext cx="7006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spc="-5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Wick district heating</a:t>
            </a:r>
            <a:endParaRPr lang="en-GB" sz="40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5" y="1159099"/>
            <a:ext cx="8487178" cy="547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4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2806" y="400897"/>
            <a:ext cx="8229600" cy="778281"/>
          </a:xfrm>
        </p:spPr>
        <p:txBody>
          <a:bodyPr/>
          <a:lstStyle/>
          <a:p>
            <a:r>
              <a:rPr lang="en-GB" sz="4800" dirty="0" smtClean="0">
                <a:solidFill>
                  <a:srgbClr val="00A9E0"/>
                </a:solidFill>
              </a:rPr>
              <a:t> </a:t>
            </a:r>
            <a:r>
              <a:rPr lang="en-GB" sz="4800" kern="0" spc="0" dirty="0" smtClean="0">
                <a:solidFill>
                  <a:srgbClr val="0075BF"/>
                </a:solidFill>
              </a:rPr>
              <a:t> </a:t>
            </a:r>
            <a:r>
              <a:rPr lang="en-GB" sz="4000" b="1" kern="0" spc="0" dirty="0" smtClean="0">
                <a:solidFill>
                  <a:schemeClr val="accent3">
                    <a:lumMod val="50000"/>
                  </a:schemeClr>
                </a:solidFill>
              </a:rPr>
              <a:t>West </a:t>
            </a:r>
            <a:r>
              <a:rPr lang="en-GB" sz="4000" b="1" kern="0" spc="0" dirty="0" err="1" smtClean="0">
                <a:solidFill>
                  <a:schemeClr val="accent3">
                    <a:lumMod val="50000"/>
                  </a:schemeClr>
                </a:solidFill>
              </a:rPr>
              <a:t>Whitlawburn</a:t>
            </a:r>
            <a:r>
              <a:rPr lang="en-GB" sz="4000" b="1" kern="0" spc="0" dirty="0" smtClean="0">
                <a:solidFill>
                  <a:schemeClr val="accent3">
                    <a:lumMod val="50000"/>
                  </a:schemeClr>
                </a:solidFill>
              </a:rPr>
              <a:t> - HC</a:t>
            </a:r>
            <a:endParaRPr lang="en-GB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094E-1228-2945-9B3C-CFB9E23442A3}" type="slidenum">
              <a:rPr lang="en-GB" smtClean="0">
                <a:solidFill>
                  <a:srgbClr val="511E26"/>
                </a:solidFill>
              </a:rPr>
              <a:pPr/>
              <a:t>9</a:t>
            </a:fld>
            <a:endParaRPr lang="en-GB">
              <a:solidFill>
                <a:srgbClr val="511E26"/>
              </a:solidFill>
            </a:endParaRPr>
          </a:p>
        </p:txBody>
      </p:sp>
      <p:pic>
        <p:nvPicPr>
          <p:cNvPr id="1026" name="Picture 2" descr="C:\Users\ken.brady\AppData\Local\Microsoft\Windows\Temporary Internet Files\Content.Outlook\D6LNI43I\P10004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5" y="1300764"/>
            <a:ext cx="8618542" cy="53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7">
      <a:dk1>
        <a:sysClr val="windowText" lastClr="000000"/>
      </a:dk1>
      <a:lt1>
        <a:sysClr val="window" lastClr="FFFFFF"/>
      </a:lt1>
      <a:dk2>
        <a:srgbClr val="511E26"/>
      </a:dk2>
      <a:lt2>
        <a:srgbClr val="FFFFFF"/>
      </a:lt2>
      <a:accent1>
        <a:srgbClr val="0038A2"/>
      </a:accent1>
      <a:accent2>
        <a:srgbClr val="4F2D7F"/>
      </a:accent2>
      <a:accent3>
        <a:srgbClr val="CF0072"/>
      </a:accent3>
      <a:accent4>
        <a:srgbClr val="C7AC96"/>
      </a:accent4>
      <a:accent5>
        <a:srgbClr val="FED100"/>
      </a:accent5>
      <a:accent6>
        <a:srgbClr val="299926"/>
      </a:accent6>
      <a:hlink>
        <a:srgbClr val="511E26"/>
      </a:hlink>
      <a:folHlink>
        <a:srgbClr val="511E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 - partners">
  <a:themeElements>
    <a:clrScheme name="Custom 67">
      <a:dk1>
        <a:sysClr val="windowText" lastClr="000000"/>
      </a:dk1>
      <a:lt1>
        <a:sysClr val="window" lastClr="FFFFFF"/>
      </a:lt1>
      <a:dk2>
        <a:srgbClr val="511E26"/>
      </a:dk2>
      <a:lt2>
        <a:srgbClr val="FFFFFF"/>
      </a:lt2>
      <a:accent1>
        <a:srgbClr val="0038A2"/>
      </a:accent1>
      <a:accent2>
        <a:srgbClr val="4F2D7F"/>
      </a:accent2>
      <a:accent3>
        <a:srgbClr val="CF0072"/>
      </a:accent3>
      <a:accent4>
        <a:srgbClr val="C7AC96"/>
      </a:accent4>
      <a:accent5>
        <a:srgbClr val="FED100"/>
      </a:accent5>
      <a:accent6>
        <a:srgbClr val="299926"/>
      </a:accent6>
      <a:hlink>
        <a:srgbClr val="511E26"/>
      </a:hlink>
      <a:folHlink>
        <a:srgbClr val="511E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258</Words>
  <Application>Microsoft Office PowerPoint</Application>
  <PresentationFormat>On-screen Show (4:3)</PresentationFormat>
  <Paragraphs>105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Office Theme - partners</vt:lpstr>
      <vt:lpstr>1_Office Theme</vt:lpstr>
      <vt:lpstr>PowerPoint Presentation</vt:lpstr>
      <vt:lpstr>District Heating Loan Fund</vt:lpstr>
      <vt:lpstr> District Heating Loan Fund</vt:lpstr>
      <vt:lpstr> District Heating Loan Fund</vt:lpstr>
      <vt:lpstr>  Loch Ness Shores </vt:lpstr>
      <vt:lpstr> Combie Court - WHHA </vt:lpstr>
      <vt:lpstr>PowerPoint Presentation</vt:lpstr>
      <vt:lpstr>PowerPoint Presentation</vt:lpstr>
      <vt:lpstr>  West Whitlawburn - HC</vt:lpstr>
      <vt:lpstr> Aberdeen Heat &amp; Power</vt:lpstr>
      <vt:lpstr>PowerPoint Presentation</vt:lpstr>
      <vt:lpstr>   DHLF Application Process</vt:lpstr>
    </vt:vector>
  </TitlesOfParts>
  <Company>GK Presentations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Ashraf EL-Gammal</dc:creator>
  <cp:lastModifiedBy>Ken Brady</cp:lastModifiedBy>
  <cp:revision>201</cp:revision>
  <cp:lastPrinted>2015-08-21T13:42:24Z</cp:lastPrinted>
  <dcterms:created xsi:type="dcterms:W3CDTF">2012-08-24T15:34:35Z</dcterms:created>
  <dcterms:modified xsi:type="dcterms:W3CDTF">2015-08-25T15:54:28Z</dcterms:modified>
</cp:coreProperties>
</file>