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45" r:id="rId3"/>
    <p:sldId id="348" r:id="rId4"/>
    <p:sldId id="351" r:id="rId5"/>
    <p:sldId id="346" r:id="rId6"/>
    <p:sldId id="349" r:id="rId7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2903" autoAdjust="0"/>
  </p:normalViewPr>
  <p:slideViewPr>
    <p:cSldViewPr>
      <p:cViewPr varScale="1">
        <p:scale>
          <a:sx n="76" d="100"/>
          <a:sy n="76" d="100"/>
        </p:scale>
        <p:origin x="-31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22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51C9C7-DB21-412E-BD70-AFDAAFEDBF5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2012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5A5C9E8-1BB6-47ED-A9BA-046DED0A80DE}" type="slidenum">
              <a:rPr lang="en-GB"/>
              <a:pPr eaLnBrk="1" hangingPunct="1"/>
              <a:t>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/>
          <p:nvPr userDrawn="1"/>
        </p:nvSpPr>
        <p:spPr>
          <a:xfrm>
            <a:off x="7438184" y="0"/>
            <a:ext cx="1724916" cy="1431868"/>
          </a:xfrm>
          <a:prstGeom prst="rect">
            <a:avLst/>
          </a:prstGeom>
          <a:solidFill>
            <a:srgbClr val="D63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D401A"/>
              </a:solidFill>
            </a:endParaRPr>
          </a:p>
        </p:txBody>
      </p:sp>
      <p:pic>
        <p:nvPicPr>
          <p:cNvPr id="5" name="Picture 4" descr="HNP_Logo_Final_White_Version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3096" y="169882"/>
            <a:ext cx="1256667" cy="97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48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781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424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/>
          <p:nvPr userDrawn="1"/>
        </p:nvSpPr>
        <p:spPr>
          <a:xfrm>
            <a:off x="7438184" y="0"/>
            <a:ext cx="1724916" cy="1431868"/>
          </a:xfrm>
          <a:prstGeom prst="rect">
            <a:avLst/>
          </a:prstGeom>
          <a:solidFill>
            <a:srgbClr val="D63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D401A"/>
              </a:solidFill>
            </a:endParaRPr>
          </a:p>
        </p:txBody>
      </p:sp>
      <p:pic>
        <p:nvPicPr>
          <p:cNvPr id="5" name="Picture 4" descr="HNP_Logo_Final_White_Version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3096" y="169882"/>
            <a:ext cx="1256667" cy="97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3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7438184" y="0"/>
            <a:ext cx="1724916" cy="1431868"/>
          </a:xfrm>
          <a:prstGeom prst="rect">
            <a:avLst/>
          </a:prstGeom>
          <a:solidFill>
            <a:srgbClr val="D63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D401A"/>
              </a:solidFill>
            </a:endParaRPr>
          </a:p>
        </p:txBody>
      </p:sp>
      <p:pic>
        <p:nvPicPr>
          <p:cNvPr id="5" name="Picture 4" descr="HNP_Logo_Final_White_Version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3096" y="169882"/>
            <a:ext cx="1256667" cy="97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66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7438184" y="0"/>
            <a:ext cx="1724916" cy="1431868"/>
          </a:xfrm>
          <a:prstGeom prst="rect">
            <a:avLst/>
          </a:prstGeom>
          <a:solidFill>
            <a:srgbClr val="D63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D401A"/>
              </a:solidFill>
            </a:endParaRPr>
          </a:p>
        </p:txBody>
      </p:sp>
      <p:pic>
        <p:nvPicPr>
          <p:cNvPr id="6" name="Picture 5" descr="HNP_Logo_Final_White_Version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3096" y="169882"/>
            <a:ext cx="1256667" cy="97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43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7438184" y="0"/>
            <a:ext cx="1724916" cy="1431868"/>
          </a:xfrm>
          <a:prstGeom prst="rect">
            <a:avLst/>
          </a:prstGeom>
          <a:solidFill>
            <a:srgbClr val="D63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D401A"/>
              </a:solidFill>
            </a:endParaRPr>
          </a:p>
        </p:txBody>
      </p:sp>
      <p:pic>
        <p:nvPicPr>
          <p:cNvPr id="8" name="Picture 7" descr="HNP_Logo_Final_White_Version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3096" y="169882"/>
            <a:ext cx="1256667" cy="97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76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/>
          <p:nvPr userDrawn="1"/>
        </p:nvSpPr>
        <p:spPr>
          <a:xfrm>
            <a:off x="7438184" y="0"/>
            <a:ext cx="1724916" cy="1431868"/>
          </a:xfrm>
          <a:prstGeom prst="rect">
            <a:avLst/>
          </a:prstGeom>
          <a:solidFill>
            <a:srgbClr val="D63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D401A"/>
              </a:solidFill>
            </a:endParaRPr>
          </a:p>
        </p:txBody>
      </p:sp>
      <p:pic>
        <p:nvPicPr>
          <p:cNvPr id="4" name="Picture 3" descr="HNP_Logo_Final_White_Version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3096" y="169882"/>
            <a:ext cx="1256667" cy="97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87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169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7013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031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strictheatingscotland.com/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.uk/heat-networks" TargetMode="External"/><Relationship Id="rId2" Type="http://schemas.openxmlformats.org/officeDocument/2006/relationships/hyperlink" Target="http://www.scotland.gov.uk/Topics/Built-Environment/planning/NPF3-SPP-Revie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heade.co.uk/consultation-launched-to-improve-heat-network-design-build-and-operation_2470.html" TargetMode="External"/><Relationship Id="rId5" Type="http://schemas.openxmlformats.org/officeDocument/2006/relationships/hyperlink" Target="http://www.heatcustomerprotection.co.uk/" TargetMode="External"/><Relationship Id="rId4" Type="http://schemas.openxmlformats.org/officeDocument/2006/relationships/hyperlink" Target="http://www.legislation.gov.uk/sdsi/2014/978011102399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tish-enterprise.com/geothermal" TargetMode="External"/><Relationship Id="rId2" Type="http://schemas.openxmlformats.org/officeDocument/2006/relationships/hyperlink" Target="http://www.gov.scot/Topics/Business-Industry/Energy/Action/lowcarbon/LCIT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ocalenergyscotland.org/challen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484785"/>
            <a:ext cx="8208912" cy="1296144"/>
          </a:xfrm>
        </p:spPr>
        <p:txBody>
          <a:bodyPr/>
          <a:lstStyle/>
          <a:p>
            <a:pPr algn="l" eaLnBrk="1" hangingPunct="1"/>
            <a:r>
              <a:rPr lang="en-GB" sz="3200" b="1" dirty="0" smtClean="0">
                <a:solidFill>
                  <a:schemeClr val="accent2"/>
                </a:solidFill>
              </a:rPr>
              <a:t/>
            </a:r>
            <a:br>
              <a:rPr lang="en-GB" sz="3200" b="1" dirty="0" smtClean="0">
                <a:solidFill>
                  <a:schemeClr val="accent2"/>
                </a:solidFill>
              </a:rPr>
            </a:br>
            <a:r>
              <a:rPr lang="en-GB" sz="3200" b="1" dirty="0" smtClean="0">
                <a:solidFill>
                  <a:schemeClr val="accent2"/>
                </a:solidFill>
              </a:rPr>
              <a:t/>
            </a:r>
            <a:br>
              <a:rPr lang="en-GB" sz="3200" b="1" dirty="0" smtClean="0">
                <a:solidFill>
                  <a:schemeClr val="accent2"/>
                </a:solidFill>
              </a:rPr>
            </a:br>
            <a:r>
              <a:rPr lang="en-GB" sz="3200" b="1" dirty="0" smtClean="0">
                <a:solidFill>
                  <a:schemeClr val="accent2"/>
                </a:solidFill>
              </a:rPr>
              <a:t>Enabling Support</a:t>
            </a:r>
            <a:br>
              <a:rPr lang="en-GB" sz="3200" b="1" dirty="0" smtClean="0">
                <a:solidFill>
                  <a:schemeClr val="accent2"/>
                </a:solidFill>
              </a:rPr>
            </a:br>
            <a:endParaRPr lang="en-GB" sz="3200" dirty="0" smtClean="0">
              <a:solidFill>
                <a:schemeClr val="accent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GB" sz="1800" b="1" dirty="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en-GB" sz="2000" b="1" dirty="0" smtClean="0">
                <a:solidFill>
                  <a:schemeClr val="accent2"/>
                </a:solidFill>
              </a:rPr>
              <a:t>2 September 2015</a:t>
            </a:r>
          </a:p>
          <a:p>
            <a:pPr algn="l" eaLnBrk="1" hangingPunct="1">
              <a:lnSpc>
                <a:spcPct val="80000"/>
              </a:lnSpc>
            </a:pPr>
            <a:endParaRPr lang="en-GB" sz="2000" b="1" dirty="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en-GB" sz="2000" b="1" dirty="0" smtClean="0">
                <a:solidFill>
                  <a:schemeClr val="accent2"/>
                </a:solidFill>
              </a:rPr>
              <a:t>Rebecca Carr</a:t>
            </a:r>
          </a:p>
          <a:p>
            <a:pPr algn="l" eaLnBrk="1" hangingPunct="1">
              <a:lnSpc>
                <a:spcPct val="80000"/>
              </a:lnSpc>
            </a:pPr>
            <a:r>
              <a:rPr lang="en-GB" sz="2000" b="1" dirty="0" smtClean="0">
                <a:solidFill>
                  <a:schemeClr val="accent2"/>
                </a:solidFill>
              </a:rPr>
              <a:t>Senior Heat Policy Advisor</a:t>
            </a:r>
          </a:p>
          <a:p>
            <a:pPr eaLnBrk="1" hangingPunct="1">
              <a:lnSpc>
                <a:spcPct val="80000"/>
              </a:lnSpc>
            </a:pPr>
            <a:endParaRPr lang="en-GB" sz="1800" b="1" dirty="0" smtClean="0">
              <a:solidFill>
                <a:schemeClr val="accent2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619672" y="2636912"/>
            <a:ext cx="5976664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GB" sz="2400" dirty="0" smtClean="0">
                <a:solidFill>
                  <a:schemeClr val="accent2"/>
                </a:solidFill>
              </a:rPr>
              <a:t/>
            </a:r>
            <a:br>
              <a:rPr lang="en-GB" sz="2400" dirty="0" smtClean="0">
                <a:solidFill>
                  <a:schemeClr val="accent2"/>
                </a:solidFill>
              </a:rPr>
            </a:br>
            <a:endParaRPr lang="en-GB" sz="24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District Heating Action Plan</a:t>
            </a:r>
            <a:endParaRPr lang="en-GB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16832"/>
            <a:ext cx="3096344" cy="4350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539552" y="1217691"/>
            <a:ext cx="8147248" cy="62713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Completed 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>19 out of 23 actions set out in the District Heating Action Plan, </a:t>
            </a:r>
            <a:br>
              <a:rPr lang="en-GB" sz="16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with 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>the remainder </a:t>
            </a:r>
            <a:r>
              <a:rPr lang="en-GB" sz="1600" dirty="0" err="1">
                <a:solidFill>
                  <a:schemeClr val="accent6">
                    <a:lumMod val="75000"/>
                  </a:schemeClr>
                </a:solidFill>
              </a:rPr>
              <a:t>ongoing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> or under </a:t>
            </a: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review.</a:t>
            </a:r>
            <a:endParaRPr lang="en-GB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916832"/>
            <a:ext cx="3064541" cy="4384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05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</a:rPr>
              <a:t>Support </a:t>
            </a:r>
            <a:br>
              <a:rPr lang="en-GB" sz="36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3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Information and Guidance</a:t>
            </a:r>
            <a:endParaRPr lang="en-GB" sz="3600" dirty="0"/>
          </a:p>
        </p:txBody>
      </p:sp>
      <p:sp>
        <p:nvSpPr>
          <p:cNvPr id="7" name="Rectangle 6"/>
          <p:cNvSpPr/>
          <p:nvPr/>
        </p:nvSpPr>
        <p:spPr>
          <a:xfrm>
            <a:off x="7360437" y="-24548"/>
            <a:ext cx="1783563" cy="1431868"/>
          </a:xfrm>
          <a:prstGeom prst="rect">
            <a:avLst/>
          </a:prstGeom>
          <a:solidFill>
            <a:srgbClr val="D63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D401A"/>
              </a:solidFill>
            </a:endParaRPr>
          </a:p>
        </p:txBody>
      </p:sp>
      <p:pic>
        <p:nvPicPr>
          <p:cNvPr id="8" name="Picture 7" descr="HNP_Logo_Final_White_Version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3096" y="169882"/>
            <a:ext cx="1256667" cy="9705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9552" y="1700808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>
                <a:solidFill>
                  <a:srgbClr val="CD401A"/>
                </a:solidFill>
              </a:rPr>
              <a:t>Dedicated Web Portal</a:t>
            </a:r>
          </a:p>
          <a:p>
            <a:endParaRPr lang="en-US" sz="2000" dirty="0">
              <a:solidFill>
                <a:srgbClr val="CD401A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solidFill>
                  <a:srgbClr val="CD401A"/>
                </a:solidFill>
              </a:rPr>
              <a:t>Guidance </a:t>
            </a:r>
            <a:r>
              <a:rPr lang="en-US" sz="2000" dirty="0">
                <a:solidFill>
                  <a:srgbClr val="CD401A"/>
                </a:solidFill>
              </a:rPr>
              <a:t>notes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rgbClr val="CD401A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rgbClr val="CD401A"/>
                </a:solidFill>
              </a:rPr>
              <a:t>Case Studies</a:t>
            </a:r>
          </a:p>
          <a:p>
            <a:endParaRPr lang="en-US" sz="2000" dirty="0">
              <a:solidFill>
                <a:srgbClr val="CD401A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rgbClr val="CD401A"/>
                </a:solidFill>
              </a:rPr>
              <a:t>Policy documents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rgbClr val="CD401A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rgbClr val="CD401A"/>
                </a:solidFill>
              </a:rPr>
              <a:t>Knowledge </a:t>
            </a:r>
            <a:r>
              <a:rPr lang="en-US" sz="2000" dirty="0" smtClean="0">
                <a:solidFill>
                  <a:srgbClr val="CD401A"/>
                </a:solidFill>
              </a:rPr>
              <a:t>sharing</a:t>
            </a:r>
          </a:p>
          <a:p>
            <a:endParaRPr lang="en-US" sz="2000" dirty="0">
              <a:solidFill>
                <a:srgbClr val="CD401A"/>
              </a:solidFill>
            </a:endParaRPr>
          </a:p>
          <a:p>
            <a:endParaRPr lang="en-US" sz="2000" dirty="0" smtClean="0">
              <a:solidFill>
                <a:srgbClr val="CD401A"/>
              </a:solidFill>
              <a:hlinkClick r:id="rId3"/>
            </a:endParaRPr>
          </a:p>
          <a:p>
            <a:endParaRPr lang="en-US" sz="2000" dirty="0">
              <a:solidFill>
                <a:srgbClr val="CD401A"/>
              </a:solidFill>
              <a:hlinkClick r:id="rId3"/>
            </a:endParaRPr>
          </a:p>
          <a:p>
            <a:r>
              <a:rPr lang="en-US" sz="2000" dirty="0" smtClean="0">
                <a:solidFill>
                  <a:srgbClr val="CD401A"/>
                </a:solidFill>
                <a:hlinkClick r:id="rId3"/>
              </a:rPr>
              <a:t>www.districtheatingscotland.com</a:t>
            </a:r>
            <a:endParaRPr lang="en-US" sz="2000" dirty="0" smtClean="0">
              <a:solidFill>
                <a:srgbClr val="CD401A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rgbClr val="CD401A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633106"/>
            <a:ext cx="3433930" cy="2747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445" y="3429000"/>
            <a:ext cx="2799984" cy="23247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51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</a:rPr>
              <a:t>Regulation and Standards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a-DK" sz="1600" b="1" dirty="0" smtClean="0">
                <a:solidFill>
                  <a:schemeClr val="accent6">
                    <a:lumMod val="75000"/>
                  </a:schemeClr>
                </a:solidFill>
              </a:rPr>
              <a:t>Scottish Government</a:t>
            </a:r>
          </a:p>
          <a:p>
            <a:pPr>
              <a:spcAft>
                <a:spcPts val="600"/>
              </a:spcAft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>National Planning Framework and Scottish Planning Policy (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www.scotland.gov.uk/Topics/Built-Environment/planning/NPF3-SPP-Review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Heat 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>Network (Metering &amp; Billing) Regulation 2014 (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  <a:hlinkClick r:id="rId3"/>
              </a:rPr>
              <a:t>www.gov.uk/heat-networks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The Pollution Prevention &amp; Control (Scotland) Amendment Regulations 2014</a:t>
            </a:r>
            <a:b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  <a:hlinkClick r:id="rId4"/>
              </a:rPr>
              <a:t>www.legislation.gov.uk/sdsi/2014/9780111023990</a:t>
            </a: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Tenements (Scotland) Act 2004</a:t>
            </a:r>
            <a:endParaRPr lang="en-GB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0" lvl="1" indent="0">
              <a:spcAft>
                <a:spcPts val="600"/>
              </a:spcAft>
              <a:buNone/>
            </a:pPr>
            <a:endParaRPr lang="en-GB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Industry</a:t>
            </a:r>
            <a:endParaRPr lang="en-GB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lvl="1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Heat Trust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GB" sz="16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  <a:hlinkClick r:id="rId5"/>
              </a:rPr>
              <a:t>www.heatcustomerprotection.co.uk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342900" lvl="1" indent="-342900">
              <a:spcAft>
                <a:spcPts val="600"/>
              </a:spcAft>
              <a:buFontTx/>
              <a:buChar char="•"/>
            </a:pP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Heat 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>Networks Code of Practice for the UK consultation</a:t>
            </a:r>
            <a:br>
              <a:rPr lang="en-GB" sz="16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  <a:hlinkClick r:id="rId6"/>
              </a:rPr>
              <a:t>www.theade.co.uk/consultation-launched-to-improve-heat-network-design-build-and-operation_2470.html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GB" sz="12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lvl="1">
              <a:spcAft>
                <a:spcPts val="600"/>
              </a:spcAft>
            </a:pPr>
            <a:endParaRPr lang="en-GB" sz="1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82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Incentives and Finance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600"/>
              </a:spcAft>
            </a:pPr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Scotland Energy Efficiency Programme </a:t>
            </a: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– energy efficiency designated as </a:t>
            </a:r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National Infrastructure Priority</a:t>
            </a:r>
          </a:p>
          <a:p>
            <a:pPr>
              <a:spcAft>
                <a:spcPts val="600"/>
              </a:spcAft>
            </a:pP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Resource </a:t>
            </a: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</a:rPr>
              <a:t>Efficient Scotland </a:t>
            </a:r>
            <a:r>
              <a:rPr lang="en-GB" sz="1400" b="1" dirty="0" err="1">
                <a:solidFill>
                  <a:schemeClr val="accent6">
                    <a:lumMod val="75000"/>
                  </a:schemeClr>
                </a:solidFill>
              </a:rPr>
              <a:t>SME</a:t>
            </a: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</a:rPr>
              <a:t> Loans 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fixed 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rate loans of between £1,000 to £100,000 for 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businesses</a:t>
            </a:r>
          </a:p>
          <a:p>
            <a:pPr>
              <a:spcAft>
                <a:spcPts val="600"/>
              </a:spcAft>
            </a:pP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</a:rPr>
              <a:t>Home Renewables Loans 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- up to 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100% of 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the total cost of connecting to a 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renewable district 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heating scheme up to £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5,000</a:t>
            </a:r>
            <a:endParaRPr lang="en-GB" sz="14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Home Energy Efficiency Programme: Area Based Scheme 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– support through </a:t>
            </a:r>
            <a:r>
              <a:rPr lang="en-GB" sz="1400" dirty="0" err="1" smtClean="0">
                <a:solidFill>
                  <a:schemeClr val="accent6">
                    <a:lumMod val="75000"/>
                  </a:schemeClr>
                </a:solidFill>
              </a:rPr>
              <a:t>LAs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 to private households in fuel poor areas for ECO eligible measures</a:t>
            </a:r>
          </a:p>
          <a:p>
            <a:pPr>
              <a:spcAft>
                <a:spcPts val="600"/>
              </a:spcAft>
            </a:pP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</a:rPr>
              <a:t>ECO2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district heating connections, upgrades and heat meters</a:t>
            </a:r>
          </a:p>
          <a:p>
            <a:pPr>
              <a:spcAft>
                <a:spcPts val="600"/>
              </a:spcAft>
            </a:pP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</a:rPr>
              <a:t>Ofgem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 Fuel Poor Network Extension Scheme – 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consultation on inclusion of district heating connections</a:t>
            </a:r>
          </a:p>
          <a:p>
            <a:pPr>
              <a:spcAft>
                <a:spcPts val="600"/>
              </a:spcAft>
            </a:pP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Renewable Heat Incentive 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– renewable heat generating technologies</a:t>
            </a:r>
          </a:p>
          <a:p>
            <a:pPr>
              <a:spcAft>
                <a:spcPts val="600"/>
              </a:spcAft>
            </a:pP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Renewables Obligation (Scotland) / Contracts for Difference (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</a:rPr>
              <a:t>CfD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>
              <a:spcAft>
                <a:spcPts val="600"/>
              </a:spcAft>
            </a:pP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EU </a:t>
            </a: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</a:rPr>
              <a:t>Emissions Trading System </a:t>
            </a:r>
          </a:p>
          <a:p>
            <a:pPr>
              <a:spcAft>
                <a:spcPts val="600"/>
              </a:spcAft>
            </a:pP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Climate </a:t>
            </a: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</a:rPr>
              <a:t>Change Levy </a:t>
            </a:r>
          </a:p>
          <a:p>
            <a:pPr>
              <a:spcAft>
                <a:spcPts val="600"/>
              </a:spcAft>
            </a:pP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Carbon </a:t>
            </a: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</a:rPr>
              <a:t>Reduction Commitment Energy Efficiency 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Scheme</a:t>
            </a:r>
          </a:p>
          <a:p>
            <a:pPr>
              <a:spcAft>
                <a:spcPts val="600"/>
              </a:spcAft>
            </a:pP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</a:rPr>
              <a:t>Horizon2020</a:t>
            </a:r>
            <a:endParaRPr lang="en-GB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en-GB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spcAft>
                <a:spcPts val="600"/>
              </a:spcAft>
              <a:buNone/>
            </a:pPr>
            <a:endParaRPr lang="en-GB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02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Development and Implementation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Low Carbon Infrastructure Transition Programme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www.gov.scot/Topics/Business-Industry/Energy/Action/lowcarbon/LCITP</a:t>
            </a:r>
            <a:endParaRPr lang="en-GB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>A Scotland wide, cross-sector project development unit, to support the development and acceleration of over 100 low carbon infrastructure projects in the next 3 years.</a:t>
            </a:r>
          </a:p>
          <a:p>
            <a:pPr>
              <a:spcAft>
                <a:spcPts val="600"/>
              </a:spcAft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>£250,000 </a:t>
            </a: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</a:rPr>
              <a:t>Geothermal Energy Challenge Fund </a:t>
            </a:r>
            <a:br>
              <a:rPr lang="en-GB" sz="16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600" dirty="0">
                <a:hlinkClick r:id="rId3"/>
              </a:rPr>
              <a:t>www.scottish-enterprise.com/geothermal</a:t>
            </a:r>
            <a:endParaRPr lang="en-GB" sz="1600" dirty="0"/>
          </a:p>
          <a:p>
            <a:pPr>
              <a:spcAft>
                <a:spcPts val="600"/>
              </a:spcAft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>Round 2 of </a:t>
            </a: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</a:rPr>
              <a:t>Local Energy Challenge Fund 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>developed in partnership with the </a:t>
            </a:r>
            <a:r>
              <a:rPr lang="en-GB" sz="1600" dirty="0" err="1">
                <a:solidFill>
                  <a:schemeClr val="accent6">
                    <a:lumMod val="75000"/>
                  </a:schemeClr>
                </a:solidFill>
              </a:rPr>
              <a:t>LCITP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GB" sz="16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  <a:hlinkClick r:id="rId4"/>
              </a:rPr>
              <a:t>www.localenergyscotland.org/challenge</a:t>
            </a:r>
            <a:endParaRPr lang="en-GB" sz="1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en-GB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District Heating Loan Fund</a:t>
            </a:r>
          </a:p>
          <a:p>
            <a:pPr>
              <a:spcAft>
                <a:spcPts val="600"/>
              </a:spcAft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>Since 2011, </a:t>
            </a: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38 projects with loan offers totalling £8.2 million</a:t>
            </a:r>
          </a:p>
          <a:p>
            <a:pPr>
              <a:spcAft>
                <a:spcPts val="600"/>
              </a:spcAft>
            </a:pP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In 2015, increase in maximum loan on case by case basis - £1 million loan to Aberdeen Heat &amp; Power in February 2015</a:t>
            </a:r>
          </a:p>
          <a:p>
            <a:pPr>
              <a:spcAft>
                <a:spcPts val="600"/>
              </a:spcAft>
            </a:pPr>
            <a:endParaRPr lang="en-GB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en-GB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spcAft>
                <a:spcPts val="600"/>
              </a:spcAft>
              <a:buNone/>
            </a:pPr>
            <a:endParaRPr lang="en-GB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31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ottish Government White">
  <a:themeElements>
    <a:clrScheme name="Scottish Government Whi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ottish Government 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cottish Government Whi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ottish Government Whi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ottish Government Whi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ottish Government Whi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ottish Government Whi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ottish Government Whi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ottish Government Whi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ottish Government Whi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ottish Government Whi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ottish Government Whi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ottish Government Whi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ottish Government Whi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Scottish Government White</Template>
  <TotalTime>3058</TotalTime>
  <Words>261</Words>
  <Application>Microsoft Office PowerPoint</Application>
  <PresentationFormat>On-screen Show (4:3)</PresentationFormat>
  <Paragraphs>58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Scottish Government White</vt:lpstr>
      <vt:lpstr>  Enabling Support </vt:lpstr>
      <vt:lpstr>District Heating Action Plan</vt:lpstr>
      <vt:lpstr>Support   - Information and Guidance</vt:lpstr>
      <vt:lpstr>Regulation and Standards</vt:lpstr>
      <vt:lpstr>Incentives and Finance</vt:lpstr>
      <vt:lpstr>Development and Implementation</vt:lpstr>
    </vt:vector>
  </TitlesOfParts>
  <Company>Scottish Executive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n208879</dc:creator>
  <cp:lastModifiedBy>z604303</cp:lastModifiedBy>
  <cp:revision>226</cp:revision>
  <cp:lastPrinted>2012-12-17T11:12:28Z</cp:lastPrinted>
  <dcterms:created xsi:type="dcterms:W3CDTF">2012-03-14T17:01:51Z</dcterms:created>
  <dcterms:modified xsi:type="dcterms:W3CDTF">2015-08-31T14:44:58Z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A11818122</vt:lpwstr>
  </property>
  <property fmtid="{D5CDD505-2E9C-101B-9397-08002B2CF9AE}" pid="4" name="Objective-Title">
    <vt:lpwstr>Heat - Expert Commission on District Heating - Special Working Group - Meeting 29 July 2015 - SG Presentation</vt:lpwstr>
  </property>
  <property fmtid="{D5CDD505-2E9C-101B-9397-08002B2CF9AE}" pid="5" name="Objective-Comment">
    <vt:lpwstr>
    </vt:lpwstr>
  </property>
  <property fmtid="{D5CDD505-2E9C-101B-9397-08002B2CF9AE}" pid="6" name="Objective-CreationStamp">
    <vt:filetime>2015-07-28T16:35:13Z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2015-07-28T16:35:51Z</vt:filetime>
  </property>
  <property fmtid="{D5CDD505-2E9C-101B-9397-08002B2CF9AE}" pid="10" name="Objective-ModificationStamp">
    <vt:filetime>2015-07-28T16:35:56Z</vt:filetime>
  </property>
  <property fmtid="{D5CDD505-2E9C-101B-9397-08002B2CF9AE}" pid="11" name="Objective-Owner">
    <vt:lpwstr>Carr, Rebecca R (Z604303)</vt:lpwstr>
  </property>
  <property fmtid="{D5CDD505-2E9C-101B-9397-08002B2CF9AE}" pid="12" name="Objective-Path">
    <vt:lpwstr>Objective Global Folder:SG File Plan:Business and industry:Energy and fuel:Energy conservation:Advice and policy: Energy conservation:Heat - District Heating: Advice and policy: Energy conservation: 2013-2018:</vt:lpwstr>
  </property>
  <property fmtid="{D5CDD505-2E9C-101B-9397-08002B2CF9AE}" pid="13" name="Objective-Parent">
    <vt:lpwstr>Heat - District Heating: Advice and policy: Energy conservation: 2013-2018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i4>2</vt:i4>
  </property>
  <property fmtid="{D5CDD505-2E9C-101B-9397-08002B2CF9AE}" pid="17" name="Objective-VersionComment">
    <vt:lpwstr>Version 2</vt:lpwstr>
  </property>
  <property fmtid="{D5CDD505-2E9C-101B-9397-08002B2CF9AE}" pid="18" name="Objective-FileNumber">
    <vt:lpwstr>
    </vt:lpwstr>
  </property>
  <property fmtid="{D5CDD505-2E9C-101B-9397-08002B2CF9AE}" pid="19" name="Objective-Classification">
    <vt:lpwstr>[Inherited - Not Protectively Marked]</vt:lpwstr>
  </property>
  <property fmtid="{D5CDD505-2E9C-101B-9397-08002B2CF9AE}" pid="20" name="Objective-Caveats">
    <vt:lpwstr>
    </vt:lpwstr>
  </property>
  <property fmtid="{D5CDD505-2E9C-101B-9397-08002B2CF9AE}" pid="21" name="Objective-Date of Original [system]">
    <vt:lpwstr>
    </vt:lpwstr>
  </property>
  <property fmtid="{D5CDD505-2E9C-101B-9397-08002B2CF9AE}" pid="22" name="Objective-Date Received [system]">
    <vt:lpwstr>
    </vt:lpwstr>
  </property>
  <property fmtid="{D5CDD505-2E9C-101B-9397-08002B2CF9AE}" pid="23" name="Objective-SG Web Publication - Category [system]">
    <vt:lpwstr>
    </vt:lpwstr>
  </property>
  <property fmtid="{D5CDD505-2E9C-101B-9397-08002B2CF9AE}" pid="24" name="Objective-SG Web Publication - Category 2 Classification [system]">
    <vt:lpwstr>
    </vt:lpwstr>
  </property>
</Properties>
</file>