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257" r:id="rId2"/>
    <p:sldId id="258" r:id="rId3"/>
    <p:sldId id="259" r:id="rId4"/>
    <p:sldId id="265" r:id="rId5"/>
    <p:sldId id="260" r:id="rId6"/>
    <p:sldId id="269" r:id="rId7"/>
    <p:sldId id="270" r:id="rId8"/>
    <p:sldId id="267" r:id="rId9"/>
  </p:sldIdLst>
  <p:sldSz cx="9144000" cy="6858000" type="screen4x3"/>
  <p:notesSz cx="6669088" cy="98726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D401A"/>
    <a:srgbClr val="D63D2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7" d="100"/>
          <a:sy n="87" d="100"/>
        </p:scale>
        <p:origin x="-1458"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889362" cy="49371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778155" y="1"/>
            <a:ext cx="2889362" cy="493713"/>
          </a:xfrm>
          <a:prstGeom prst="rect">
            <a:avLst/>
          </a:prstGeom>
        </p:spPr>
        <p:txBody>
          <a:bodyPr vert="horz" lIns="91440" tIns="45720" rIns="91440" bIns="45720" rtlCol="0"/>
          <a:lstStyle>
            <a:lvl1pPr algn="r">
              <a:defRPr sz="1200"/>
            </a:lvl1pPr>
          </a:lstStyle>
          <a:p>
            <a:fld id="{89A9DDB8-62EB-46DB-9949-05622E1FAD41}" type="datetimeFigureOut">
              <a:rPr lang="en-GB" smtClean="0"/>
              <a:t>02/09/2015</a:t>
            </a:fld>
            <a:endParaRPr lang="en-GB"/>
          </a:p>
        </p:txBody>
      </p:sp>
      <p:sp>
        <p:nvSpPr>
          <p:cNvPr id="4" name="Slide Image Placeholder 3"/>
          <p:cNvSpPr>
            <a:spLocks noGrp="1" noRot="1" noChangeAspect="1"/>
          </p:cNvSpPr>
          <p:nvPr>
            <p:ph type="sldImg" idx="2"/>
          </p:nvPr>
        </p:nvSpPr>
        <p:spPr>
          <a:xfrm>
            <a:off x="866775" y="739775"/>
            <a:ext cx="4935538" cy="3703638"/>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67381" y="4689476"/>
            <a:ext cx="5334327" cy="444341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377363"/>
            <a:ext cx="2889362" cy="49371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778155" y="9377363"/>
            <a:ext cx="2889362" cy="493712"/>
          </a:xfrm>
          <a:prstGeom prst="rect">
            <a:avLst/>
          </a:prstGeom>
        </p:spPr>
        <p:txBody>
          <a:bodyPr vert="horz" lIns="91440" tIns="45720" rIns="91440" bIns="45720" rtlCol="0" anchor="b"/>
          <a:lstStyle>
            <a:lvl1pPr algn="r">
              <a:defRPr sz="1200"/>
            </a:lvl1pPr>
          </a:lstStyle>
          <a:p>
            <a:fld id="{777E1D2F-2D73-4F2F-8977-F7EB3EC0D47A}" type="slidenum">
              <a:rPr lang="en-GB" smtClean="0"/>
              <a:t>‹#›</a:t>
            </a:fld>
            <a:endParaRPr lang="en-GB"/>
          </a:p>
        </p:txBody>
      </p:sp>
    </p:spTree>
    <p:extLst>
      <p:ext uri="{BB962C8B-B14F-4D97-AF65-F5344CB8AC3E}">
        <p14:creationId xmlns:p14="http://schemas.microsoft.com/office/powerpoint/2010/main" val="31484785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77E1D2F-2D73-4F2F-8977-F7EB3EC0D47A}" type="slidenum">
              <a:rPr lang="en-GB" smtClean="0"/>
              <a:t>1</a:t>
            </a:fld>
            <a:endParaRPr lang="en-GB"/>
          </a:p>
        </p:txBody>
      </p:sp>
    </p:spTree>
    <p:extLst>
      <p:ext uri="{BB962C8B-B14F-4D97-AF65-F5344CB8AC3E}">
        <p14:creationId xmlns:p14="http://schemas.microsoft.com/office/powerpoint/2010/main" val="31758363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77E1D2F-2D73-4F2F-8977-F7EB3EC0D47A}" type="slidenum">
              <a:rPr lang="en-GB" smtClean="0"/>
              <a:t>2</a:t>
            </a:fld>
            <a:endParaRPr lang="en-GB"/>
          </a:p>
        </p:txBody>
      </p:sp>
    </p:spTree>
    <p:extLst>
      <p:ext uri="{BB962C8B-B14F-4D97-AF65-F5344CB8AC3E}">
        <p14:creationId xmlns:p14="http://schemas.microsoft.com/office/powerpoint/2010/main" val="26428629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77E1D2F-2D73-4F2F-8977-F7EB3EC0D47A}" type="slidenum">
              <a:rPr lang="en-GB" smtClean="0"/>
              <a:t>3</a:t>
            </a:fld>
            <a:endParaRPr lang="en-GB"/>
          </a:p>
        </p:txBody>
      </p:sp>
    </p:spTree>
    <p:extLst>
      <p:ext uri="{BB962C8B-B14F-4D97-AF65-F5344CB8AC3E}">
        <p14:creationId xmlns:p14="http://schemas.microsoft.com/office/powerpoint/2010/main" val="15687086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77E1D2F-2D73-4F2F-8977-F7EB3EC0D47A}" type="slidenum">
              <a:rPr lang="en-GB" smtClean="0"/>
              <a:t>4</a:t>
            </a:fld>
            <a:endParaRPr lang="en-GB"/>
          </a:p>
        </p:txBody>
      </p:sp>
    </p:spTree>
    <p:extLst>
      <p:ext uri="{BB962C8B-B14F-4D97-AF65-F5344CB8AC3E}">
        <p14:creationId xmlns:p14="http://schemas.microsoft.com/office/powerpoint/2010/main" val="11108154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77E1D2F-2D73-4F2F-8977-F7EB3EC0D47A}" type="slidenum">
              <a:rPr lang="en-GB" smtClean="0"/>
              <a:t>5</a:t>
            </a:fld>
            <a:endParaRPr lang="en-GB"/>
          </a:p>
        </p:txBody>
      </p:sp>
    </p:spTree>
    <p:extLst>
      <p:ext uri="{BB962C8B-B14F-4D97-AF65-F5344CB8AC3E}">
        <p14:creationId xmlns:p14="http://schemas.microsoft.com/office/powerpoint/2010/main" val="15688342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p:cNvSpPr>
            <a:spLocks noGrp="1"/>
          </p:cNvSpPr>
          <p:nvPr>
            <p:ph type="body" idx="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defRPr/>
            </a:pPr>
            <a:r>
              <a:rPr lang="en-GB" sz="1200" dirty="0" smtClean="0">
                <a:solidFill>
                  <a:srgbClr val="CD401A"/>
                </a:solidFill>
                <a:latin typeface="Verdana" panose="020B0604030504040204" pitchFamily="34" charset="0"/>
                <a:ea typeface="Verdana" panose="020B0604030504040204" pitchFamily="34" charset="0"/>
                <a:cs typeface="Verdana" panose="020B0604030504040204" pitchFamily="34" charset="0"/>
              </a:rPr>
              <a:t>not paying for expensive consultant time for front end</a:t>
            </a:r>
          </a:p>
          <a:p>
            <a:pPr eaLnBrk="1" hangingPunct="1">
              <a:spcBef>
                <a:spcPct val="0"/>
              </a:spcBef>
              <a:defRPr/>
            </a:pPr>
            <a:r>
              <a:rPr lang="en-GB" dirty="0" smtClean="0">
                <a:solidFill>
                  <a:srgbClr val="008B95"/>
                </a:solidFill>
                <a:latin typeface="Verdana" panose="020B0604030504040204" pitchFamily="34" charset="0"/>
                <a:ea typeface="Verdana" panose="020B0604030504040204" pitchFamily="34" charset="0"/>
                <a:cs typeface="Verdana" panose="020B0604030504040204" pitchFamily="34" charset="0"/>
              </a:rPr>
              <a:t>Assistance in the procurement and commissioning of detailed feasibility studies to determine technical issues, and generate data to enable accurate costing and financial modelling.  </a:t>
            </a:r>
          </a:p>
          <a:p>
            <a:pPr marL="233346" indent="-233346">
              <a:spcBef>
                <a:spcPct val="0"/>
              </a:spcBef>
              <a:buFont typeface="Arial" pitchFamily="34" charset="0"/>
              <a:buChar char="•"/>
              <a:defRPr/>
            </a:pPr>
            <a:r>
              <a:rPr lang="en-GB" dirty="0" smtClean="0">
                <a:solidFill>
                  <a:srgbClr val="008B95"/>
                </a:solidFill>
                <a:latin typeface="Verdana" panose="020B0604030504040204" pitchFamily="34" charset="0"/>
                <a:ea typeface="Verdana" panose="020B0604030504040204" pitchFamily="34" charset="0"/>
                <a:cs typeface="Verdana" panose="020B0604030504040204" pitchFamily="34" charset="0"/>
              </a:rPr>
              <a:t>Assistance in the development of scope and assistance in preparing specification.  Note ensuring a tight and well defined scope will ensure cost effectiveness. </a:t>
            </a:r>
          </a:p>
          <a:p>
            <a:pPr marL="233346" indent="-233346">
              <a:spcBef>
                <a:spcPct val="0"/>
              </a:spcBef>
              <a:buFont typeface="Arial" pitchFamily="34" charset="0"/>
              <a:buChar char="•"/>
              <a:defRPr/>
            </a:pPr>
            <a:r>
              <a:rPr lang="en-GB" dirty="0" smtClean="0">
                <a:solidFill>
                  <a:srgbClr val="008B95"/>
                </a:solidFill>
                <a:latin typeface="Verdana" panose="020B0604030504040204" pitchFamily="34" charset="0"/>
                <a:ea typeface="Verdana" panose="020B0604030504040204" pitchFamily="34" charset="0"/>
                <a:cs typeface="Verdana" panose="020B0604030504040204" pitchFamily="34" charset="0"/>
              </a:rPr>
              <a:t>Assistance in the preparation of team to respond to data requirements to expedite project</a:t>
            </a:r>
          </a:p>
          <a:p>
            <a:pPr marL="233346" indent="-233346">
              <a:spcBef>
                <a:spcPct val="0"/>
              </a:spcBef>
              <a:buFont typeface="Arial" pitchFamily="34" charset="0"/>
              <a:buChar char="•"/>
              <a:defRPr/>
            </a:pPr>
            <a:r>
              <a:rPr lang="en-GB" dirty="0" smtClean="0">
                <a:solidFill>
                  <a:srgbClr val="008B95"/>
                </a:solidFill>
                <a:latin typeface="Verdana" panose="020B0604030504040204" pitchFamily="34" charset="0"/>
                <a:ea typeface="Verdana" panose="020B0604030504040204" pitchFamily="34" charset="0"/>
                <a:cs typeface="Verdana" panose="020B0604030504040204" pitchFamily="34" charset="0"/>
              </a:rPr>
              <a:t>Provision of advice on credible study providers, including access to CT’s consultant network</a:t>
            </a:r>
          </a:p>
          <a:p>
            <a:pPr marL="233346" indent="-233346">
              <a:spcBef>
                <a:spcPct val="0"/>
              </a:spcBef>
              <a:buFont typeface="Arial" pitchFamily="34" charset="0"/>
              <a:buChar char="•"/>
              <a:defRPr/>
            </a:pPr>
            <a:r>
              <a:rPr lang="en-GB" dirty="0" smtClean="0">
                <a:solidFill>
                  <a:srgbClr val="008B95"/>
                </a:solidFill>
                <a:latin typeface="Verdana" panose="020B0604030504040204" pitchFamily="34" charset="0"/>
                <a:ea typeface="Verdana" panose="020B0604030504040204" pitchFamily="34" charset="0"/>
                <a:cs typeface="Verdana" panose="020B0604030504040204" pitchFamily="34" charset="0"/>
              </a:rPr>
              <a:t>Development of evaluation criteria</a:t>
            </a:r>
          </a:p>
          <a:p>
            <a:pPr marL="233346" indent="-233346">
              <a:spcBef>
                <a:spcPct val="0"/>
              </a:spcBef>
              <a:buFont typeface="Arial" pitchFamily="34" charset="0"/>
              <a:buChar char="•"/>
              <a:defRPr/>
            </a:pPr>
            <a:r>
              <a:rPr lang="en-GB" dirty="0" smtClean="0">
                <a:solidFill>
                  <a:srgbClr val="008B95"/>
                </a:solidFill>
                <a:latin typeface="Verdana" panose="020B0604030504040204" pitchFamily="34" charset="0"/>
                <a:ea typeface="Verdana" panose="020B0604030504040204" pitchFamily="34" charset="0"/>
                <a:cs typeface="Verdana" panose="020B0604030504040204" pitchFamily="34" charset="0"/>
              </a:rPr>
              <a:t>Evaluation of responses, and assistance in selection of appropriate provider</a:t>
            </a:r>
          </a:p>
          <a:p>
            <a:pPr>
              <a:defRPr/>
            </a:pPr>
            <a:endParaRPr lang="en-GB" altLang="en-US" dirty="0" smtClean="0"/>
          </a:p>
          <a:p>
            <a:pPr>
              <a:defRPr/>
            </a:pPr>
            <a:endParaRPr lang="en-GB" altLang="en-US" dirty="0" smtClean="0"/>
          </a:p>
          <a:p>
            <a:pPr>
              <a:defRPr/>
            </a:pPr>
            <a:endParaRPr lang="en-GB" altLang="en-US" dirty="0" smtClean="0"/>
          </a:p>
        </p:txBody>
      </p:sp>
      <p:sp>
        <p:nvSpPr>
          <p:cNvPr id="1843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38021" indent="-283854">
              <a:defRPr>
                <a:solidFill>
                  <a:schemeClr val="tx1"/>
                </a:solidFill>
                <a:latin typeface="Calibri" pitchFamily="34" charset="0"/>
              </a:defRPr>
            </a:lvl2pPr>
            <a:lvl3pPr marL="1135417" indent="-227084">
              <a:defRPr>
                <a:solidFill>
                  <a:schemeClr val="tx1"/>
                </a:solidFill>
                <a:latin typeface="Calibri" pitchFamily="34" charset="0"/>
              </a:defRPr>
            </a:lvl3pPr>
            <a:lvl4pPr marL="1591162" indent="-227084">
              <a:defRPr>
                <a:solidFill>
                  <a:schemeClr val="tx1"/>
                </a:solidFill>
                <a:latin typeface="Calibri" pitchFamily="34" charset="0"/>
              </a:defRPr>
            </a:lvl4pPr>
            <a:lvl5pPr marL="2045329" indent="-227084">
              <a:defRPr>
                <a:solidFill>
                  <a:schemeClr val="tx1"/>
                </a:solidFill>
                <a:latin typeface="Calibri" pitchFamily="34" charset="0"/>
              </a:defRPr>
            </a:lvl5pPr>
            <a:lvl6pPr marL="2499495" indent="-227084" defTabSz="454167" fontAlgn="base">
              <a:spcBef>
                <a:spcPct val="0"/>
              </a:spcBef>
              <a:spcAft>
                <a:spcPct val="0"/>
              </a:spcAft>
              <a:defRPr>
                <a:solidFill>
                  <a:schemeClr val="tx1"/>
                </a:solidFill>
                <a:latin typeface="Calibri" pitchFamily="34" charset="0"/>
              </a:defRPr>
            </a:lvl6pPr>
            <a:lvl7pPr marL="2953662" indent="-227084" defTabSz="454167" fontAlgn="base">
              <a:spcBef>
                <a:spcPct val="0"/>
              </a:spcBef>
              <a:spcAft>
                <a:spcPct val="0"/>
              </a:spcAft>
              <a:defRPr>
                <a:solidFill>
                  <a:schemeClr val="tx1"/>
                </a:solidFill>
                <a:latin typeface="Calibri" pitchFamily="34" charset="0"/>
              </a:defRPr>
            </a:lvl7pPr>
            <a:lvl8pPr marL="3407830" indent="-227084" defTabSz="454167" fontAlgn="base">
              <a:spcBef>
                <a:spcPct val="0"/>
              </a:spcBef>
              <a:spcAft>
                <a:spcPct val="0"/>
              </a:spcAft>
              <a:defRPr>
                <a:solidFill>
                  <a:schemeClr val="tx1"/>
                </a:solidFill>
                <a:latin typeface="Calibri" pitchFamily="34" charset="0"/>
              </a:defRPr>
            </a:lvl8pPr>
            <a:lvl9pPr marL="3861996" indent="-227084" defTabSz="454167"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34434CE2-ED3D-4348-A289-C2F427DE2BF3}" type="slidenum">
              <a:rPr lang="en-GB" altLang="en-US" smtClean="0">
                <a:solidFill>
                  <a:srgbClr val="000000"/>
                </a:solidFill>
                <a:latin typeface="Arial" charset="0"/>
              </a:rPr>
              <a:pPr fontAlgn="base">
                <a:spcBef>
                  <a:spcPct val="0"/>
                </a:spcBef>
                <a:spcAft>
                  <a:spcPct val="0"/>
                </a:spcAft>
                <a:defRPr/>
              </a:pPr>
              <a:t>6</a:t>
            </a:fld>
            <a:endParaRPr lang="en-GB" altLang="en-US" smtClean="0">
              <a:solidFill>
                <a:srgbClr val="000000"/>
              </a:solidFill>
              <a:latin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77E1D2F-2D73-4F2F-8977-F7EB3EC0D47A}" type="slidenum">
              <a:rPr lang="en-GB" smtClean="0"/>
              <a:t>7</a:t>
            </a:fld>
            <a:endParaRPr lang="en-GB"/>
          </a:p>
        </p:txBody>
      </p:sp>
    </p:spTree>
    <p:extLst>
      <p:ext uri="{BB962C8B-B14F-4D97-AF65-F5344CB8AC3E}">
        <p14:creationId xmlns:p14="http://schemas.microsoft.com/office/powerpoint/2010/main" val="37838627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77E1D2F-2D73-4F2F-8977-F7EB3EC0D47A}" type="slidenum">
              <a:rPr lang="en-GB" smtClean="0"/>
              <a:t>8</a:t>
            </a:fld>
            <a:endParaRPr lang="en-GB"/>
          </a:p>
        </p:txBody>
      </p:sp>
    </p:spTree>
    <p:extLst>
      <p:ext uri="{BB962C8B-B14F-4D97-AF65-F5344CB8AC3E}">
        <p14:creationId xmlns:p14="http://schemas.microsoft.com/office/powerpoint/2010/main" val="9089464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DEC80B46-30F4-3541-ABA5-4C15AB98FB29}" type="datetimeFigureOut">
              <a:rPr lang="en-US" smtClean="0"/>
              <a:t>9/2/2015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530D8C-5A50-3D47-9F5B-EDC10AB27A39}" type="slidenum">
              <a:rPr lang="en-US" smtClean="0"/>
              <a:t>‹#›</a:t>
            </a:fld>
            <a:endParaRPr lang="en-US"/>
          </a:p>
        </p:txBody>
      </p:sp>
    </p:spTree>
    <p:extLst>
      <p:ext uri="{BB962C8B-B14F-4D97-AF65-F5344CB8AC3E}">
        <p14:creationId xmlns:p14="http://schemas.microsoft.com/office/powerpoint/2010/main" val="23277287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DEC80B46-30F4-3541-ABA5-4C15AB98FB29}" type="datetimeFigureOut">
              <a:rPr lang="en-US" smtClean="0"/>
              <a:t>9/2/2015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530D8C-5A50-3D47-9F5B-EDC10AB27A39}" type="slidenum">
              <a:rPr lang="en-US" smtClean="0"/>
              <a:t>‹#›</a:t>
            </a:fld>
            <a:endParaRPr lang="en-US"/>
          </a:p>
        </p:txBody>
      </p:sp>
    </p:spTree>
    <p:extLst>
      <p:ext uri="{BB962C8B-B14F-4D97-AF65-F5344CB8AC3E}">
        <p14:creationId xmlns:p14="http://schemas.microsoft.com/office/powerpoint/2010/main" val="7238102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DEC80B46-30F4-3541-ABA5-4C15AB98FB29}" type="datetimeFigureOut">
              <a:rPr lang="en-US" smtClean="0"/>
              <a:t>9/2/2015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530D8C-5A50-3D47-9F5B-EDC10AB27A39}" type="slidenum">
              <a:rPr lang="en-US" smtClean="0"/>
              <a:t>‹#›</a:t>
            </a:fld>
            <a:endParaRPr lang="en-US"/>
          </a:p>
        </p:txBody>
      </p:sp>
    </p:spTree>
    <p:extLst>
      <p:ext uri="{BB962C8B-B14F-4D97-AF65-F5344CB8AC3E}">
        <p14:creationId xmlns:p14="http://schemas.microsoft.com/office/powerpoint/2010/main" val="7711213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ntent slide">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241300" y="757238"/>
            <a:ext cx="8229600" cy="587722"/>
          </a:xfrm>
          <a:prstGeom prst="rect">
            <a:avLst/>
          </a:prstGeom>
          <a:noFill/>
        </p:spPr>
        <p:txBody>
          <a:bodyPr vert="horz" lIns="91440" tIns="45720" rIns="91440" bIns="45720" rtlCol="0" anchor="t">
            <a:normAutofit/>
          </a:bodyPr>
          <a:lstStyle>
            <a:lvl1pPr>
              <a:defRPr>
                <a:solidFill>
                  <a:srgbClr val="008B95"/>
                </a:solidFill>
              </a:defRPr>
            </a:lvl1pPr>
          </a:lstStyle>
          <a:p>
            <a:r>
              <a:rPr lang="en-GB" dirty="0" smtClean="0"/>
              <a:t>Click to edit Master title style</a:t>
            </a:r>
            <a:endParaRPr lang="en-US" dirty="0"/>
          </a:p>
        </p:txBody>
      </p:sp>
      <p:sp>
        <p:nvSpPr>
          <p:cNvPr id="9" name="Text Placeholder 2"/>
          <p:cNvSpPr>
            <a:spLocks noGrp="1"/>
          </p:cNvSpPr>
          <p:nvPr>
            <p:ph idx="1" hasCustomPrompt="1"/>
          </p:nvPr>
        </p:nvSpPr>
        <p:spPr>
          <a:xfrm>
            <a:off x="228600" y="1600200"/>
            <a:ext cx="8229600" cy="4525963"/>
          </a:xfrm>
          <a:prstGeom prst="rect">
            <a:avLst/>
          </a:prstGeom>
        </p:spPr>
        <p:txBody>
          <a:bodyPr vert="horz" lIns="91440" tIns="45720" rIns="91440" bIns="45720" rtlCol="0">
            <a:normAutofit/>
          </a:bodyPr>
          <a:lstStyle/>
          <a:p>
            <a:r>
              <a:rPr lang="en-US" dirty="0" smtClean="0"/>
              <a:t>First bullet point goes here</a:t>
            </a:r>
          </a:p>
          <a:p>
            <a:r>
              <a:rPr lang="en-US" dirty="0" smtClean="0"/>
              <a:t>Second bullet point goes here</a:t>
            </a:r>
          </a:p>
          <a:p>
            <a:pPr lvl="1"/>
            <a:r>
              <a:rPr lang="en-US" dirty="0" smtClean="0"/>
              <a:t>First sub bullet here</a:t>
            </a:r>
          </a:p>
          <a:p>
            <a:pPr lvl="1"/>
            <a:r>
              <a:rPr lang="en-US" dirty="0" smtClean="0"/>
              <a:t>Second sub bullet here</a:t>
            </a:r>
          </a:p>
          <a:p>
            <a:r>
              <a:rPr lang="en-US" dirty="0" smtClean="0"/>
              <a:t>Third bullet point goes here</a:t>
            </a:r>
          </a:p>
          <a:p>
            <a:r>
              <a:rPr lang="en-US" dirty="0" smtClean="0"/>
              <a:t>Fourth bullet point goes here</a:t>
            </a:r>
          </a:p>
          <a:p>
            <a:pPr lvl="1"/>
            <a:r>
              <a:rPr lang="en-US" dirty="0" smtClean="0"/>
              <a:t>First sub bullet here</a:t>
            </a:r>
          </a:p>
          <a:p>
            <a:pPr lvl="1"/>
            <a:r>
              <a:rPr lang="en-US" dirty="0" smtClean="0"/>
              <a:t>Second sub bullet here</a:t>
            </a:r>
            <a:endParaRPr lang="en-US" dirty="0"/>
          </a:p>
        </p:txBody>
      </p:sp>
    </p:spTree>
    <p:extLst>
      <p:ext uri="{BB962C8B-B14F-4D97-AF65-F5344CB8AC3E}">
        <p14:creationId xmlns:p14="http://schemas.microsoft.com/office/powerpoint/2010/main" val="353341648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DEC80B46-30F4-3541-ABA5-4C15AB98FB29}" type="datetimeFigureOut">
              <a:rPr lang="en-US" smtClean="0"/>
              <a:t>9/2/2015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530D8C-5A50-3D47-9F5B-EDC10AB27A39}" type="slidenum">
              <a:rPr lang="en-US" smtClean="0"/>
              <a:t>‹#›</a:t>
            </a:fld>
            <a:endParaRPr lang="en-US"/>
          </a:p>
        </p:txBody>
      </p:sp>
    </p:spTree>
    <p:extLst>
      <p:ext uri="{BB962C8B-B14F-4D97-AF65-F5344CB8AC3E}">
        <p14:creationId xmlns:p14="http://schemas.microsoft.com/office/powerpoint/2010/main" val="1947435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DEC80B46-30F4-3541-ABA5-4C15AB98FB29}" type="datetimeFigureOut">
              <a:rPr lang="en-US" smtClean="0"/>
              <a:t>9/2/2015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530D8C-5A50-3D47-9F5B-EDC10AB27A39}" type="slidenum">
              <a:rPr lang="en-US" smtClean="0"/>
              <a:t>‹#›</a:t>
            </a:fld>
            <a:endParaRPr lang="en-US"/>
          </a:p>
        </p:txBody>
      </p:sp>
    </p:spTree>
    <p:extLst>
      <p:ext uri="{BB962C8B-B14F-4D97-AF65-F5344CB8AC3E}">
        <p14:creationId xmlns:p14="http://schemas.microsoft.com/office/powerpoint/2010/main" val="2582415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DEC80B46-30F4-3541-ABA5-4C15AB98FB29}" type="datetimeFigureOut">
              <a:rPr lang="en-US" smtClean="0"/>
              <a:t>9/2/2015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530D8C-5A50-3D47-9F5B-EDC10AB27A39}" type="slidenum">
              <a:rPr lang="en-US" smtClean="0"/>
              <a:t>‹#›</a:t>
            </a:fld>
            <a:endParaRPr lang="en-US"/>
          </a:p>
        </p:txBody>
      </p:sp>
    </p:spTree>
    <p:extLst>
      <p:ext uri="{BB962C8B-B14F-4D97-AF65-F5344CB8AC3E}">
        <p14:creationId xmlns:p14="http://schemas.microsoft.com/office/powerpoint/2010/main" val="39429005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DEC80B46-30F4-3541-ABA5-4C15AB98FB29}" type="datetimeFigureOut">
              <a:rPr lang="en-US" smtClean="0"/>
              <a:t>9/2/2015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530D8C-5A50-3D47-9F5B-EDC10AB27A39}" type="slidenum">
              <a:rPr lang="en-US" smtClean="0"/>
              <a:t>‹#›</a:t>
            </a:fld>
            <a:endParaRPr lang="en-US"/>
          </a:p>
        </p:txBody>
      </p:sp>
    </p:spTree>
    <p:extLst>
      <p:ext uri="{BB962C8B-B14F-4D97-AF65-F5344CB8AC3E}">
        <p14:creationId xmlns:p14="http://schemas.microsoft.com/office/powerpoint/2010/main" val="39790016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DEC80B46-30F4-3541-ABA5-4C15AB98FB29}" type="datetimeFigureOut">
              <a:rPr lang="en-US" smtClean="0"/>
              <a:t>9/2/2015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530D8C-5A50-3D47-9F5B-EDC10AB27A39}" type="slidenum">
              <a:rPr lang="en-US" smtClean="0"/>
              <a:t>‹#›</a:t>
            </a:fld>
            <a:endParaRPr lang="en-US"/>
          </a:p>
        </p:txBody>
      </p:sp>
    </p:spTree>
    <p:extLst>
      <p:ext uri="{BB962C8B-B14F-4D97-AF65-F5344CB8AC3E}">
        <p14:creationId xmlns:p14="http://schemas.microsoft.com/office/powerpoint/2010/main" val="10225035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C80B46-30F4-3541-ABA5-4C15AB98FB29}" type="datetimeFigureOut">
              <a:rPr lang="en-US" smtClean="0"/>
              <a:t>9/2/2015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E530D8C-5A50-3D47-9F5B-EDC10AB27A39}" type="slidenum">
              <a:rPr lang="en-US" smtClean="0"/>
              <a:t>‹#›</a:t>
            </a:fld>
            <a:endParaRPr lang="en-US"/>
          </a:p>
        </p:txBody>
      </p:sp>
    </p:spTree>
    <p:extLst>
      <p:ext uri="{BB962C8B-B14F-4D97-AF65-F5344CB8AC3E}">
        <p14:creationId xmlns:p14="http://schemas.microsoft.com/office/powerpoint/2010/main" val="4117860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DEC80B46-30F4-3541-ABA5-4C15AB98FB29}" type="datetimeFigureOut">
              <a:rPr lang="en-US" smtClean="0"/>
              <a:t>9/2/2015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530D8C-5A50-3D47-9F5B-EDC10AB27A39}" type="slidenum">
              <a:rPr lang="en-US" smtClean="0"/>
              <a:t>‹#›</a:t>
            </a:fld>
            <a:endParaRPr lang="en-US"/>
          </a:p>
        </p:txBody>
      </p:sp>
    </p:spTree>
    <p:extLst>
      <p:ext uri="{BB962C8B-B14F-4D97-AF65-F5344CB8AC3E}">
        <p14:creationId xmlns:p14="http://schemas.microsoft.com/office/powerpoint/2010/main" val="8370628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DEC80B46-30F4-3541-ABA5-4C15AB98FB29}" type="datetimeFigureOut">
              <a:rPr lang="en-US" smtClean="0"/>
              <a:t>9/2/2015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530D8C-5A50-3D47-9F5B-EDC10AB27A39}" type="slidenum">
              <a:rPr lang="en-US" smtClean="0"/>
              <a:t>‹#›</a:t>
            </a:fld>
            <a:endParaRPr lang="en-US"/>
          </a:p>
        </p:txBody>
      </p:sp>
    </p:spTree>
    <p:extLst>
      <p:ext uri="{BB962C8B-B14F-4D97-AF65-F5344CB8AC3E}">
        <p14:creationId xmlns:p14="http://schemas.microsoft.com/office/powerpoint/2010/main" val="22681812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C80B46-30F4-3541-ABA5-4C15AB98FB29}" type="datetimeFigureOut">
              <a:rPr lang="en-US" smtClean="0"/>
              <a:t>9/2/2015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530D8C-5A50-3D47-9F5B-EDC10AB27A39}" type="slidenum">
              <a:rPr lang="en-US" smtClean="0"/>
              <a:t>‹#›</a:t>
            </a:fld>
            <a:endParaRPr lang="en-US"/>
          </a:p>
        </p:txBody>
      </p:sp>
    </p:spTree>
    <p:extLst>
      <p:ext uri="{BB962C8B-B14F-4D97-AF65-F5344CB8AC3E}">
        <p14:creationId xmlns:p14="http://schemas.microsoft.com/office/powerpoint/2010/main" val="35660352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7438184" y="0"/>
            <a:ext cx="1724916" cy="1431868"/>
          </a:xfrm>
          <a:prstGeom prst="rect">
            <a:avLst/>
          </a:prstGeom>
          <a:solidFill>
            <a:srgbClr val="D63D2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CD401A"/>
              </a:solidFill>
            </a:endParaRPr>
          </a:p>
        </p:txBody>
      </p:sp>
      <p:pic>
        <p:nvPicPr>
          <p:cNvPr id="16" name="Picture 15" descr="HNP_Logo_Final_White_Version.eps"/>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663096" y="169882"/>
            <a:ext cx="1256667" cy="970528"/>
          </a:xfrm>
          <a:prstGeom prst="rect">
            <a:avLst/>
          </a:prstGeom>
        </p:spPr>
      </p:pic>
      <p:pic>
        <p:nvPicPr>
          <p:cNvPr id="11" name="Picture 10"/>
          <p:cNvPicPr/>
          <p:nvPr/>
        </p:nvPicPr>
        <p:blipFill>
          <a:blip r:embed="rId4"/>
          <a:stretch>
            <a:fillRect/>
          </a:stretch>
        </p:blipFill>
        <p:spPr>
          <a:xfrm>
            <a:off x="359092" y="2133917"/>
            <a:ext cx="3066611" cy="4335463"/>
          </a:xfrm>
          <a:prstGeom prst="rect">
            <a:avLst/>
          </a:prstGeom>
        </p:spPr>
      </p:pic>
      <p:sp>
        <p:nvSpPr>
          <p:cNvPr id="13" name="TextBox 12"/>
          <p:cNvSpPr txBox="1"/>
          <p:nvPr/>
        </p:nvSpPr>
        <p:spPr>
          <a:xfrm>
            <a:off x="3703320" y="2133917"/>
            <a:ext cx="4850683" cy="1938992"/>
          </a:xfrm>
          <a:prstGeom prst="rect">
            <a:avLst/>
          </a:prstGeom>
          <a:noFill/>
        </p:spPr>
        <p:txBody>
          <a:bodyPr wrap="square" rtlCol="0">
            <a:spAutoFit/>
          </a:bodyPr>
          <a:lstStyle/>
          <a:p>
            <a:r>
              <a:rPr lang="en-GB" sz="2000" dirty="0">
                <a:solidFill>
                  <a:srgbClr val="CD401A"/>
                </a:solidFill>
              </a:rPr>
              <a:t>A joint project between the Chartered Institute of Building Services Engineers (CIBE) and the Association for Decentralised Energy (ADE) finalised June </a:t>
            </a:r>
            <a:r>
              <a:rPr lang="en-GB" sz="2000" dirty="0" smtClean="0">
                <a:solidFill>
                  <a:srgbClr val="CD401A"/>
                </a:solidFill>
              </a:rPr>
              <a:t>2015</a:t>
            </a:r>
          </a:p>
          <a:p>
            <a:endParaRPr lang="en-US" sz="2000" dirty="0">
              <a:solidFill>
                <a:srgbClr val="CD401A"/>
              </a:solidFill>
            </a:endParaRPr>
          </a:p>
          <a:p>
            <a:endParaRPr lang="en-US" sz="2000" dirty="0">
              <a:solidFill>
                <a:srgbClr val="D63D25"/>
              </a:solidFill>
            </a:endParaRPr>
          </a:p>
        </p:txBody>
      </p:sp>
    </p:spTree>
    <p:extLst>
      <p:ext uri="{BB962C8B-B14F-4D97-AF65-F5344CB8AC3E}">
        <p14:creationId xmlns:p14="http://schemas.microsoft.com/office/powerpoint/2010/main" val="24613901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58858" y="1558951"/>
            <a:ext cx="7814313" cy="707886"/>
          </a:xfrm>
          <a:prstGeom prst="rect">
            <a:avLst/>
          </a:prstGeom>
          <a:noFill/>
        </p:spPr>
        <p:txBody>
          <a:bodyPr wrap="square" rtlCol="0">
            <a:spAutoFit/>
          </a:bodyPr>
          <a:lstStyle/>
          <a:p>
            <a:r>
              <a:rPr lang="en-US" sz="4000" b="1" dirty="0" smtClean="0">
                <a:solidFill>
                  <a:srgbClr val="CD401A"/>
                </a:solidFill>
              </a:rPr>
              <a:t>Key to a low carbon infrastructure</a:t>
            </a:r>
            <a:endParaRPr lang="en-US" sz="4000" b="1" dirty="0">
              <a:solidFill>
                <a:srgbClr val="CD401A"/>
              </a:solidFill>
            </a:endParaRPr>
          </a:p>
        </p:txBody>
      </p:sp>
      <p:sp>
        <p:nvSpPr>
          <p:cNvPr id="8" name="TextBox 7"/>
          <p:cNvSpPr txBox="1"/>
          <p:nvPr/>
        </p:nvSpPr>
        <p:spPr>
          <a:xfrm>
            <a:off x="258858" y="2766117"/>
            <a:ext cx="4690046" cy="3477875"/>
          </a:xfrm>
          <a:prstGeom prst="rect">
            <a:avLst/>
          </a:prstGeom>
          <a:noFill/>
        </p:spPr>
        <p:txBody>
          <a:bodyPr wrap="square" rtlCol="0">
            <a:spAutoFit/>
          </a:bodyPr>
          <a:lstStyle/>
          <a:p>
            <a:r>
              <a:rPr lang="en-GB" sz="2000" dirty="0">
                <a:solidFill>
                  <a:srgbClr val="CD401A"/>
                </a:solidFill>
              </a:rPr>
              <a:t>The Code seeks to provide clear and measurable outputs which will ensure that a heat network operates effectively and meets client and customer expectations. </a:t>
            </a:r>
          </a:p>
          <a:p>
            <a:endParaRPr lang="en-GB" sz="2000" dirty="0" smtClean="0">
              <a:solidFill>
                <a:srgbClr val="CD401A"/>
              </a:solidFill>
            </a:endParaRPr>
          </a:p>
          <a:p>
            <a:r>
              <a:rPr lang="en-GB" sz="2000" dirty="0" smtClean="0">
                <a:solidFill>
                  <a:srgbClr val="CD401A"/>
                </a:solidFill>
              </a:rPr>
              <a:t>Setting </a:t>
            </a:r>
            <a:r>
              <a:rPr lang="en-GB" sz="2000" dirty="0">
                <a:solidFill>
                  <a:srgbClr val="CD401A"/>
                </a:solidFill>
              </a:rPr>
              <a:t>minimum standards is a key step to provide greater confidence for specifiers and clients and these can also be included in the tendering/contracting process.</a:t>
            </a:r>
          </a:p>
          <a:p>
            <a:endParaRPr lang="en-US" sz="2000" dirty="0" smtClean="0">
              <a:solidFill>
                <a:srgbClr val="D63D25"/>
              </a:solidFill>
            </a:endParaRPr>
          </a:p>
          <a:p>
            <a:endParaRPr lang="en-US" sz="2000" dirty="0">
              <a:solidFill>
                <a:srgbClr val="D63D25"/>
              </a:solidFill>
            </a:endParaRPr>
          </a:p>
        </p:txBody>
      </p:sp>
      <p:pic>
        <p:nvPicPr>
          <p:cNvPr id="11" name="Picture 10" descr="ZERO WASTE SCOTLAND DISTRICT HEATING PIPES 5.jpg"/>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5673428" y="2858289"/>
            <a:ext cx="2998972" cy="3498801"/>
          </a:xfrm>
          <a:prstGeom prst="rect">
            <a:avLst/>
          </a:prstGeom>
          <a:noFill/>
          <a:ln>
            <a:noFill/>
          </a:ln>
        </p:spPr>
      </p:pic>
      <p:sp>
        <p:nvSpPr>
          <p:cNvPr id="9" name="Rectangle 8"/>
          <p:cNvSpPr/>
          <p:nvPr/>
        </p:nvSpPr>
        <p:spPr>
          <a:xfrm>
            <a:off x="7460480" y="-56628"/>
            <a:ext cx="1801828" cy="1431868"/>
          </a:xfrm>
          <a:prstGeom prst="rect">
            <a:avLst/>
          </a:prstGeom>
          <a:solidFill>
            <a:srgbClr val="D63D2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CD401A"/>
              </a:solidFill>
            </a:endParaRPr>
          </a:p>
        </p:txBody>
      </p:sp>
      <p:pic>
        <p:nvPicPr>
          <p:cNvPr id="10" name="Picture 9" descr="HNP_Logo_Final_White_Version.eps"/>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663096" y="169882"/>
            <a:ext cx="1256667" cy="970528"/>
          </a:xfrm>
          <a:prstGeom prst="rect">
            <a:avLst/>
          </a:prstGeom>
        </p:spPr>
      </p:pic>
    </p:spTree>
    <p:extLst>
      <p:ext uri="{BB962C8B-B14F-4D97-AF65-F5344CB8AC3E}">
        <p14:creationId xmlns:p14="http://schemas.microsoft.com/office/powerpoint/2010/main" val="42374163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826089" y="5204469"/>
            <a:ext cx="7520532" cy="1200329"/>
          </a:xfrm>
          <a:prstGeom prst="rect">
            <a:avLst/>
          </a:prstGeom>
          <a:noFill/>
        </p:spPr>
        <p:txBody>
          <a:bodyPr wrap="square" rtlCol="0">
            <a:spAutoFit/>
          </a:bodyPr>
          <a:lstStyle/>
          <a:p>
            <a:r>
              <a:rPr lang="en-US" dirty="0" smtClean="0">
                <a:solidFill>
                  <a:schemeClr val="bg1"/>
                </a:solidFill>
              </a:rPr>
              <a:t>Select dummy image and right click&gt; change image&gt; and then select the high res image you wish to use. Hold down shift whilst using the mouse to scale the image up or down, to avoid it from stretching. Please delete this instruction after doing so.</a:t>
            </a:r>
            <a:endParaRPr lang="en-US" dirty="0">
              <a:solidFill>
                <a:schemeClr val="bg1"/>
              </a:solidFill>
            </a:endParaRPr>
          </a:p>
        </p:txBody>
      </p:sp>
      <p:pic>
        <p:nvPicPr>
          <p:cNvPr id="5" name="Picture 4"/>
          <p:cNvPicPr/>
          <p:nvPr/>
        </p:nvPicPr>
        <p:blipFill>
          <a:blip r:embed="rId3">
            <a:extLst>
              <a:ext uri="{28A0092B-C50C-407E-A947-70E740481C1C}">
                <a14:useLocalDpi xmlns:a14="http://schemas.microsoft.com/office/drawing/2010/main" val="0"/>
              </a:ext>
            </a:extLst>
          </a:blip>
          <a:stretch>
            <a:fillRect/>
          </a:stretch>
        </p:blipFill>
        <p:spPr>
          <a:xfrm>
            <a:off x="338664" y="1969657"/>
            <a:ext cx="8495382" cy="2426970"/>
          </a:xfrm>
          <a:prstGeom prst="rect">
            <a:avLst/>
          </a:prstGeom>
        </p:spPr>
      </p:pic>
      <p:sp>
        <p:nvSpPr>
          <p:cNvPr id="9" name="TextBox 8"/>
          <p:cNvSpPr txBox="1"/>
          <p:nvPr/>
        </p:nvSpPr>
        <p:spPr>
          <a:xfrm>
            <a:off x="106458" y="1558951"/>
            <a:ext cx="7814313" cy="707886"/>
          </a:xfrm>
          <a:prstGeom prst="rect">
            <a:avLst/>
          </a:prstGeom>
          <a:noFill/>
        </p:spPr>
        <p:txBody>
          <a:bodyPr wrap="square" rtlCol="0">
            <a:spAutoFit/>
          </a:bodyPr>
          <a:lstStyle/>
          <a:p>
            <a:r>
              <a:rPr lang="en-US" sz="4000" b="1" dirty="0" smtClean="0">
                <a:solidFill>
                  <a:srgbClr val="CD401A"/>
                </a:solidFill>
              </a:rPr>
              <a:t>Scope of the code</a:t>
            </a:r>
            <a:endParaRPr lang="en-US" sz="4000" b="1" dirty="0">
              <a:solidFill>
                <a:srgbClr val="CD401A"/>
              </a:solidFill>
            </a:endParaRPr>
          </a:p>
        </p:txBody>
      </p:sp>
      <p:sp>
        <p:nvSpPr>
          <p:cNvPr id="11" name="TextBox 10"/>
          <p:cNvSpPr txBox="1"/>
          <p:nvPr/>
        </p:nvSpPr>
        <p:spPr>
          <a:xfrm>
            <a:off x="226695" y="4135848"/>
            <a:ext cx="8607351" cy="2554545"/>
          </a:xfrm>
          <a:prstGeom prst="rect">
            <a:avLst/>
          </a:prstGeom>
          <a:noFill/>
        </p:spPr>
        <p:txBody>
          <a:bodyPr wrap="square" rtlCol="0">
            <a:spAutoFit/>
          </a:bodyPr>
          <a:lstStyle/>
          <a:p>
            <a:pPr marL="342900" indent="-342900">
              <a:buFont typeface="Arial"/>
              <a:buChar char="•"/>
            </a:pPr>
            <a:r>
              <a:rPr lang="en-GB" sz="2000" dirty="0" smtClean="0">
                <a:solidFill>
                  <a:srgbClr val="CD401A"/>
                </a:solidFill>
              </a:rPr>
              <a:t>Preparation </a:t>
            </a:r>
            <a:r>
              <a:rPr lang="en-GB" sz="2000" dirty="0">
                <a:solidFill>
                  <a:srgbClr val="CD401A"/>
                </a:solidFill>
              </a:rPr>
              <a:t>and briefing</a:t>
            </a:r>
          </a:p>
          <a:p>
            <a:pPr marL="342900" indent="-342900">
              <a:buFont typeface="Arial"/>
              <a:buChar char="•"/>
            </a:pPr>
            <a:r>
              <a:rPr lang="en-GB" sz="2000" dirty="0" smtClean="0">
                <a:solidFill>
                  <a:srgbClr val="CD401A"/>
                </a:solidFill>
              </a:rPr>
              <a:t>Feasibility</a:t>
            </a:r>
            <a:endParaRPr lang="en-GB" sz="2000" dirty="0">
              <a:solidFill>
                <a:srgbClr val="CD401A"/>
              </a:solidFill>
            </a:endParaRPr>
          </a:p>
          <a:p>
            <a:pPr marL="342900" indent="-342900">
              <a:buFont typeface="Arial"/>
              <a:buChar char="•"/>
            </a:pPr>
            <a:r>
              <a:rPr lang="en-GB" sz="2000" dirty="0" smtClean="0">
                <a:solidFill>
                  <a:srgbClr val="CD401A"/>
                </a:solidFill>
              </a:rPr>
              <a:t>Design</a:t>
            </a:r>
            <a:endParaRPr lang="en-GB" sz="2000" dirty="0">
              <a:solidFill>
                <a:srgbClr val="CD401A"/>
              </a:solidFill>
            </a:endParaRPr>
          </a:p>
          <a:p>
            <a:pPr marL="342900" indent="-342900">
              <a:buFont typeface="Arial"/>
              <a:buChar char="•"/>
            </a:pPr>
            <a:r>
              <a:rPr lang="en-GB" sz="2000" dirty="0" smtClean="0">
                <a:solidFill>
                  <a:srgbClr val="CD401A"/>
                </a:solidFill>
              </a:rPr>
              <a:t>Construction </a:t>
            </a:r>
            <a:r>
              <a:rPr lang="en-GB" sz="2000" dirty="0">
                <a:solidFill>
                  <a:srgbClr val="CD401A"/>
                </a:solidFill>
              </a:rPr>
              <a:t>and installation</a:t>
            </a:r>
          </a:p>
          <a:p>
            <a:pPr marL="342900" indent="-342900">
              <a:buFont typeface="Arial"/>
              <a:buChar char="•"/>
            </a:pPr>
            <a:r>
              <a:rPr lang="en-GB" sz="2000" dirty="0" smtClean="0">
                <a:solidFill>
                  <a:srgbClr val="CD401A"/>
                </a:solidFill>
              </a:rPr>
              <a:t>Commissioning</a:t>
            </a:r>
            <a:endParaRPr lang="en-GB" sz="2000" dirty="0">
              <a:solidFill>
                <a:srgbClr val="CD401A"/>
              </a:solidFill>
            </a:endParaRPr>
          </a:p>
          <a:p>
            <a:pPr marL="342900" indent="-342900">
              <a:buFont typeface="Arial"/>
              <a:buChar char="•"/>
            </a:pPr>
            <a:r>
              <a:rPr lang="en-GB" sz="2000" dirty="0" smtClean="0">
                <a:solidFill>
                  <a:srgbClr val="CD401A"/>
                </a:solidFill>
              </a:rPr>
              <a:t>Operation </a:t>
            </a:r>
            <a:r>
              <a:rPr lang="en-GB" sz="2000" dirty="0">
                <a:solidFill>
                  <a:srgbClr val="CD401A"/>
                </a:solidFill>
              </a:rPr>
              <a:t>and maintenance</a:t>
            </a:r>
          </a:p>
          <a:p>
            <a:pPr marL="342900" indent="-342900">
              <a:buFont typeface="Arial"/>
              <a:buChar char="•"/>
            </a:pPr>
            <a:r>
              <a:rPr lang="en-GB" sz="2000" dirty="0" smtClean="0">
                <a:solidFill>
                  <a:srgbClr val="CD401A"/>
                </a:solidFill>
              </a:rPr>
              <a:t>Ensuring </a:t>
            </a:r>
            <a:r>
              <a:rPr lang="en-GB" sz="2000" dirty="0">
                <a:solidFill>
                  <a:srgbClr val="CD401A"/>
                </a:solidFill>
              </a:rPr>
              <a:t>Customer expectations are met</a:t>
            </a:r>
          </a:p>
          <a:p>
            <a:endParaRPr lang="en-US" sz="2000" dirty="0">
              <a:solidFill>
                <a:srgbClr val="D63D25"/>
              </a:solidFill>
            </a:endParaRPr>
          </a:p>
        </p:txBody>
      </p:sp>
      <p:sp>
        <p:nvSpPr>
          <p:cNvPr id="12" name="Rectangle 11"/>
          <p:cNvSpPr/>
          <p:nvPr/>
        </p:nvSpPr>
        <p:spPr>
          <a:xfrm>
            <a:off x="7438184" y="0"/>
            <a:ext cx="1724916" cy="1431868"/>
          </a:xfrm>
          <a:prstGeom prst="rect">
            <a:avLst/>
          </a:prstGeom>
          <a:solidFill>
            <a:srgbClr val="D63D2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CD401A"/>
              </a:solidFill>
            </a:endParaRPr>
          </a:p>
        </p:txBody>
      </p:sp>
      <p:pic>
        <p:nvPicPr>
          <p:cNvPr id="13" name="Picture 12" descr="HNP_Logo_Final_White_Version.eps"/>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663096" y="169882"/>
            <a:ext cx="1256667" cy="970528"/>
          </a:xfrm>
          <a:prstGeom prst="rect">
            <a:avLst/>
          </a:prstGeom>
        </p:spPr>
      </p:pic>
    </p:spTree>
    <p:extLst>
      <p:ext uri="{BB962C8B-B14F-4D97-AF65-F5344CB8AC3E}">
        <p14:creationId xmlns:p14="http://schemas.microsoft.com/office/powerpoint/2010/main" val="32541961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58857" y="2107648"/>
            <a:ext cx="8607351" cy="1938992"/>
          </a:xfrm>
          <a:prstGeom prst="rect">
            <a:avLst/>
          </a:prstGeom>
          <a:noFill/>
        </p:spPr>
        <p:txBody>
          <a:bodyPr wrap="square" rtlCol="0">
            <a:spAutoFit/>
          </a:bodyPr>
          <a:lstStyle/>
          <a:p>
            <a:pPr marL="342900" indent="-342900">
              <a:buFont typeface="Arial"/>
              <a:buChar char="•"/>
            </a:pPr>
            <a:r>
              <a:rPr lang="en-GB" sz="2000" dirty="0" smtClean="0">
                <a:solidFill>
                  <a:srgbClr val="CD401A"/>
                </a:solidFill>
              </a:rPr>
              <a:t>Improve </a:t>
            </a:r>
            <a:r>
              <a:rPr lang="en-GB" sz="2000" dirty="0">
                <a:solidFill>
                  <a:srgbClr val="CD401A"/>
                </a:solidFill>
              </a:rPr>
              <a:t>the quality of feasibility studies, design, construction, commissioning and operation by setting minimum requirements and identifying best practice</a:t>
            </a:r>
          </a:p>
          <a:p>
            <a:pPr marL="342900" indent="-342900">
              <a:buFont typeface="Arial"/>
              <a:buChar char="•"/>
            </a:pPr>
            <a:r>
              <a:rPr lang="en-GB" sz="2000" dirty="0" smtClean="0">
                <a:solidFill>
                  <a:srgbClr val="CD401A"/>
                </a:solidFill>
              </a:rPr>
              <a:t>Increase </a:t>
            </a:r>
            <a:r>
              <a:rPr lang="en-GB" sz="2000" dirty="0">
                <a:solidFill>
                  <a:srgbClr val="CD401A"/>
                </a:solidFill>
              </a:rPr>
              <a:t>energy efficiency</a:t>
            </a:r>
          </a:p>
          <a:p>
            <a:pPr marL="342900" indent="-342900">
              <a:buFont typeface="Arial"/>
              <a:buChar char="•"/>
            </a:pPr>
            <a:r>
              <a:rPr lang="en-GB" sz="2000" dirty="0" smtClean="0">
                <a:solidFill>
                  <a:srgbClr val="CD401A"/>
                </a:solidFill>
              </a:rPr>
              <a:t>Ensure </a:t>
            </a:r>
            <a:r>
              <a:rPr lang="en-GB" sz="2000" dirty="0">
                <a:solidFill>
                  <a:srgbClr val="CD401A"/>
                </a:solidFill>
              </a:rPr>
              <a:t>high quality customer service</a:t>
            </a:r>
          </a:p>
          <a:p>
            <a:pPr marL="342900" indent="-342900">
              <a:buFont typeface="Arial"/>
              <a:buChar char="•"/>
            </a:pPr>
            <a:r>
              <a:rPr lang="en-GB" sz="2000" dirty="0" smtClean="0">
                <a:solidFill>
                  <a:srgbClr val="CD401A"/>
                </a:solidFill>
              </a:rPr>
              <a:t>Increase </a:t>
            </a:r>
            <a:r>
              <a:rPr lang="en-GB" sz="2000" dirty="0">
                <a:solidFill>
                  <a:srgbClr val="CD401A"/>
                </a:solidFill>
              </a:rPr>
              <a:t>confidence in heat networks for customers and investors</a:t>
            </a:r>
          </a:p>
          <a:p>
            <a:endParaRPr lang="en-US" sz="2000" dirty="0">
              <a:solidFill>
                <a:srgbClr val="D63D25"/>
              </a:solidFill>
            </a:endParaRPr>
          </a:p>
        </p:txBody>
      </p:sp>
      <p:sp>
        <p:nvSpPr>
          <p:cNvPr id="10" name="TextBox 9"/>
          <p:cNvSpPr txBox="1"/>
          <p:nvPr/>
        </p:nvSpPr>
        <p:spPr>
          <a:xfrm>
            <a:off x="258858" y="1421791"/>
            <a:ext cx="7814313" cy="707886"/>
          </a:xfrm>
          <a:prstGeom prst="rect">
            <a:avLst/>
          </a:prstGeom>
          <a:noFill/>
        </p:spPr>
        <p:txBody>
          <a:bodyPr wrap="square" rtlCol="0">
            <a:spAutoFit/>
          </a:bodyPr>
          <a:lstStyle/>
          <a:p>
            <a:r>
              <a:rPr lang="en-US" sz="4000" b="1" dirty="0" smtClean="0">
                <a:solidFill>
                  <a:srgbClr val="CD401A"/>
                </a:solidFill>
              </a:rPr>
              <a:t>Focus on feasibility studies</a:t>
            </a:r>
            <a:endParaRPr lang="en-US" sz="4000" b="1" dirty="0">
              <a:solidFill>
                <a:srgbClr val="CD401A"/>
              </a:solidFill>
            </a:endParaRPr>
          </a:p>
        </p:txBody>
      </p:sp>
      <p:pic>
        <p:nvPicPr>
          <p:cNvPr id="12" name="Picture 11" descr="ZERO WASTE SCOTLAND DISTRICT HEATING PIPES 5.jpg"/>
          <p:cNvPicPr>
            <a:picLocks noChangeAspect="1"/>
          </p:cNvPicPr>
          <p:nvPr/>
        </p:nvPicPr>
        <p:blipFill rotWithShape="1">
          <a:blip r:embed="rId3" cstate="email">
            <a:extLst>
              <a:ext uri="{28A0092B-C50C-407E-A947-70E740481C1C}">
                <a14:useLocalDpi xmlns:a14="http://schemas.microsoft.com/office/drawing/2010/main"/>
              </a:ext>
            </a:extLst>
          </a:blip>
          <a:srcRect l="-5"/>
          <a:stretch/>
        </p:blipFill>
        <p:spPr>
          <a:xfrm>
            <a:off x="294732" y="3840900"/>
            <a:ext cx="8535600" cy="2887200"/>
          </a:xfrm>
          <a:prstGeom prst="rect">
            <a:avLst/>
          </a:prstGeom>
        </p:spPr>
      </p:pic>
      <p:sp>
        <p:nvSpPr>
          <p:cNvPr id="9" name="Rectangle 8"/>
          <p:cNvSpPr/>
          <p:nvPr/>
        </p:nvSpPr>
        <p:spPr>
          <a:xfrm>
            <a:off x="7419084" y="-10077"/>
            <a:ext cx="1724916" cy="1431868"/>
          </a:xfrm>
          <a:prstGeom prst="rect">
            <a:avLst/>
          </a:prstGeom>
          <a:solidFill>
            <a:srgbClr val="D63D2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CD401A"/>
              </a:solidFill>
            </a:endParaRPr>
          </a:p>
        </p:txBody>
      </p:sp>
      <p:pic>
        <p:nvPicPr>
          <p:cNvPr id="7" name="Picture 6" descr="HNP_Logo_Final_White_Version.eps"/>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663096" y="169882"/>
            <a:ext cx="1256667" cy="970528"/>
          </a:xfrm>
          <a:prstGeom prst="rect">
            <a:avLst/>
          </a:prstGeom>
        </p:spPr>
      </p:pic>
    </p:spTree>
    <p:extLst>
      <p:ext uri="{BB962C8B-B14F-4D97-AF65-F5344CB8AC3E}">
        <p14:creationId xmlns:p14="http://schemas.microsoft.com/office/powerpoint/2010/main" val="20155785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7438184" y="0"/>
            <a:ext cx="1724916" cy="1431868"/>
          </a:xfrm>
          <a:prstGeom prst="rect">
            <a:avLst/>
          </a:prstGeom>
          <a:solidFill>
            <a:srgbClr val="D63D2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CD401A"/>
              </a:solidFill>
            </a:endParaRPr>
          </a:p>
        </p:txBody>
      </p:sp>
      <p:sp>
        <p:nvSpPr>
          <p:cNvPr id="4" name="TextBox 3"/>
          <p:cNvSpPr txBox="1"/>
          <p:nvPr/>
        </p:nvSpPr>
        <p:spPr>
          <a:xfrm>
            <a:off x="210321" y="1324192"/>
            <a:ext cx="8808079" cy="707886"/>
          </a:xfrm>
          <a:prstGeom prst="rect">
            <a:avLst/>
          </a:prstGeom>
          <a:noFill/>
        </p:spPr>
        <p:txBody>
          <a:bodyPr wrap="square" rtlCol="0">
            <a:spAutoFit/>
          </a:bodyPr>
          <a:lstStyle/>
          <a:p>
            <a:r>
              <a:rPr lang="en-US" sz="4000" b="1" dirty="0" smtClean="0">
                <a:solidFill>
                  <a:srgbClr val="CD401A"/>
                </a:solidFill>
              </a:rPr>
              <a:t>HNP and the Code</a:t>
            </a:r>
            <a:endParaRPr lang="en-US" sz="4000" b="1" dirty="0">
              <a:solidFill>
                <a:srgbClr val="CD401A"/>
              </a:solidFill>
            </a:endParaRPr>
          </a:p>
        </p:txBody>
      </p:sp>
      <p:pic>
        <p:nvPicPr>
          <p:cNvPr id="6" name="Picture 5" descr="HNP_Logo_Final_White_Version.eps"/>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663096" y="169882"/>
            <a:ext cx="1256667" cy="970528"/>
          </a:xfrm>
          <a:prstGeom prst="rect">
            <a:avLst/>
          </a:prstGeom>
        </p:spPr>
      </p:pic>
      <p:sp>
        <p:nvSpPr>
          <p:cNvPr id="7" name="TextBox 6"/>
          <p:cNvSpPr txBox="1"/>
          <p:nvPr/>
        </p:nvSpPr>
        <p:spPr>
          <a:xfrm>
            <a:off x="698976" y="2278375"/>
            <a:ext cx="8220785" cy="4093428"/>
          </a:xfrm>
          <a:prstGeom prst="rect">
            <a:avLst/>
          </a:prstGeom>
          <a:noFill/>
        </p:spPr>
        <p:txBody>
          <a:bodyPr wrap="square" rtlCol="0">
            <a:spAutoFit/>
          </a:bodyPr>
          <a:lstStyle/>
          <a:p>
            <a:pPr marL="342900" indent="-342900">
              <a:buFont typeface="Arial"/>
              <a:buChar char="•"/>
            </a:pPr>
            <a:r>
              <a:rPr lang="en-GB" sz="2000" dirty="0">
                <a:solidFill>
                  <a:srgbClr val="CD401A"/>
                </a:solidFill>
              </a:rPr>
              <a:t>To achieve sufficient accuracy of peak heat demands and annual heat </a:t>
            </a:r>
            <a:r>
              <a:rPr lang="en-GB" sz="2000" dirty="0" smtClean="0">
                <a:solidFill>
                  <a:srgbClr val="CD401A"/>
                </a:solidFill>
              </a:rPr>
              <a:t>consumptions – CIBSE TM22 applied to annual loads</a:t>
            </a:r>
            <a:endParaRPr lang="en-GB" sz="2000" dirty="0">
              <a:solidFill>
                <a:srgbClr val="CD401A"/>
              </a:solidFill>
            </a:endParaRPr>
          </a:p>
          <a:p>
            <a:pPr marL="342900" indent="-342900">
              <a:buFont typeface="Arial"/>
              <a:buChar char="•"/>
            </a:pPr>
            <a:r>
              <a:rPr lang="en-GB" sz="2000" dirty="0">
                <a:solidFill>
                  <a:srgbClr val="CD401A"/>
                </a:solidFill>
              </a:rPr>
              <a:t>To identify the most suitable low carbon heat sources and location of an energy </a:t>
            </a:r>
            <a:r>
              <a:rPr lang="en-GB" sz="2000" dirty="0" smtClean="0">
                <a:solidFill>
                  <a:srgbClr val="CD401A"/>
                </a:solidFill>
              </a:rPr>
              <a:t>centre</a:t>
            </a:r>
            <a:endParaRPr lang="en-GB" sz="2000" dirty="0">
              <a:solidFill>
                <a:srgbClr val="CD401A"/>
              </a:solidFill>
            </a:endParaRPr>
          </a:p>
          <a:p>
            <a:pPr marL="342900" indent="-342900">
              <a:buFont typeface="Arial"/>
              <a:buChar char="•"/>
            </a:pPr>
            <a:r>
              <a:rPr lang="en-GB" sz="2000" dirty="0">
                <a:solidFill>
                  <a:srgbClr val="CD401A"/>
                </a:solidFill>
              </a:rPr>
              <a:t>To determine the location of top-up and standby boilers and use of existing boilers</a:t>
            </a:r>
          </a:p>
          <a:p>
            <a:pPr marL="342900" indent="-342900">
              <a:buFont typeface="Arial"/>
              <a:buChar char="•"/>
            </a:pPr>
            <a:r>
              <a:rPr lang="en-GB" sz="2000" dirty="0">
                <a:solidFill>
                  <a:srgbClr val="CD401A"/>
                </a:solidFill>
              </a:rPr>
              <a:t>To select suitable operating </a:t>
            </a:r>
            <a:r>
              <a:rPr lang="en-GB" sz="2000" dirty="0" smtClean="0">
                <a:solidFill>
                  <a:srgbClr val="CD401A"/>
                </a:solidFill>
              </a:rPr>
              <a:t>temperatures – Consider renewables, heat loss and heat storage requirements.</a:t>
            </a:r>
            <a:endParaRPr lang="en-GB" sz="2000" dirty="0">
              <a:solidFill>
                <a:srgbClr val="CD401A"/>
              </a:solidFill>
            </a:endParaRPr>
          </a:p>
          <a:p>
            <a:pPr marL="342900" indent="-342900">
              <a:buFont typeface="Arial"/>
              <a:buChar char="•"/>
            </a:pPr>
            <a:r>
              <a:rPr lang="en-GB" sz="2000" dirty="0">
                <a:solidFill>
                  <a:srgbClr val="CD401A"/>
                </a:solidFill>
              </a:rPr>
              <a:t>To define heat network distribution routes, pipe sizes and </a:t>
            </a:r>
            <a:r>
              <a:rPr lang="en-GB" sz="2000" dirty="0" smtClean="0">
                <a:solidFill>
                  <a:srgbClr val="CD401A"/>
                </a:solidFill>
              </a:rPr>
              <a:t>costs – HNP standard schedule of rates for pipework and heat loss</a:t>
            </a:r>
            <a:endParaRPr lang="en-GB" sz="2000" dirty="0">
              <a:solidFill>
                <a:srgbClr val="CD401A"/>
              </a:solidFill>
            </a:endParaRPr>
          </a:p>
          <a:p>
            <a:pPr marL="342900" indent="-342900">
              <a:buFont typeface="Arial"/>
              <a:buChar char="•"/>
            </a:pPr>
            <a:r>
              <a:rPr lang="en-GB" sz="2000" dirty="0">
                <a:solidFill>
                  <a:srgbClr val="CD401A"/>
                </a:solidFill>
              </a:rPr>
              <a:t>To determine building connection costs including heat metering</a:t>
            </a:r>
          </a:p>
          <a:p>
            <a:pPr marL="342900" indent="-342900">
              <a:buFont typeface="Arial"/>
              <a:buChar char="•"/>
            </a:pPr>
            <a:r>
              <a:rPr lang="en-GB" sz="2000" dirty="0">
                <a:solidFill>
                  <a:srgbClr val="CD401A"/>
                </a:solidFill>
              </a:rPr>
              <a:t>To minimise the negative impacts of phasing the development</a:t>
            </a:r>
          </a:p>
          <a:p>
            <a:endParaRPr lang="en-US" sz="2000" dirty="0">
              <a:solidFill>
                <a:srgbClr val="D63D25"/>
              </a:solidFill>
            </a:endParaRPr>
          </a:p>
        </p:txBody>
      </p:sp>
    </p:spTree>
    <p:extLst>
      <p:ext uri="{BB962C8B-B14F-4D97-AF65-F5344CB8AC3E}">
        <p14:creationId xmlns:p14="http://schemas.microsoft.com/office/powerpoint/2010/main" val="41669160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95288" y="1969634"/>
            <a:ext cx="8139112" cy="4339650"/>
          </a:xfrm>
          <a:prstGeom prst="rect">
            <a:avLst/>
          </a:prstGeom>
          <a:noFill/>
        </p:spPr>
        <p:txBody>
          <a:bodyPr>
            <a:spAutoFit/>
          </a:bodyPr>
          <a:lstStyle/>
          <a:p>
            <a:pPr marL="234904" indent="-234904">
              <a:buFont typeface="Arial" pitchFamily="34" charset="0"/>
              <a:buChar char="•"/>
              <a:defRPr/>
            </a:pPr>
            <a:r>
              <a:rPr lang="en-GB" sz="2800" dirty="0">
                <a:solidFill>
                  <a:srgbClr val="CD401A"/>
                </a:solidFill>
                <a:latin typeface="Verdana" panose="020B0604030504040204" pitchFamily="34" charset="0"/>
                <a:ea typeface="Verdana" panose="020B0604030504040204" pitchFamily="34" charset="0"/>
                <a:cs typeface="Verdana" panose="020B0604030504040204" pitchFamily="34" charset="0"/>
              </a:rPr>
              <a:t>Development of scope and preparation of specification. </a:t>
            </a:r>
          </a:p>
          <a:p>
            <a:pPr marL="234904" indent="-234904">
              <a:buFont typeface="Arial" pitchFamily="34" charset="0"/>
              <a:buChar char="•"/>
              <a:defRPr/>
            </a:pPr>
            <a:r>
              <a:rPr lang="en-GB" sz="2800" dirty="0">
                <a:solidFill>
                  <a:srgbClr val="CD401A"/>
                </a:solidFill>
                <a:latin typeface="Verdana" panose="020B0604030504040204" pitchFamily="34" charset="0"/>
                <a:ea typeface="Verdana" panose="020B0604030504040204" pitchFamily="34" charset="0"/>
                <a:cs typeface="Verdana" panose="020B0604030504040204" pitchFamily="34" charset="0"/>
              </a:rPr>
              <a:t>Framework of credible study providers</a:t>
            </a:r>
          </a:p>
          <a:p>
            <a:pPr marL="234904" indent="-234904">
              <a:buFont typeface="Arial" pitchFamily="34" charset="0"/>
              <a:buChar char="•"/>
              <a:defRPr/>
            </a:pPr>
            <a:r>
              <a:rPr lang="en-GB" sz="2800" dirty="0">
                <a:solidFill>
                  <a:srgbClr val="CD401A"/>
                </a:solidFill>
                <a:latin typeface="Verdana" panose="020B0604030504040204" pitchFamily="34" charset="0"/>
                <a:ea typeface="Verdana" panose="020B0604030504040204" pitchFamily="34" charset="0"/>
                <a:cs typeface="Verdana" panose="020B0604030504040204" pitchFamily="34" charset="0"/>
              </a:rPr>
              <a:t>Evaluation of responses</a:t>
            </a:r>
          </a:p>
          <a:p>
            <a:pPr marL="234904" indent="-234904">
              <a:buFont typeface="Arial" pitchFamily="34" charset="0"/>
              <a:buChar char="•"/>
              <a:defRPr/>
            </a:pPr>
            <a:r>
              <a:rPr lang="en-GB" sz="2800" dirty="0">
                <a:solidFill>
                  <a:srgbClr val="CD401A"/>
                </a:solidFill>
                <a:latin typeface="Verdana" panose="020B0604030504040204" pitchFamily="34" charset="0"/>
                <a:ea typeface="Verdana" panose="020B0604030504040204" pitchFamily="34" charset="0"/>
                <a:cs typeface="Verdana" panose="020B0604030504040204" pitchFamily="34" charset="0"/>
              </a:rPr>
              <a:t>Preparation of financial viability</a:t>
            </a:r>
          </a:p>
          <a:p>
            <a:pPr marL="234904" indent="-234904">
              <a:buFont typeface="Arial" pitchFamily="34" charset="0"/>
              <a:buChar char="•"/>
              <a:defRPr/>
            </a:pPr>
            <a:r>
              <a:rPr lang="en-GB" sz="2800" dirty="0" smtClean="0">
                <a:solidFill>
                  <a:srgbClr val="CD401A"/>
                </a:solidFill>
                <a:latin typeface="Verdana" panose="020B0604030504040204" pitchFamily="34" charset="0"/>
                <a:ea typeface="Verdana" panose="020B0604030504040204" pitchFamily="34" charset="0"/>
                <a:cs typeface="Verdana" panose="020B0604030504040204" pitchFamily="34" charset="0"/>
              </a:rPr>
              <a:t>HNP added value– </a:t>
            </a:r>
            <a:r>
              <a:rPr lang="en-GB" sz="2800" dirty="0">
                <a:solidFill>
                  <a:srgbClr val="CD401A"/>
                </a:solidFill>
                <a:latin typeface="Verdana" panose="020B0604030504040204" pitchFamily="34" charset="0"/>
                <a:ea typeface="Verdana" panose="020B0604030504040204" pitchFamily="34" charset="0"/>
                <a:cs typeface="Verdana" panose="020B0604030504040204" pitchFamily="34" charset="0"/>
              </a:rPr>
              <a:t>Brief, Procurement, quality </a:t>
            </a:r>
            <a:r>
              <a:rPr lang="en-GB" sz="2800" dirty="0" smtClean="0">
                <a:solidFill>
                  <a:srgbClr val="CD401A"/>
                </a:solidFill>
                <a:latin typeface="Verdana" panose="020B0604030504040204" pitchFamily="34" charset="0"/>
                <a:ea typeface="Verdana" panose="020B0604030504040204" pitchFamily="34" charset="0"/>
                <a:cs typeface="Verdana" panose="020B0604030504040204" pitchFamily="34" charset="0"/>
              </a:rPr>
              <a:t>control and reduced cost</a:t>
            </a:r>
            <a:endParaRPr lang="en-GB" sz="2800" dirty="0">
              <a:solidFill>
                <a:srgbClr val="CD401A"/>
              </a:solidFill>
              <a:latin typeface="Verdana" panose="020B0604030504040204" pitchFamily="34" charset="0"/>
              <a:ea typeface="Verdana" panose="020B0604030504040204" pitchFamily="34" charset="0"/>
              <a:cs typeface="Verdana" panose="020B0604030504040204" pitchFamily="34" charset="0"/>
            </a:endParaRPr>
          </a:p>
          <a:p>
            <a:pPr marL="234904" indent="-234904">
              <a:buFont typeface="Arial" pitchFamily="34" charset="0"/>
              <a:buChar char="•"/>
              <a:defRPr/>
            </a:pPr>
            <a:r>
              <a:rPr lang="en-GB" sz="2800" dirty="0">
                <a:solidFill>
                  <a:srgbClr val="CD401A"/>
                </a:solidFill>
                <a:latin typeface="Verdana" panose="020B0604030504040204" pitchFamily="34" charset="0"/>
                <a:ea typeface="Verdana" panose="020B0604030504040204" pitchFamily="34" charset="0"/>
                <a:cs typeface="Verdana" panose="020B0604030504040204" pitchFamily="34" charset="0"/>
              </a:rPr>
              <a:t>Output to feed into LCITP funding</a:t>
            </a:r>
          </a:p>
          <a:p>
            <a:pPr>
              <a:defRPr/>
            </a:pPr>
            <a:endParaRPr lang="en-GB" sz="2800" dirty="0">
              <a:solidFill>
                <a:srgbClr val="CD401A"/>
              </a:solidFill>
              <a:latin typeface="Verdana" panose="020B0604030504040204" pitchFamily="34" charset="0"/>
              <a:ea typeface="Verdana" panose="020B0604030504040204" pitchFamily="34" charset="0"/>
              <a:cs typeface="Verdana" panose="020B0604030504040204" pitchFamily="34" charset="0"/>
            </a:endParaRPr>
          </a:p>
          <a:p>
            <a:pPr>
              <a:defRPr/>
            </a:pPr>
            <a:endParaRPr lang="en-GB" sz="2400" dirty="0">
              <a:solidFill>
                <a:srgbClr val="008B95"/>
              </a:solidFill>
              <a:latin typeface="Verdana" panose="020B0604030504040204" pitchFamily="34" charset="0"/>
              <a:ea typeface="Verdana" panose="020B0604030504040204" pitchFamily="34" charset="0"/>
              <a:cs typeface="Verdana" panose="020B0604030504040204" pitchFamily="34" charset="0"/>
            </a:endParaRPr>
          </a:p>
        </p:txBody>
      </p:sp>
      <p:sp>
        <p:nvSpPr>
          <p:cNvPr id="8197" name="TextBox 7"/>
          <p:cNvSpPr txBox="1">
            <a:spLocks noChangeArrowheads="1"/>
          </p:cNvSpPr>
          <p:nvPr/>
        </p:nvSpPr>
        <p:spPr bwMode="auto">
          <a:xfrm>
            <a:off x="395287" y="670795"/>
            <a:ext cx="487339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rgbClr val="008B95"/>
              </a:buClr>
              <a:buFont typeface="Arial" pitchFamily="34" charset="0"/>
              <a:buChar char="•"/>
              <a:defRPr sz="2400">
                <a:solidFill>
                  <a:srgbClr val="008B95"/>
                </a:solidFill>
                <a:latin typeface="Verdana" pitchFamily="34" charset="0"/>
                <a:ea typeface="Verdana" pitchFamily="34" charset="0"/>
                <a:cs typeface="Verdana" pitchFamily="34" charset="0"/>
              </a:defRPr>
            </a:lvl1pPr>
            <a:lvl2pPr marL="742950" indent="-285750" eaLnBrk="0" hangingPunct="0">
              <a:spcBef>
                <a:spcPct val="20000"/>
              </a:spcBef>
              <a:buClr>
                <a:srgbClr val="008B95"/>
              </a:buClr>
              <a:buFont typeface="Arial" pitchFamily="34" charset="0"/>
              <a:buChar char="–"/>
              <a:defRPr sz="2000">
                <a:solidFill>
                  <a:srgbClr val="008B95"/>
                </a:solidFill>
                <a:latin typeface="Verdana" pitchFamily="34" charset="0"/>
                <a:ea typeface="Verdana" pitchFamily="34" charset="0"/>
                <a:cs typeface="Verdana" pitchFamily="34" charset="0"/>
              </a:defRPr>
            </a:lvl2pPr>
            <a:lvl3pPr marL="1143000" indent="-228600" eaLnBrk="0" hangingPunct="0">
              <a:spcBef>
                <a:spcPct val="20000"/>
              </a:spcBef>
              <a:buClr>
                <a:srgbClr val="008B95"/>
              </a:buClr>
              <a:buFont typeface="Arial" pitchFamily="34" charset="0"/>
              <a:buChar char="•"/>
              <a:defRPr>
                <a:solidFill>
                  <a:srgbClr val="008B95"/>
                </a:solidFill>
                <a:latin typeface="Verdana" pitchFamily="34" charset="0"/>
                <a:ea typeface="Verdana" pitchFamily="34" charset="0"/>
                <a:cs typeface="Verdana" pitchFamily="34" charset="0"/>
              </a:defRPr>
            </a:lvl3pPr>
            <a:lvl4pPr marL="1600200" indent="-228600" eaLnBrk="0" hangingPunct="0">
              <a:spcBef>
                <a:spcPct val="20000"/>
              </a:spcBef>
              <a:buClr>
                <a:srgbClr val="008B95"/>
              </a:buClr>
              <a:buFont typeface="Arial" pitchFamily="34" charset="0"/>
              <a:buChar char="–"/>
              <a:defRPr sz="1600">
                <a:solidFill>
                  <a:srgbClr val="008B95"/>
                </a:solidFill>
                <a:latin typeface="Verdana" pitchFamily="34" charset="0"/>
                <a:ea typeface="Verdana" pitchFamily="34" charset="0"/>
                <a:cs typeface="Verdana" pitchFamily="34" charset="0"/>
              </a:defRPr>
            </a:lvl4pPr>
            <a:lvl5pPr marL="2057400" indent="-228600" eaLnBrk="0" hangingPunct="0">
              <a:spcBef>
                <a:spcPct val="20000"/>
              </a:spcBef>
              <a:buClr>
                <a:srgbClr val="008B95"/>
              </a:buClr>
              <a:buFont typeface="Arial" pitchFamily="34" charset="0"/>
              <a:buChar char="»"/>
              <a:defRPr sz="1600">
                <a:solidFill>
                  <a:srgbClr val="008B95"/>
                </a:solidFill>
                <a:latin typeface="Verdana" pitchFamily="34" charset="0"/>
                <a:ea typeface="Verdana" pitchFamily="34" charset="0"/>
                <a:cs typeface="Verdana" pitchFamily="34" charset="0"/>
              </a:defRPr>
            </a:lvl5pPr>
            <a:lvl6pPr marL="2514600" indent="-228600" defTabSz="457200" eaLnBrk="0" fontAlgn="base" hangingPunct="0">
              <a:spcBef>
                <a:spcPct val="20000"/>
              </a:spcBef>
              <a:spcAft>
                <a:spcPct val="0"/>
              </a:spcAft>
              <a:buClr>
                <a:srgbClr val="008B95"/>
              </a:buClr>
              <a:buFont typeface="Arial" pitchFamily="34" charset="0"/>
              <a:buChar char="»"/>
              <a:defRPr sz="1600">
                <a:solidFill>
                  <a:srgbClr val="008B95"/>
                </a:solidFill>
                <a:latin typeface="Verdana" pitchFamily="34" charset="0"/>
                <a:ea typeface="Verdana" pitchFamily="34" charset="0"/>
                <a:cs typeface="Verdana" pitchFamily="34" charset="0"/>
              </a:defRPr>
            </a:lvl6pPr>
            <a:lvl7pPr marL="2971800" indent="-228600" defTabSz="457200" eaLnBrk="0" fontAlgn="base" hangingPunct="0">
              <a:spcBef>
                <a:spcPct val="20000"/>
              </a:spcBef>
              <a:spcAft>
                <a:spcPct val="0"/>
              </a:spcAft>
              <a:buClr>
                <a:srgbClr val="008B95"/>
              </a:buClr>
              <a:buFont typeface="Arial" pitchFamily="34" charset="0"/>
              <a:buChar char="»"/>
              <a:defRPr sz="1600">
                <a:solidFill>
                  <a:srgbClr val="008B95"/>
                </a:solidFill>
                <a:latin typeface="Verdana" pitchFamily="34" charset="0"/>
                <a:ea typeface="Verdana" pitchFamily="34" charset="0"/>
                <a:cs typeface="Verdana" pitchFamily="34" charset="0"/>
              </a:defRPr>
            </a:lvl7pPr>
            <a:lvl8pPr marL="3429000" indent="-228600" defTabSz="457200" eaLnBrk="0" fontAlgn="base" hangingPunct="0">
              <a:spcBef>
                <a:spcPct val="20000"/>
              </a:spcBef>
              <a:spcAft>
                <a:spcPct val="0"/>
              </a:spcAft>
              <a:buClr>
                <a:srgbClr val="008B95"/>
              </a:buClr>
              <a:buFont typeface="Arial" pitchFamily="34" charset="0"/>
              <a:buChar char="»"/>
              <a:defRPr sz="1600">
                <a:solidFill>
                  <a:srgbClr val="008B95"/>
                </a:solidFill>
                <a:latin typeface="Verdana" pitchFamily="34" charset="0"/>
                <a:ea typeface="Verdana" pitchFamily="34" charset="0"/>
                <a:cs typeface="Verdana" pitchFamily="34" charset="0"/>
              </a:defRPr>
            </a:lvl8pPr>
            <a:lvl9pPr marL="3886200" indent="-228600" defTabSz="457200" eaLnBrk="0" fontAlgn="base" hangingPunct="0">
              <a:spcBef>
                <a:spcPct val="20000"/>
              </a:spcBef>
              <a:spcAft>
                <a:spcPct val="0"/>
              </a:spcAft>
              <a:buClr>
                <a:srgbClr val="008B95"/>
              </a:buClr>
              <a:buFont typeface="Arial" pitchFamily="34" charset="0"/>
              <a:buChar char="»"/>
              <a:defRPr sz="1600">
                <a:solidFill>
                  <a:srgbClr val="008B95"/>
                </a:solidFill>
                <a:latin typeface="Verdana" pitchFamily="34" charset="0"/>
                <a:ea typeface="Verdana" pitchFamily="34" charset="0"/>
                <a:cs typeface="Verdana" pitchFamily="34" charset="0"/>
              </a:defRPr>
            </a:lvl9pPr>
          </a:lstStyle>
          <a:p>
            <a:pPr eaLnBrk="1" hangingPunct="1">
              <a:spcBef>
                <a:spcPct val="0"/>
              </a:spcBef>
              <a:buClrTx/>
              <a:buFontTx/>
              <a:buNone/>
            </a:pPr>
            <a:r>
              <a:rPr lang="en-GB" altLang="en-US" sz="3600" b="1" dirty="0">
                <a:solidFill>
                  <a:srgbClr val="CD401A"/>
                </a:solidFill>
                <a:latin typeface="Calibri" pitchFamily="34" charset="0"/>
                <a:cs typeface="Arial" pitchFamily="34" charset="0"/>
              </a:rPr>
              <a:t>Detailed Feasibility </a:t>
            </a:r>
          </a:p>
        </p:txBody>
      </p:sp>
      <p:sp>
        <p:nvSpPr>
          <p:cNvPr id="8" name="Rectangle 7"/>
          <p:cNvSpPr/>
          <p:nvPr/>
        </p:nvSpPr>
        <p:spPr>
          <a:xfrm>
            <a:off x="7438184" y="0"/>
            <a:ext cx="1724916" cy="1431868"/>
          </a:xfrm>
          <a:prstGeom prst="rect">
            <a:avLst/>
          </a:prstGeom>
          <a:solidFill>
            <a:srgbClr val="D63D2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CD401A"/>
              </a:solidFill>
            </a:endParaRPr>
          </a:p>
        </p:txBody>
      </p:sp>
      <p:pic>
        <p:nvPicPr>
          <p:cNvPr id="9" name="Picture 8" descr="HNP_Logo_Final_White_Version.eps"/>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663096" y="169882"/>
            <a:ext cx="1256667" cy="970528"/>
          </a:xfrm>
          <a:prstGeom prst="rect">
            <a:avLst/>
          </a:prstGeom>
        </p:spPr>
      </p:pic>
    </p:spTree>
    <p:extLst>
      <p:ext uri="{BB962C8B-B14F-4D97-AF65-F5344CB8AC3E}">
        <p14:creationId xmlns:p14="http://schemas.microsoft.com/office/powerpoint/2010/main" val="21602693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971" y="463377"/>
            <a:ext cx="6979557" cy="587722"/>
          </a:xfrm>
        </p:spPr>
        <p:txBody>
          <a:bodyPr>
            <a:normAutofit fontScale="90000"/>
          </a:bodyPr>
          <a:lstStyle/>
          <a:p>
            <a:pPr algn="l"/>
            <a:r>
              <a:rPr lang="en-US" dirty="0" smtClean="0">
                <a:solidFill>
                  <a:srgbClr val="CD401A"/>
                </a:solidFill>
              </a:rPr>
              <a:t>Framework contract for DH feasibility </a:t>
            </a:r>
            <a:endParaRPr lang="en-GB" dirty="0">
              <a:solidFill>
                <a:srgbClr val="CD401A"/>
              </a:solidFill>
            </a:endParaRPr>
          </a:p>
        </p:txBody>
      </p:sp>
      <p:sp>
        <p:nvSpPr>
          <p:cNvPr id="3" name="Content Placeholder 2"/>
          <p:cNvSpPr>
            <a:spLocks noGrp="1"/>
          </p:cNvSpPr>
          <p:nvPr>
            <p:ph idx="1"/>
          </p:nvPr>
        </p:nvSpPr>
        <p:spPr>
          <a:xfrm>
            <a:off x="228600" y="1600200"/>
            <a:ext cx="8242300" cy="4525963"/>
          </a:xfrm>
        </p:spPr>
        <p:txBody>
          <a:bodyPr>
            <a:normAutofit/>
          </a:bodyPr>
          <a:lstStyle/>
          <a:p>
            <a:pPr marL="0" indent="0">
              <a:buNone/>
            </a:pPr>
            <a:endParaRPr lang="en-US" dirty="0" smtClean="0">
              <a:solidFill>
                <a:srgbClr val="CD401A"/>
              </a:solidFill>
            </a:endParaRPr>
          </a:p>
          <a:p>
            <a:pPr marL="0" indent="0">
              <a:buNone/>
            </a:pPr>
            <a:r>
              <a:rPr lang="en-US" dirty="0" smtClean="0">
                <a:solidFill>
                  <a:srgbClr val="CD401A"/>
                </a:solidFill>
              </a:rPr>
              <a:t>8 Delivery contractors</a:t>
            </a:r>
          </a:p>
          <a:p>
            <a:r>
              <a:rPr lang="en-US" sz="1900" dirty="0" smtClean="0">
                <a:solidFill>
                  <a:srgbClr val="CD401A"/>
                </a:solidFill>
              </a:rPr>
              <a:t>Arup</a:t>
            </a:r>
          </a:p>
          <a:p>
            <a:r>
              <a:rPr lang="en-US" sz="1900" dirty="0" smtClean="0">
                <a:solidFill>
                  <a:srgbClr val="CD401A"/>
                </a:solidFill>
              </a:rPr>
              <a:t>Burro </a:t>
            </a:r>
            <a:r>
              <a:rPr lang="en-US" sz="1900" dirty="0" err="1" smtClean="0">
                <a:solidFill>
                  <a:srgbClr val="CD401A"/>
                </a:solidFill>
              </a:rPr>
              <a:t>Happold</a:t>
            </a:r>
            <a:endParaRPr lang="en-US" sz="1900" dirty="0" smtClean="0">
              <a:solidFill>
                <a:srgbClr val="CD401A"/>
              </a:solidFill>
            </a:endParaRPr>
          </a:p>
          <a:p>
            <a:r>
              <a:rPr lang="en-US" sz="1900" dirty="0" err="1" smtClean="0">
                <a:solidFill>
                  <a:srgbClr val="CD401A"/>
                </a:solidFill>
              </a:rPr>
              <a:t>Craighall</a:t>
            </a:r>
            <a:r>
              <a:rPr lang="en-US" sz="1900" dirty="0" smtClean="0">
                <a:solidFill>
                  <a:srgbClr val="CD401A"/>
                </a:solidFill>
              </a:rPr>
              <a:t> Energy</a:t>
            </a:r>
          </a:p>
          <a:p>
            <a:r>
              <a:rPr lang="en-US" sz="1900" dirty="0" smtClean="0">
                <a:solidFill>
                  <a:srgbClr val="CD401A"/>
                </a:solidFill>
              </a:rPr>
              <a:t>GEP Environmental</a:t>
            </a:r>
          </a:p>
          <a:p>
            <a:r>
              <a:rPr lang="en-US" sz="1900" dirty="0" smtClean="0">
                <a:solidFill>
                  <a:srgbClr val="CD401A"/>
                </a:solidFill>
              </a:rPr>
              <a:t>Parsons Brinckerhoff</a:t>
            </a:r>
          </a:p>
          <a:p>
            <a:r>
              <a:rPr lang="en-US" sz="1900" dirty="0" err="1" smtClean="0">
                <a:solidFill>
                  <a:srgbClr val="CD401A"/>
                </a:solidFill>
              </a:rPr>
              <a:t>Ramboll</a:t>
            </a:r>
            <a:endParaRPr lang="en-US" sz="1900" dirty="0" smtClean="0">
              <a:solidFill>
                <a:srgbClr val="CD401A"/>
              </a:solidFill>
            </a:endParaRPr>
          </a:p>
          <a:p>
            <a:r>
              <a:rPr lang="en-US" sz="1900" dirty="0" smtClean="0">
                <a:solidFill>
                  <a:srgbClr val="CD401A"/>
                </a:solidFill>
              </a:rPr>
              <a:t>Ricardo-AEA</a:t>
            </a:r>
          </a:p>
          <a:p>
            <a:r>
              <a:rPr lang="en-US" sz="1900" dirty="0" smtClean="0">
                <a:solidFill>
                  <a:srgbClr val="CD401A"/>
                </a:solidFill>
              </a:rPr>
              <a:t>Jacobs</a:t>
            </a:r>
          </a:p>
          <a:p>
            <a:pPr marL="0" indent="0">
              <a:buNone/>
            </a:pPr>
            <a:endParaRPr lang="en-US" sz="1900" dirty="0" smtClean="0">
              <a:solidFill>
                <a:srgbClr val="008B95"/>
              </a:solidFill>
            </a:endParaRPr>
          </a:p>
          <a:p>
            <a:pPr marL="0" indent="0">
              <a:buNone/>
            </a:pPr>
            <a:endParaRPr lang="en-GB" sz="1900" dirty="0"/>
          </a:p>
        </p:txBody>
      </p:sp>
      <p:sp>
        <p:nvSpPr>
          <p:cNvPr id="4" name="Rectangle 3"/>
          <p:cNvSpPr/>
          <p:nvPr/>
        </p:nvSpPr>
        <p:spPr>
          <a:xfrm>
            <a:off x="7438184" y="0"/>
            <a:ext cx="1724916" cy="1431868"/>
          </a:xfrm>
          <a:prstGeom prst="rect">
            <a:avLst/>
          </a:prstGeom>
          <a:solidFill>
            <a:srgbClr val="D63D2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CD401A"/>
              </a:solidFill>
            </a:endParaRPr>
          </a:p>
        </p:txBody>
      </p:sp>
      <p:pic>
        <p:nvPicPr>
          <p:cNvPr id="5" name="Picture 4" descr="HNP_Logo_Final_White_Version.eps"/>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663096" y="169882"/>
            <a:ext cx="1256667" cy="970528"/>
          </a:xfrm>
          <a:prstGeom prst="rect">
            <a:avLst/>
          </a:prstGeom>
        </p:spPr>
      </p:pic>
    </p:spTree>
    <p:extLst>
      <p:ext uri="{BB962C8B-B14F-4D97-AF65-F5344CB8AC3E}">
        <p14:creationId xmlns:p14="http://schemas.microsoft.com/office/powerpoint/2010/main" val="32298156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7438184" y="0"/>
            <a:ext cx="1724916" cy="1431868"/>
          </a:xfrm>
          <a:prstGeom prst="rect">
            <a:avLst/>
          </a:prstGeom>
          <a:solidFill>
            <a:srgbClr val="D63D2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CD401A"/>
              </a:solidFill>
            </a:endParaRPr>
          </a:p>
        </p:txBody>
      </p:sp>
      <p:sp>
        <p:nvSpPr>
          <p:cNvPr id="4" name="TextBox 3"/>
          <p:cNvSpPr txBox="1"/>
          <p:nvPr/>
        </p:nvSpPr>
        <p:spPr>
          <a:xfrm>
            <a:off x="210321" y="651281"/>
            <a:ext cx="8808079" cy="1692771"/>
          </a:xfrm>
          <a:prstGeom prst="rect">
            <a:avLst/>
          </a:prstGeom>
          <a:noFill/>
        </p:spPr>
        <p:txBody>
          <a:bodyPr wrap="square" rtlCol="0">
            <a:spAutoFit/>
          </a:bodyPr>
          <a:lstStyle/>
          <a:p>
            <a:r>
              <a:rPr lang="en-US" sz="4000" b="1" dirty="0" smtClean="0">
                <a:solidFill>
                  <a:srgbClr val="CD401A"/>
                </a:solidFill>
              </a:rPr>
              <a:t>Investment grade proposal</a:t>
            </a:r>
          </a:p>
          <a:p>
            <a:r>
              <a:rPr lang="en-GB" sz="2400" dirty="0" smtClean="0">
                <a:solidFill>
                  <a:srgbClr val="CD401A"/>
                </a:solidFill>
              </a:rPr>
              <a:t>Business </a:t>
            </a:r>
            <a:r>
              <a:rPr lang="en-GB" sz="2400" dirty="0">
                <a:solidFill>
                  <a:srgbClr val="CD401A"/>
                </a:solidFill>
              </a:rPr>
              <a:t>case and proposition to prospective investors</a:t>
            </a:r>
          </a:p>
          <a:p>
            <a:endParaRPr lang="en-US" sz="4000" b="1" dirty="0">
              <a:solidFill>
                <a:srgbClr val="CD401A"/>
              </a:solidFill>
            </a:endParaRPr>
          </a:p>
        </p:txBody>
      </p:sp>
      <p:pic>
        <p:nvPicPr>
          <p:cNvPr id="6" name="Picture 5" descr="HNP_Logo_Final_White_Version.eps"/>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663096" y="169882"/>
            <a:ext cx="1256667" cy="970528"/>
          </a:xfrm>
          <a:prstGeom prst="rect">
            <a:avLst/>
          </a:prstGeom>
        </p:spPr>
      </p:pic>
      <p:sp>
        <p:nvSpPr>
          <p:cNvPr id="7" name="TextBox 6"/>
          <p:cNvSpPr txBox="1"/>
          <p:nvPr/>
        </p:nvSpPr>
        <p:spPr>
          <a:xfrm>
            <a:off x="698976" y="2278375"/>
            <a:ext cx="8220785" cy="4093428"/>
          </a:xfrm>
          <a:prstGeom prst="rect">
            <a:avLst/>
          </a:prstGeom>
          <a:noFill/>
        </p:spPr>
        <p:txBody>
          <a:bodyPr wrap="square" rtlCol="0">
            <a:spAutoFit/>
          </a:bodyPr>
          <a:lstStyle/>
          <a:p>
            <a:r>
              <a:rPr lang="en-GB" sz="2000" dirty="0" smtClean="0">
                <a:solidFill>
                  <a:srgbClr val="CD401A"/>
                </a:solidFill>
              </a:rPr>
              <a:t>Contents:</a:t>
            </a:r>
          </a:p>
          <a:p>
            <a:pPr marL="342900" indent="-342900">
              <a:buFont typeface="Arial"/>
              <a:buChar char="•"/>
            </a:pPr>
            <a:r>
              <a:rPr lang="en-GB" sz="2000" dirty="0" smtClean="0">
                <a:solidFill>
                  <a:srgbClr val="CD401A"/>
                </a:solidFill>
              </a:rPr>
              <a:t>Information </a:t>
            </a:r>
            <a:r>
              <a:rPr lang="en-GB" sz="2000" dirty="0">
                <a:solidFill>
                  <a:srgbClr val="CD401A"/>
                </a:solidFill>
              </a:rPr>
              <a:t>memorandum</a:t>
            </a:r>
          </a:p>
          <a:p>
            <a:pPr marL="342900" indent="-342900">
              <a:buFont typeface="Arial"/>
              <a:buChar char="•"/>
            </a:pPr>
            <a:r>
              <a:rPr lang="en-GB" sz="2000" dirty="0">
                <a:solidFill>
                  <a:srgbClr val="CD401A"/>
                </a:solidFill>
              </a:rPr>
              <a:t>Project description </a:t>
            </a:r>
            <a:endParaRPr lang="en-GB" sz="2000" dirty="0" smtClean="0">
              <a:solidFill>
                <a:srgbClr val="CD401A"/>
              </a:solidFill>
            </a:endParaRPr>
          </a:p>
          <a:p>
            <a:pPr marL="342900" indent="-342900">
              <a:buFont typeface="Arial"/>
              <a:buChar char="•"/>
            </a:pPr>
            <a:r>
              <a:rPr lang="en-GB" sz="2000" dirty="0">
                <a:solidFill>
                  <a:srgbClr val="CD401A"/>
                </a:solidFill>
              </a:rPr>
              <a:t>Investment Proposition</a:t>
            </a:r>
          </a:p>
          <a:p>
            <a:pPr marL="342900" indent="-342900">
              <a:buFont typeface="Arial"/>
              <a:buChar char="•"/>
            </a:pPr>
            <a:r>
              <a:rPr lang="en-GB" sz="2000" dirty="0">
                <a:solidFill>
                  <a:srgbClr val="CD401A"/>
                </a:solidFill>
              </a:rPr>
              <a:t>Delivery </a:t>
            </a:r>
            <a:r>
              <a:rPr lang="en-GB" sz="2000" dirty="0" smtClean="0">
                <a:solidFill>
                  <a:srgbClr val="CD401A"/>
                </a:solidFill>
              </a:rPr>
              <a:t>Strategy</a:t>
            </a:r>
          </a:p>
          <a:p>
            <a:pPr marL="342900" indent="-342900">
              <a:buFont typeface="Arial"/>
              <a:buChar char="•"/>
            </a:pPr>
            <a:r>
              <a:rPr lang="en-GB" sz="2000" dirty="0" smtClean="0">
                <a:solidFill>
                  <a:srgbClr val="CD401A"/>
                </a:solidFill>
              </a:rPr>
              <a:t>Potential investor exit points</a:t>
            </a:r>
          </a:p>
          <a:p>
            <a:pPr marL="342900" indent="-342900">
              <a:buFont typeface="Arial"/>
              <a:buChar char="•"/>
            </a:pPr>
            <a:r>
              <a:rPr lang="en-GB" sz="2000" dirty="0">
                <a:solidFill>
                  <a:srgbClr val="CD401A"/>
                </a:solidFill>
              </a:rPr>
              <a:t>Timeline </a:t>
            </a:r>
          </a:p>
          <a:p>
            <a:pPr marL="342900" indent="-342900">
              <a:buFont typeface="Arial"/>
              <a:buChar char="•"/>
            </a:pPr>
            <a:r>
              <a:rPr lang="en-GB" sz="2000" dirty="0" smtClean="0">
                <a:solidFill>
                  <a:srgbClr val="CD401A"/>
                </a:solidFill>
              </a:rPr>
              <a:t>Information </a:t>
            </a:r>
            <a:r>
              <a:rPr lang="en-GB" sz="2000" dirty="0">
                <a:solidFill>
                  <a:srgbClr val="CD401A"/>
                </a:solidFill>
              </a:rPr>
              <a:t>is available to potential </a:t>
            </a:r>
            <a:r>
              <a:rPr lang="en-GB" sz="2000" dirty="0" smtClean="0">
                <a:solidFill>
                  <a:srgbClr val="CD401A"/>
                </a:solidFill>
              </a:rPr>
              <a:t>investors</a:t>
            </a:r>
            <a:endParaRPr lang="en-GB" sz="2000" dirty="0">
              <a:solidFill>
                <a:srgbClr val="CD401A"/>
              </a:solidFill>
            </a:endParaRPr>
          </a:p>
          <a:p>
            <a:pPr marL="342900" indent="-342900">
              <a:buFont typeface="Arial"/>
              <a:buChar char="•"/>
            </a:pPr>
            <a:r>
              <a:rPr lang="en-GB" sz="2000" dirty="0">
                <a:solidFill>
                  <a:srgbClr val="CD401A"/>
                </a:solidFill>
              </a:rPr>
              <a:t>Collaborative Partners and Advisers </a:t>
            </a:r>
            <a:endParaRPr lang="en-GB" sz="2000" dirty="0" smtClean="0">
              <a:solidFill>
                <a:srgbClr val="CD401A"/>
              </a:solidFill>
            </a:endParaRPr>
          </a:p>
          <a:p>
            <a:pPr marL="342900" indent="-342900">
              <a:buFont typeface="Arial"/>
              <a:buChar char="•"/>
            </a:pPr>
            <a:r>
              <a:rPr lang="en-GB" sz="2000" dirty="0" smtClean="0">
                <a:solidFill>
                  <a:srgbClr val="CD401A"/>
                </a:solidFill>
              </a:rPr>
              <a:t>Market </a:t>
            </a:r>
            <a:r>
              <a:rPr lang="en-GB" sz="2000" dirty="0">
                <a:solidFill>
                  <a:srgbClr val="CD401A"/>
                </a:solidFill>
              </a:rPr>
              <a:t>demand analysis</a:t>
            </a:r>
          </a:p>
          <a:p>
            <a:pPr marL="342900" indent="-342900">
              <a:buFont typeface="Arial"/>
              <a:buChar char="•"/>
            </a:pPr>
            <a:r>
              <a:rPr lang="en-GB" sz="2000" dirty="0" smtClean="0">
                <a:solidFill>
                  <a:srgbClr val="CD401A"/>
                </a:solidFill>
              </a:rPr>
              <a:t>List of project backers</a:t>
            </a:r>
            <a:endParaRPr lang="en-GB" sz="2000" dirty="0">
              <a:solidFill>
                <a:srgbClr val="CD401A"/>
              </a:solidFill>
            </a:endParaRPr>
          </a:p>
          <a:p>
            <a:pPr marL="342900" indent="-342900">
              <a:buFont typeface="Arial"/>
              <a:buChar char="•"/>
            </a:pPr>
            <a:r>
              <a:rPr lang="en-GB" sz="2000" dirty="0" smtClean="0">
                <a:solidFill>
                  <a:srgbClr val="CD401A"/>
                </a:solidFill>
              </a:rPr>
              <a:t>Valuations</a:t>
            </a:r>
            <a:endParaRPr lang="en-GB" sz="2000" dirty="0">
              <a:solidFill>
                <a:srgbClr val="CD401A"/>
              </a:solidFill>
            </a:endParaRPr>
          </a:p>
          <a:p>
            <a:endParaRPr lang="en-US" sz="2000" dirty="0">
              <a:solidFill>
                <a:srgbClr val="D63D25"/>
              </a:solidFill>
            </a:endParaRPr>
          </a:p>
        </p:txBody>
      </p:sp>
    </p:spTree>
    <p:extLst>
      <p:ext uri="{BB962C8B-B14F-4D97-AF65-F5344CB8AC3E}">
        <p14:creationId xmlns:p14="http://schemas.microsoft.com/office/powerpoint/2010/main" val="398354580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8105</TotalTime>
  <Words>520</Words>
  <Application>Microsoft Office PowerPoint</Application>
  <PresentationFormat>On-screen Show (4:3)</PresentationFormat>
  <Paragraphs>75</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PowerPoint Presentation</vt:lpstr>
      <vt:lpstr>PowerPoint Presentation</vt:lpstr>
      <vt:lpstr>PowerPoint Presentation</vt:lpstr>
      <vt:lpstr>PowerPoint Presentation</vt:lpstr>
      <vt:lpstr>PowerPoint Presentation</vt:lpstr>
      <vt:lpstr>Framework contract for DH feasibility </vt:lpstr>
      <vt:lpstr>PowerPoint Presentation</vt:lpstr>
    </vt:vector>
  </TitlesOfParts>
  <Company>WRAP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Leah Gourley</dc:creator>
  <cp:lastModifiedBy>Allan Crooks</cp:lastModifiedBy>
  <cp:revision>52</cp:revision>
  <cp:lastPrinted>2015-08-31T13:06:22Z</cp:lastPrinted>
  <dcterms:created xsi:type="dcterms:W3CDTF">2015-05-27T08:51:44Z</dcterms:created>
  <dcterms:modified xsi:type="dcterms:W3CDTF">2015-09-04T08:47:46Z</dcterms:modified>
</cp:coreProperties>
</file>