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</p:sldIdLst>
  <p:sldSz cx="9144000" cy="6858000" type="screen4x3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401A"/>
    <a:srgbClr val="D63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36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155" y="1"/>
            <a:ext cx="288936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9DDB8-62EB-46DB-9949-05622E1FAD41}" type="datetimeFigureOut">
              <a:rPr lang="en-GB" smtClean="0"/>
              <a:t>02/09/2015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381" y="4689476"/>
            <a:ext cx="5334327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88936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155" y="9377363"/>
            <a:ext cx="288936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E1D2F-2D73-4F2F-8977-F7EB3EC0D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478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E1D2F-2D73-4F2F-8977-F7EB3EC0D47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56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E1D2F-2D73-4F2F-8977-F7EB3EC0D47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195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E1D2F-2D73-4F2F-8977-F7EB3EC0D47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118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E1D2F-2D73-4F2F-8977-F7EB3EC0D47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467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It isn't a replacement for existing schemes and we will work closely with existing partners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 ensure that we ADD value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r>
              <a:rPr lang="en-GB" altLang="en-US" b="1" smtClean="0"/>
              <a:t>Next slide: support available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71287" indent="-296649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86595" indent="-237319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61234" indent="-237319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135872" indent="-237319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610510" indent="-2373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85148" indent="-2373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559786" indent="-2373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4034424" indent="-2373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AC45E909-0AD2-4F5C-82B9-6DC8A2F186F8}" type="slidenum">
              <a:rPr lang="en-GB" altLang="en-US" smtClean="0"/>
              <a:pPr eaLnBrk="1" hangingPunct="1"/>
              <a:t>5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Support available across three phases although no automatic progression from one phase to the next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Support will be predominantly focussed on development but there will be a small number of demonstrator calls throughout the programme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endParaRPr lang="en-GB" altLang="en-US" b="1" smtClean="0"/>
          </a:p>
          <a:p>
            <a:pPr eaLnBrk="1" hangingPunct="1">
              <a:spcBef>
                <a:spcPct val="0"/>
              </a:spcBef>
            </a:pPr>
            <a:r>
              <a:rPr lang="en-GB" altLang="en-US" b="1" smtClean="0"/>
              <a:t>Next slide: Eligible organisations</a:t>
            </a:r>
            <a:endParaRPr lang="en-GB" altLang="en-US" b="1" smtClean="0">
              <a:solidFill>
                <a:schemeClr val="tx2"/>
              </a:solidFill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71287" indent="-296649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86595" indent="-237319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61234" indent="-237319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135872" indent="-237319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610510" indent="-2373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85148" indent="-2373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559786" indent="-2373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4034424" indent="-2373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DB52ECA4-32FD-49F1-B349-8565C5FCC4A1}" type="slidenum">
              <a:rPr lang="en-GB" altLang="en-US" smtClean="0"/>
              <a:pPr eaLnBrk="1" hangingPunct="1"/>
              <a:t>6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74638" indent="-474638">
              <a:buFontTx/>
              <a:buChar char="•"/>
            </a:pPr>
            <a:r>
              <a:rPr lang="en-GB" altLang="en-US" b="1" smtClean="0">
                <a:solidFill>
                  <a:schemeClr val="tx2"/>
                </a:solidFill>
              </a:rPr>
              <a:t>Next slide : Current calls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71287" indent="-296649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86595" indent="-237319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61234" indent="-237319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135872" indent="-237319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610510" indent="-2373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85148" indent="-2373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559786" indent="-2373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4034424" indent="-2373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658AAABE-61C3-4C74-8D8B-396892ACD8EA}" type="slidenum">
              <a:rPr lang="en-GB" altLang="en-US" smtClean="0"/>
              <a:pPr eaLnBrk="1" hangingPunct="1"/>
              <a:t>7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74638" indent="-474638">
              <a:buFontTx/>
              <a:buChar char="•"/>
            </a:pPr>
            <a:r>
              <a:rPr lang="en-GB" altLang="en-US" smtClean="0">
                <a:solidFill>
                  <a:schemeClr val="tx2"/>
                </a:solidFill>
              </a:rPr>
              <a:t>More information on the Scottish Enterprise website including application forms</a:t>
            </a:r>
          </a:p>
          <a:p>
            <a:pPr marL="474638" indent="-474638">
              <a:buFontTx/>
              <a:buChar char="•"/>
            </a:pPr>
            <a:endParaRPr lang="en-GB" altLang="en-US" smtClean="0">
              <a:solidFill>
                <a:schemeClr val="tx2"/>
              </a:solidFill>
            </a:endParaRPr>
          </a:p>
          <a:p>
            <a:pPr marL="474638" indent="-474638">
              <a:buFontTx/>
              <a:buChar char="•"/>
            </a:pPr>
            <a:r>
              <a:rPr lang="en-GB" altLang="en-US" smtClean="0">
                <a:solidFill>
                  <a:schemeClr val="tx2"/>
                </a:solidFill>
              </a:rPr>
              <a:t>Also work in partnership to deliver the LECF</a:t>
            </a:r>
          </a:p>
          <a:p>
            <a:pPr marL="474638" indent="-474638">
              <a:buFontTx/>
              <a:buChar char="•"/>
            </a:pPr>
            <a:endParaRPr lang="en-GB" altLang="en-US" b="1" smtClean="0">
              <a:solidFill>
                <a:schemeClr val="tx2"/>
              </a:solidFill>
            </a:endParaRPr>
          </a:p>
          <a:p>
            <a:pPr marL="474638" indent="-474638">
              <a:buFontTx/>
              <a:buChar char="•"/>
            </a:pPr>
            <a:endParaRPr lang="en-GB" altLang="en-US" b="1" smtClean="0">
              <a:solidFill>
                <a:schemeClr val="tx2"/>
              </a:solidFill>
            </a:endParaRPr>
          </a:p>
          <a:p>
            <a:pPr marL="474638" indent="-474638">
              <a:buFontTx/>
              <a:buChar char="•"/>
            </a:pPr>
            <a:r>
              <a:rPr lang="en-GB" altLang="en-US" b="1" smtClean="0">
                <a:solidFill>
                  <a:schemeClr val="tx2"/>
                </a:solidFill>
              </a:rPr>
              <a:t>Next Slide: What's next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71287" indent="-296649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86595" indent="-237319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61234" indent="-237319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135872" indent="-237319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610510" indent="-2373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85148" indent="-2373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559786" indent="-2373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4034424" indent="-2373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8395EDE-12BD-4CF0-94B4-80D7375A069A}" type="slidenum">
              <a:rPr lang="en-GB" altLang="en-US" smtClean="0"/>
              <a:pPr eaLnBrk="1" hangingPunct="1"/>
              <a:t>8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Roadshows, meet the team and discuss your project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Website launched with contact form and further scheme details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Works closely with the CARES team on the local energy challenge fund which is to be supported through the Low Carbon Infrastructure transition Programme</a:t>
            </a:r>
          </a:p>
          <a:p>
            <a:pPr eaLnBrk="1" hangingPunct="1">
              <a:spcBef>
                <a:spcPct val="0"/>
              </a:spcBef>
            </a:pPr>
            <a:endParaRPr lang="en-GB" altLang="en-US" b="1" smtClean="0"/>
          </a:p>
          <a:p>
            <a:pPr eaLnBrk="1" hangingPunct="1">
              <a:spcBef>
                <a:spcPct val="0"/>
              </a:spcBef>
            </a:pPr>
            <a:r>
              <a:rPr lang="en-GB" altLang="en-US" b="1" smtClean="0"/>
              <a:t>Next slide: Contact Us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71287" indent="-296649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86595" indent="-237319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61234" indent="-237319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135872" indent="-237319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610510" indent="-2373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85148" indent="-2373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559786" indent="-2373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4034424" indent="-2373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B7C83DD2-05D4-41FA-89E4-46EBF7B68617}" type="slidenum">
              <a:rPr lang="en-GB" altLang="en-US" smtClean="0"/>
              <a:pPr eaLnBrk="1" hangingPunct="1"/>
              <a:t>10</a:t>
            </a:fld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0B46-30F4-3541-ABA5-4C15AB98FB29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0D8C-5A50-3D47-9F5B-EDC10AB2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28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0B46-30F4-3541-ABA5-4C15AB98FB29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0D8C-5A50-3D47-9F5B-EDC10AB2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1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0B46-30F4-3541-ABA5-4C15AB98FB29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0D8C-5A50-3D47-9F5B-EDC10AB2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2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0B46-30F4-3541-ABA5-4C15AB98FB29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0D8C-5A50-3D47-9F5B-EDC10AB2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3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0B46-30F4-3541-ABA5-4C15AB98FB29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0D8C-5A50-3D47-9F5B-EDC10AB2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1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0B46-30F4-3541-ABA5-4C15AB98FB29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0D8C-5A50-3D47-9F5B-EDC10AB2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0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0B46-30F4-3541-ABA5-4C15AB98FB29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0D8C-5A50-3D47-9F5B-EDC10AB2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0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0B46-30F4-3541-ABA5-4C15AB98FB29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0D8C-5A50-3D47-9F5B-EDC10AB2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0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0B46-30F4-3541-ABA5-4C15AB98FB29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0D8C-5A50-3D47-9F5B-EDC10AB2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6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0B46-30F4-3541-ABA5-4C15AB98FB29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0D8C-5A50-3D47-9F5B-EDC10AB2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62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0B46-30F4-3541-ABA5-4C15AB98FB29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0D8C-5A50-3D47-9F5B-EDC10AB2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8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80B46-30F4-3541-ABA5-4C15AB98FB29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30D8C-5A50-3D47-9F5B-EDC10AB2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3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.scot/lowcarbo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1781" y="522140"/>
            <a:ext cx="8229600" cy="1143000"/>
          </a:xfrm>
        </p:spPr>
        <p:txBody>
          <a:bodyPr>
            <a:noAutofit/>
          </a:bodyPr>
          <a:lstStyle/>
          <a:p>
            <a:r>
              <a:rPr lang="en-GB" altLang="en-US" sz="2800" b="1" dirty="0">
                <a:solidFill>
                  <a:srgbClr val="CD401A"/>
                </a:solidFill>
              </a:rPr>
              <a:t>Low Carbon Infrastructure Transition Programme (</a:t>
            </a:r>
            <a:r>
              <a:rPr lang="en-GB" altLang="en-US" sz="2800" b="1" dirty="0" smtClean="0">
                <a:solidFill>
                  <a:srgbClr val="CD401A"/>
                </a:solidFill>
              </a:rPr>
              <a:t>LCITP</a:t>
            </a:r>
            <a:r>
              <a:rPr lang="en-GB" altLang="en-US" sz="2800" b="1" dirty="0">
                <a:solidFill>
                  <a:srgbClr val="CD401A"/>
                </a:solidFill>
              </a:rPr>
              <a:t>)</a:t>
            </a:r>
            <a:br>
              <a:rPr lang="en-GB" altLang="en-US" sz="2800" b="1" dirty="0">
                <a:solidFill>
                  <a:srgbClr val="CD401A"/>
                </a:solidFill>
              </a:rPr>
            </a:br>
            <a:endParaRPr lang="en-GB" sz="2800" dirty="0">
              <a:solidFill>
                <a:srgbClr val="CD401A"/>
              </a:solidFill>
            </a:endParaRP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rgbClr val="CD401A"/>
                </a:solidFill>
              </a:rPr>
              <a:t>Background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rgbClr val="CD401A"/>
                </a:solidFill>
              </a:rPr>
              <a:t>Programme aims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rgbClr val="CD401A"/>
                </a:solidFill>
              </a:rPr>
              <a:t>Projects areas supported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rgbClr val="CD401A"/>
                </a:solidFill>
              </a:rPr>
              <a:t>Eligible applicants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rgbClr val="CD401A"/>
                </a:solidFill>
              </a:rPr>
              <a:t>Case Study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rgbClr val="CD401A"/>
                </a:solidFill>
              </a:rPr>
              <a:t>What's next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rgbClr val="CD401A"/>
                </a:solidFill>
              </a:rPr>
              <a:t>Contact information</a:t>
            </a:r>
          </a:p>
          <a:p>
            <a:pPr algn="l" eaLnBrk="1" hangingPunct="1">
              <a:defRPr/>
            </a:pPr>
            <a:endParaRPr lang="en-GB" b="1" dirty="0" smtClean="0">
              <a:solidFill>
                <a:schemeClr val="tx2"/>
              </a:solidFill>
            </a:endParaRPr>
          </a:p>
          <a:p>
            <a:pPr algn="l" eaLnBrk="1" hangingPunct="1">
              <a:defRPr/>
            </a:pPr>
            <a:endParaRPr lang="en-GB" b="1" dirty="0" smtClean="0">
              <a:solidFill>
                <a:schemeClr val="tx2"/>
              </a:solidFill>
            </a:endParaRPr>
          </a:p>
          <a:p>
            <a:pPr algn="l" eaLnBrk="1" hangingPunct="1">
              <a:defRPr/>
            </a:pPr>
            <a:endParaRPr lang="en-GB" b="1" dirty="0" smtClean="0">
              <a:solidFill>
                <a:schemeClr val="tx2"/>
              </a:solidFill>
            </a:endParaRPr>
          </a:p>
        </p:txBody>
      </p:sp>
      <p:pic>
        <p:nvPicPr>
          <p:cNvPr id="5" name="Picture 4" descr="C:\Users\n209796\AppData\Local\Microsoft\Windows\Temporary Internet Files\Content.Outlook\2KNW1DA3\569446_v11_201502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698625"/>
            <a:ext cx="388778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438184" y="0"/>
            <a:ext cx="1724916" cy="1431868"/>
          </a:xfrm>
          <a:prstGeom prst="rect">
            <a:avLst/>
          </a:prstGeom>
          <a:solidFill>
            <a:srgbClr val="D63D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401A"/>
              </a:solidFill>
            </a:endParaRPr>
          </a:p>
        </p:txBody>
      </p:sp>
      <p:pic>
        <p:nvPicPr>
          <p:cNvPr id="7" name="Picture 6" descr="HNP_Logo_Final_White_Version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096" y="169882"/>
            <a:ext cx="1256667" cy="9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9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4400" b="1" dirty="0">
                <a:solidFill>
                  <a:srgbClr val="CD401A"/>
                </a:solidFill>
              </a:rPr>
              <a:t>What's next?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4025" y="1417638"/>
            <a:ext cx="822007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rgbClr val="CD401A"/>
                </a:solidFill>
              </a:rPr>
              <a:t>Enquiry form</a:t>
            </a:r>
          </a:p>
          <a:p>
            <a:r>
              <a:rPr lang="en-GB" sz="3200" dirty="0" smtClean="0">
                <a:solidFill>
                  <a:srgbClr val="CD401A"/>
                </a:solidFill>
              </a:rPr>
              <a:t>	</a:t>
            </a:r>
            <a:r>
              <a:rPr lang="en-GB" u="sng" dirty="0">
                <a:hlinkClick r:id="rId3"/>
              </a:rPr>
              <a:t>http://www.gov.scot/lowcarbon</a:t>
            </a:r>
            <a:r>
              <a:rPr lang="en-GB" dirty="0"/>
              <a:t> </a:t>
            </a:r>
            <a:endParaRPr lang="en-GB" sz="3600" dirty="0"/>
          </a:p>
          <a:p>
            <a:pPr lvl="1" algn="l" eaLnBrk="1" hangingPunct="1">
              <a:defRPr/>
            </a:pPr>
            <a:r>
              <a:rPr lang="en-GB" dirty="0" smtClean="0">
                <a:solidFill>
                  <a:srgbClr val="CD401A"/>
                </a:solidFill>
              </a:rPr>
              <a:t>	Enquiry form and further schemes details</a:t>
            </a:r>
          </a:p>
          <a:p>
            <a:pPr eaLnBrk="1" hangingPunct="1">
              <a:defRPr/>
            </a:pPr>
            <a:endParaRPr lang="en-GB" b="1" dirty="0" smtClean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8184" y="0"/>
            <a:ext cx="1724916" cy="1431868"/>
          </a:xfrm>
          <a:prstGeom prst="rect">
            <a:avLst/>
          </a:prstGeom>
          <a:solidFill>
            <a:srgbClr val="D63D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401A"/>
              </a:solidFill>
            </a:endParaRPr>
          </a:p>
        </p:txBody>
      </p:sp>
      <p:pic>
        <p:nvPicPr>
          <p:cNvPr id="5" name="Picture 4" descr="HNP_Logo_Final_White_Version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096" y="169882"/>
            <a:ext cx="1256667" cy="9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8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n209796\Objective\Objects\LCITP- Logos- H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3905250"/>
            <a:ext cx="228282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n209796\AppData\Local\Microsoft\Windows\Temporary Internet Files\Content.Word\SFT Logo - shar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2287588"/>
            <a:ext cx="23764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n209796\AppData\Local\Microsoft\Windows\Temporary Internet Files\Content.Outlook\2KNW1DA3\SE clearzon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6" t="15565" r="47234" b="57919"/>
          <a:stretch>
            <a:fillRect/>
          </a:stretch>
        </p:blipFill>
        <p:spPr bwMode="auto">
          <a:xfrm>
            <a:off x="2051050" y="3905250"/>
            <a:ext cx="183515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1951038"/>
            <a:ext cx="18081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97875" y="491589"/>
            <a:ext cx="64363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3200" b="1" dirty="0">
                <a:solidFill>
                  <a:srgbClr val="CD401A"/>
                </a:solidFill>
              </a:rPr>
              <a:t>LCIP – Scotland's new low carbon project development unit</a:t>
            </a:r>
          </a:p>
        </p:txBody>
      </p:sp>
      <p:sp>
        <p:nvSpPr>
          <p:cNvPr id="9" name="Rectangle 8"/>
          <p:cNvSpPr/>
          <p:nvPr/>
        </p:nvSpPr>
        <p:spPr>
          <a:xfrm>
            <a:off x="7438184" y="0"/>
            <a:ext cx="1724916" cy="1431868"/>
          </a:xfrm>
          <a:prstGeom prst="rect">
            <a:avLst/>
          </a:prstGeom>
          <a:solidFill>
            <a:srgbClr val="D63D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401A"/>
              </a:solidFill>
            </a:endParaRPr>
          </a:p>
        </p:txBody>
      </p:sp>
      <p:pic>
        <p:nvPicPr>
          <p:cNvPr id="10" name="Picture 9" descr="HNP_Logo_Final_White_Version.eps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096" y="169882"/>
            <a:ext cx="1256667" cy="9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0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0375" y="1778000"/>
            <a:ext cx="43307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GB" altLang="en-US" sz="3200" dirty="0">
                <a:solidFill>
                  <a:srgbClr val="CD401A"/>
                </a:solidFill>
              </a:rPr>
              <a:t>Long-term target of reducing greenhouse gas emissions by 42% by 2020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Char char="•"/>
            </a:pPr>
            <a:endParaRPr lang="en-GB" altLang="en-US" sz="3200" dirty="0">
              <a:solidFill>
                <a:srgbClr val="CD401A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GB" altLang="en-US" sz="3200" dirty="0">
                <a:solidFill>
                  <a:srgbClr val="CD401A"/>
                </a:solidFill>
              </a:rPr>
              <a:t>Sustainable investment in the low carbon economy </a:t>
            </a:r>
            <a:endParaRPr lang="en-GB" altLang="en-US" sz="3200" b="1" dirty="0">
              <a:solidFill>
                <a:srgbClr val="CD401A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/>
          <a:srcRect l="33750" t="11481" r="34272" b="7408"/>
          <a:stretch/>
        </p:blipFill>
        <p:spPr bwMode="auto">
          <a:xfrm>
            <a:off x="5492750" y="1778000"/>
            <a:ext cx="3194050" cy="43531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71605" y="395626"/>
            <a:ext cx="58339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3200" b="1" dirty="0">
                <a:solidFill>
                  <a:srgbClr val="CD401A"/>
                </a:solidFill>
              </a:rPr>
              <a:t>Our Transition to a Low Carbon Economy</a:t>
            </a:r>
          </a:p>
        </p:txBody>
      </p:sp>
      <p:sp>
        <p:nvSpPr>
          <p:cNvPr id="8" name="Rectangle 7"/>
          <p:cNvSpPr/>
          <p:nvPr/>
        </p:nvSpPr>
        <p:spPr>
          <a:xfrm>
            <a:off x="7438184" y="0"/>
            <a:ext cx="1724916" cy="1431868"/>
          </a:xfrm>
          <a:prstGeom prst="rect">
            <a:avLst/>
          </a:prstGeom>
          <a:solidFill>
            <a:srgbClr val="D63D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401A"/>
              </a:solidFill>
            </a:endParaRPr>
          </a:p>
        </p:txBody>
      </p:sp>
      <p:pic>
        <p:nvPicPr>
          <p:cNvPr id="9" name="Picture 8" descr="HNP_Logo_Final_White_Version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096" y="169882"/>
            <a:ext cx="1256667" cy="9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5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417638"/>
            <a:ext cx="822007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GB" altLang="en-US" sz="3200" dirty="0">
                <a:solidFill>
                  <a:srgbClr val="CD401A"/>
                </a:solidFill>
              </a:rPr>
              <a:t>Support the development of substantive private, public and </a:t>
            </a:r>
            <a:r>
              <a:rPr lang="en-GB" altLang="en-US" sz="3200" b="1" dirty="0">
                <a:solidFill>
                  <a:srgbClr val="CD401A"/>
                </a:solidFill>
              </a:rPr>
              <a:t>community low-carbon projects</a:t>
            </a:r>
            <a:r>
              <a:rPr lang="en-GB" altLang="en-US" sz="3200" dirty="0">
                <a:solidFill>
                  <a:srgbClr val="CD401A"/>
                </a:solidFill>
              </a:rPr>
              <a:t> across Scotland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GB" altLang="en-US" sz="3200" dirty="0">
                <a:solidFill>
                  <a:srgbClr val="CD401A"/>
                </a:solidFill>
              </a:rPr>
              <a:t>Reduce greenhouse gas emissions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GB" altLang="en-US" sz="3200" dirty="0">
                <a:solidFill>
                  <a:srgbClr val="CD401A"/>
                </a:solidFill>
              </a:rPr>
              <a:t>Supporting the </a:t>
            </a:r>
            <a:r>
              <a:rPr lang="en-GB" altLang="en-US" sz="3200" b="1" dirty="0">
                <a:solidFill>
                  <a:srgbClr val="CD401A"/>
                </a:solidFill>
              </a:rPr>
              <a:t>acceleration of projects to develop investment grade </a:t>
            </a:r>
            <a:r>
              <a:rPr lang="en-GB" altLang="en-US" sz="3200" dirty="0">
                <a:solidFill>
                  <a:srgbClr val="CD401A"/>
                </a:solidFill>
              </a:rPr>
              <a:t>business cases 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GB" altLang="en-US" sz="3200" dirty="0">
                <a:solidFill>
                  <a:srgbClr val="CD401A"/>
                </a:solidFill>
              </a:rPr>
              <a:t>Collate evidence on </a:t>
            </a:r>
            <a:r>
              <a:rPr lang="en-GB" altLang="en-US" sz="3200" b="1" dirty="0">
                <a:solidFill>
                  <a:srgbClr val="CD401A"/>
                </a:solidFill>
              </a:rPr>
              <a:t>recurring barriers and challenges</a:t>
            </a:r>
            <a:r>
              <a:rPr lang="en-GB" altLang="en-US" sz="3200" dirty="0">
                <a:solidFill>
                  <a:srgbClr val="CD401A"/>
                </a:solidFill>
              </a:rPr>
              <a:t> to ensure support is appropriate</a:t>
            </a:r>
            <a:endParaRPr lang="en-GB" altLang="en-US" sz="3200" b="1" dirty="0">
              <a:solidFill>
                <a:srgbClr val="CD401A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63724" y="512857"/>
            <a:ext cx="42198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3200" b="1" dirty="0">
                <a:solidFill>
                  <a:srgbClr val="CD401A"/>
                </a:solidFill>
              </a:rPr>
              <a:t>Programme Aims</a:t>
            </a:r>
          </a:p>
        </p:txBody>
      </p:sp>
      <p:sp>
        <p:nvSpPr>
          <p:cNvPr id="6" name="Rectangle 5"/>
          <p:cNvSpPr/>
          <p:nvPr/>
        </p:nvSpPr>
        <p:spPr>
          <a:xfrm>
            <a:off x="7438184" y="0"/>
            <a:ext cx="1724916" cy="1431868"/>
          </a:xfrm>
          <a:prstGeom prst="rect">
            <a:avLst/>
          </a:prstGeom>
          <a:solidFill>
            <a:srgbClr val="D63D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401A"/>
              </a:solidFill>
            </a:endParaRPr>
          </a:p>
        </p:txBody>
      </p:sp>
      <p:pic>
        <p:nvPicPr>
          <p:cNvPr id="7" name="Picture 6" descr="HNP_Logo_Final_White_Version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096" y="169882"/>
            <a:ext cx="1256667" cy="9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5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4400" b="1" dirty="0">
                <a:solidFill>
                  <a:srgbClr val="CD401A"/>
                </a:solidFill>
              </a:rPr>
              <a:t>Project areas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92163" y="1417638"/>
            <a:ext cx="3754437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609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609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GB" sz="2400" dirty="0" smtClean="0">
                <a:solidFill>
                  <a:srgbClr val="CD401A"/>
                </a:solidFill>
                <a:cs typeface="+mn-cs"/>
              </a:rPr>
              <a:t>low carbon and/or renewable </a:t>
            </a:r>
            <a:r>
              <a:rPr lang="en-GB" sz="2400" b="1" dirty="0" smtClean="0">
                <a:solidFill>
                  <a:srgbClr val="CD401A"/>
                </a:solidFill>
                <a:cs typeface="+mn-cs"/>
              </a:rPr>
              <a:t>electricity and heat generation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GB" sz="2400" b="1" dirty="0" smtClean="0">
                <a:solidFill>
                  <a:srgbClr val="CD401A"/>
                </a:solidFill>
                <a:cs typeface="+mn-cs"/>
              </a:rPr>
              <a:t>local energy </a:t>
            </a:r>
            <a:r>
              <a:rPr lang="en-GB" sz="2400" dirty="0" smtClean="0">
                <a:solidFill>
                  <a:srgbClr val="CD401A"/>
                </a:solidFill>
                <a:cs typeface="+mn-cs"/>
              </a:rPr>
              <a:t>economies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GB" sz="2400" b="1" dirty="0" smtClean="0">
                <a:solidFill>
                  <a:srgbClr val="CD401A"/>
                </a:solidFill>
                <a:cs typeface="+mn-cs"/>
              </a:rPr>
              <a:t>heat recovery </a:t>
            </a:r>
            <a:r>
              <a:rPr lang="en-GB" sz="2400" dirty="0" smtClean="0">
                <a:solidFill>
                  <a:srgbClr val="CD401A"/>
                </a:solidFill>
                <a:cs typeface="+mn-cs"/>
              </a:rPr>
              <a:t>(e.g. district heating)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GB" sz="2400" b="1" dirty="0" smtClean="0">
                <a:solidFill>
                  <a:srgbClr val="CD401A"/>
                </a:solidFill>
                <a:cs typeface="+mn-cs"/>
              </a:rPr>
              <a:t>energy storage and distributed energy systems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GB" sz="2400" b="1" dirty="0" smtClean="0">
                <a:solidFill>
                  <a:srgbClr val="CD401A"/>
                </a:solidFill>
                <a:cs typeface="+mn-cs"/>
              </a:rPr>
              <a:t>hydrogen </a:t>
            </a:r>
          </a:p>
          <a:p>
            <a:pPr fontAlgn="auto">
              <a:spcAft>
                <a:spcPts val="0"/>
              </a:spcAft>
              <a:defRPr/>
            </a:pPr>
            <a:endParaRPr lang="en-GB" sz="1800" dirty="0" smtClean="0">
              <a:solidFill>
                <a:srgbClr val="CD401A"/>
              </a:solidFill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GB" sz="1800" dirty="0" smtClean="0">
              <a:solidFill>
                <a:srgbClr val="CD401A"/>
              </a:solidFill>
              <a:cs typeface="+mn-cs"/>
            </a:endParaRPr>
          </a:p>
        </p:txBody>
      </p:sp>
      <p:sp>
        <p:nvSpPr>
          <p:cNvPr id="8197" name="Rectangle 1"/>
          <p:cNvSpPr>
            <a:spLocks noChangeArrowheads="1"/>
          </p:cNvSpPr>
          <p:nvPr/>
        </p:nvSpPr>
        <p:spPr bwMode="auto">
          <a:xfrm>
            <a:off x="4870450" y="1409700"/>
            <a:ext cx="3635375" cy="51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en-GB" altLang="en-US" sz="2400" b="1" dirty="0">
                <a:solidFill>
                  <a:srgbClr val="CD401A"/>
                </a:solidFill>
              </a:rPr>
              <a:t>demand side management </a:t>
            </a:r>
            <a:r>
              <a:rPr lang="en-GB" altLang="en-US" sz="2400" dirty="0">
                <a:solidFill>
                  <a:srgbClr val="CD401A"/>
                </a:solidFill>
              </a:rPr>
              <a:t>and active network management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en-GB" altLang="en-US" sz="2400" dirty="0">
                <a:solidFill>
                  <a:srgbClr val="CD401A"/>
                </a:solidFill>
              </a:rPr>
              <a:t>innovative/local finance solutions and </a:t>
            </a:r>
            <a:r>
              <a:rPr lang="en-GB" altLang="en-US" sz="2400" b="1" dirty="0">
                <a:solidFill>
                  <a:srgbClr val="CD401A"/>
                </a:solidFill>
              </a:rPr>
              <a:t>investor readiness for low carbon projects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en-GB" altLang="en-US" sz="2400" b="1" dirty="0">
                <a:solidFill>
                  <a:srgbClr val="CD401A"/>
                </a:solidFill>
              </a:rPr>
              <a:t>energy efficiency </a:t>
            </a:r>
            <a:r>
              <a:rPr lang="en-GB" altLang="en-US" sz="2400" dirty="0">
                <a:solidFill>
                  <a:srgbClr val="CD401A"/>
                </a:solidFill>
              </a:rPr>
              <a:t>(e.g. non domestic building retrofit)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en-GB" altLang="en-US" sz="2400" b="1" dirty="0">
                <a:solidFill>
                  <a:srgbClr val="CD401A"/>
                </a:solidFill>
              </a:rPr>
              <a:t>resource efficiency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en-GB" altLang="en-US" sz="2400" b="1" dirty="0">
                <a:solidFill>
                  <a:srgbClr val="CD401A"/>
                </a:solidFill>
              </a:rPr>
              <a:t>materials recycling and re-use.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7438184" y="0"/>
            <a:ext cx="1724916" cy="1431868"/>
          </a:xfrm>
          <a:prstGeom prst="rect">
            <a:avLst/>
          </a:prstGeom>
          <a:solidFill>
            <a:srgbClr val="D63D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401A"/>
              </a:solidFill>
            </a:endParaRPr>
          </a:p>
        </p:txBody>
      </p:sp>
      <p:pic>
        <p:nvPicPr>
          <p:cNvPr id="7" name="Picture 6" descr="HNP_Logo_Final_White_Version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096" y="169882"/>
            <a:ext cx="1256667" cy="9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0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4400" b="1" dirty="0">
                <a:solidFill>
                  <a:srgbClr val="CD401A"/>
                </a:solidFill>
              </a:rPr>
              <a:t>Support available</a:t>
            </a:r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graphicFrame>
        <p:nvGraphicFramePr>
          <p:cNvPr id="922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454821"/>
              </p:ext>
            </p:extLst>
          </p:nvPr>
        </p:nvGraphicFramePr>
        <p:xfrm>
          <a:off x="709003" y="1493472"/>
          <a:ext cx="7661275" cy="382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r:id="rId4" imgW="8908792" imgH="4794124" progId="Visio.Drawing.11">
                  <p:embed/>
                </p:oleObj>
              </mc:Choice>
              <mc:Fallback>
                <p:oleObj r:id="rId4" imgW="8908792" imgH="479412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003" y="1493472"/>
                        <a:ext cx="7661275" cy="382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TextBox 3"/>
          <p:cNvSpPr txBox="1">
            <a:spLocks noChangeArrowheads="1"/>
          </p:cNvSpPr>
          <p:nvPr/>
        </p:nvSpPr>
        <p:spPr bwMode="auto">
          <a:xfrm>
            <a:off x="1504950" y="4776788"/>
            <a:ext cx="6789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000" dirty="0">
                <a:solidFill>
                  <a:srgbClr val="CD401A"/>
                </a:solidFill>
              </a:rPr>
              <a:t>A range of support mechanisms including project development,</a:t>
            </a:r>
          </a:p>
          <a:p>
            <a:pPr eaLnBrk="1" hangingPunct="1"/>
            <a:r>
              <a:rPr lang="en-GB" altLang="en-US" sz="2000" dirty="0">
                <a:solidFill>
                  <a:srgbClr val="CD401A"/>
                </a:solidFill>
              </a:rPr>
              <a:t> expert advice and funding, where appropriate</a:t>
            </a:r>
          </a:p>
        </p:txBody>
      </p:sp>
    </p:spTree>
    <p:extLst>
      <p:ext uri="{BB962C8B-B14F-4D97-AF65-F5344CB8AC3E}">
        <p14:creationId xmlns:p14="http://schemas.microsoft.com/office/powerpoint/2010/main" val="47509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4400" b="1" dirty="0">
                <a:solidFill>
                  <a:srgbClr val="CD401A"/>
                </a:solidFill>
              </a:rPr>
              <a:t>Eligible organisations</a:t>
            </a:r>
          </a:p>
        </p:txBody>
      </p:sp>
      <p:sp>
        <p:nvSpPr>
          <p:cNvPr id="10244" name="Content Placeholder 2"/>
          <p:cNvSpPr txBox="1">
            <a:spLocks/>
          </p:cNvSpPr>
          <p:nvPr/>
        </p:nvSpPr>
        <p:spPr bwMode="auto">
          <a:xfrm>
            <a:off x="582613" y="1417638"/>
            <a:ext cx="822007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Font typeface="Wingdings" pitchFamily="2" charset="2"/>
              <a:buChar char="ü"/>
            </a:pPr>
            <a:r>
              <a:rPr lang="en-GB" altLang="en-US" sz="2400" dirty="0">
                <a:solidFill>
                  <a:srgbClr val="CD401A"/>
                </a:solidFill>
              </a:rPr>
              <a:t>SMEs </a:t>
            </a:r>
          </a:p>
          <a:p>
            <a:pPr algn="ctr">
              <a:spcBef>
                <a:spcPct val="20000"/>
              </a:spcBef>
              <a:buFont typeface="Wingdings" pitchFamily="2" charset="2"/>
              <a:buChar char="ü"/>
            </a:pPr>
            <a:r>
              <a:rPr lang="en-GB" altLang="en-US" sz="2400" dirty="0">
                <a:solidFill>
                  <a:srgbClr val="CD401A"/>
                </a:solidFill>
              </a:rPr>
              <a:t>Non SMEs - Private Businesses</a:t>
            </a:r>
          </a:p>
          <a:p>
            <a:pPr algn="ctr">
              <a:spcBef>
                <a:spcPct val="20000"/>
              </a:spcBef>
              <a:buFont typeface="Wingdings" pitchFamily="2" charset="2"/>
              <a:buChar char="ü"/>
            </a:pPr>
            <a:r>
              <a:rPr lang="en-GB" altLang="en-US" sz="2400" dirty="0">
                <a:solidFill>
                  <a:srgbClr val="CD401A"/>
                </a:solidFill>
              </a:rPr>
              <a:t>Community groups</a:t>
            </a:r>
          </a:p>
          <a:p>
            <a:pPr algn="ctr">
              <a:spcBef>
                <a:spcPct val="20000"/>
              </a:spcBef>
              <a:buFont typeface="Wingdings" pitchFamily="2" charset="2"/>
              <a:buChar char="ü"/>
            </a:pPr>
            <a:r>
              <a:rPr lang="en-GB" altLang="en-US" sz="2400" dirty="0">
                <a:solidFill>
                  <a:srgbClr val="CD401A"/>
                </a:solidFill>
              </a:rPr>
              <a:t>Registered charities</a:t>
            </a:r>
          </a:p>
          <a:p>
            <a:pPr algn="ctr">
              <a:spcBef>
                <a:spcPct val="20000"/>
              </a:spcBef>
              <a:buFont typeface="Wingdings" pitchFamily="2" charset="2"/>
              <a:buChar char="ü"/>
            </a:pPr>
            <a:r>
              <a:rPr lang="en-GB" altLang="en-US" sz="2400" dirty="0">
                <a:solidFill>
                  <a:srgbClr val="CD401A"/>
                </a:solidFill>
              </a:rPr>
              <a:t>Third Sector</a:t>
            </a:r>
          </a:p>
          <a:p>
            <a:pPr algn="ctr">
              <a:spcBef>
                <a:spcPct val="20000"/>
              </a:spcBef>
              <a:buFont typeface="Wingdings" pitchFamily="2" charset="2"/>
              <a:buChar char="ü"/>
            </a:pPr>
            <a:r>
              <a:rPr lang="en-GB" altLang="en-US" sz="2400" dirty="0">
                <a:solidFill>
                  <a:srgbClr val="CD401A"/>
                </a:solidFill>
              </a:rPr>
              <a:t>Community Benefit Societies</a:t>
            </a:r>
          </a:p>
          <a:p>
            <a:pPr algn="ctr">
              <a:spcBef>
                <a:spcPct val="20000"/>
              </a:spcBef>
              <a:buFont typeface="Wingdings" pitchFamily="2" charset="2"/>
              <a:buChar char="ü"/>
            </a:pPr>
            <a:r>
              <a:rPr lang="en-GB" altLang="en-US" sz="2400" dirty="0">
                <a:solidFill>
                  <a:srgbClr val="CD401A"/>
                </a:solidFill>
              </a:rPr>
              <a:t>Community Interest Companies</a:t>
            </a:r>
          </a:p>
          <a:p>
            <a:pPr algn="ctr">
              <a:spcBef>
                <a:spcPct val="20000"/>
              </a:spcBef>
              <a:buFont typeface="Wingdings" pitchFamily="2" charset="2"/>
              <a:buChar char="ü"/>
            </a:pPr>
            <a:r>
              <a:rPr lang="en-GB" altLang="en-US" sz="2400" dirty="0">
                <a:solidFill>
                  <a:srgbClr val="CD401A"/>
                </a:solidFill>
              </a:rPr>
              <a:t>Local Authorities</a:t>
            </a:r>
          </a:p>
          <a:p>
            <a:pPr algn="ctr">
              <a:spcBef>
                <a:spcPct val="20000"/>
              </a:spcBef>
              <a:buFont typeface="Wingdings" pitchFamily="2" charset="2"/>
              <a:buChar char="ü"/>
            </a:pPr>
            <a:r>
              <a:rPr lang="en-GB" altLang="en-US" sz="2400" dirty="0">
                <a:solidFill>
                  <a:srgbClr val="CD401A"/>
                </a:solidFill>
              </a:rPr>
              <a:t>Public sector organisations</a:t>
            </a:r>
          </a:p>
          <a:p>
            <a:pPr algn="ctr">
              <a:spcBef>
                <a:spcPct val="20000"/>
              </a:spcBef>
              <a:buFont typeface="Wingdings" pitchFamily="2" charset="2"/>
              <a:buChar char="ü"/>
            </a:pPr>
            <a:r>
              <a:rPr lang="en-GB" altLang="en-US" sz="2400" dirty="0">
                <a:solidFill>
                  <a:srgbClr val="CD401A"/>
                </a:solidFill>
              </a:rPr>
              <a:t>Registered Social Landlords</a:t>
            </a:r>
          </a:p>
          <a:p>
            <a:pPr algn="ctr">
              <a:spcBef>
                <a:spcPct val="20000"/>
              </a:spcBef>
              <a:buFont typeface="Wingdings" pitchFamily="2" charset="2"/>
              <a:buChar char="ü"/>
            </a:pPr>
            <a:r>
              <a:rPr lang="en-GB" altLang="en-US" sz="2400" dirty="0">
                <a:solidFill>
                  <a:srgbClr val="CD401A"/>
                </a:solidFill>
              </a:rPr>
              <a:t>Academic institutions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7438184" y="0"/>
            <a:ext cx="1724916" cy="1431868"/>
          </a:xfrm>
          <a:prstGeom prst="rect">
            <a:avLst/>
          </a:prstGeom>
          <a:solidFill>
            <a:srgbClr val="D63D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401A"/>
              </a:solidFill>
            </a:endParaRPr>
          </a:p>
        </p:txBody>
      </p:sp>
      <p:pic>
        <p:nvPicPr>
          <p:cNvPr id="5" name="Picture 4" descr="HNP_Logo_Final_White_Version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096" y="169882"/>
            <a:ext cx="1256667" cy="9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4400" b="1" dirty="0" smtClean="0">
                <a:solidFill>
                  <a:srgbClr val="CD401A"/>
                </a:solidFill>
              </a:rPr>
              <a:t>Case Study</a:t>
            </a:r>
            <a:endParaRPr lang="en-GB" altLang="en-US" sz="4400" b="1" dirty="0">
              <a:solidFill>
                <a:srgbClr val="CD401A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82613" y="1227138"/>
            <a:ext cx="822007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 dirty="0">
                <a:solidFill>
                  <a:srgbClr val="CD401A"/>
                </a:solidFill>
              </a:rPr>
              <a:t>£250,000 Geothermal Energy Challenge </a:t>
            </a:r>
            <a:r>
              <a:rPr lang="en-GB" b="1" dirty="0" smtClean="0">
                <a:solidFill>
                  <a:srgbClr val="CD401A"/>
                </a:solidFill>
              </a:rPr>
              <a:t>Fund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solidFill>
                  <a:srgbClr val="CD401A"/>
                </a:solidFill>
              </a:rPr>
              <a:t>feasibility </a:t>
            </a:r>
            <a:r>
              <a:rPr lang="en-GB" sz="2800" dirty="0">
                <a:solidFill>
                  <a:srgbClr val="CD401A"/>
                </a:solidFill>
              </a:rPr>
              <a:t>studies exploring the capacity of Scotland’s geothermal resource to meet the energy needs of local communities</a:t>
            </a:r>
            <a:r>
              <a:rPr lang="en-GB" sz="2800" dirty="0" smtClean="0">
                <a:solidFill>
                  <a:srgbClr val="CD401A"/>
                </a:solidFill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solidFill>
                  <a:srgbClr val="CD401A"/>
                </a:solidFill>
              </a:rPr>
              <a:t>It </a:t>
            </a:r>
            <a:r>
              <a:rPr lang="en-GB" sz="2800" dirty="0">
                <a:solidFill>
                  <a:srgbClr val="CD401A"/>
                </a:solidFill>
              </a:rPr>
              <a:t>is aimed at consortia working together to </a:t>
            </a:r>
            <a:r>
              <a:rPr lang="en-GB" sz="2800" b="1" dirty="0">
                <a:solidFill>
                  <a:srgbClr val="CD401A"/>
                </a:solidFill>
              </a:rPr>
              <a:t>benefit local communities</a:t>
            </a:r>
            <a:r>
              <a:rPr lang="en-GB" sz="2800" dirty="0">
                <a:solidFill>
                  <a:srgbClr val="CD401A"/>
                </a:solidFill>
              </a:rPr>
              <a:t>, achieving measurable and sustainable carbon reductions  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rgbClr val="CD401A"/>
                </a:solidFill>
              </a:rPr>
              <a:t>The maximum grant award available for each feasibility study is £50,000.  </a:t>
            </a:r>
            <a:endParaRPr lang="en-GB" sz="2800" dirty="0" smtClean="0">
              <a:solidFill>
                <a:srgbClr val="CD401A"/>
              </a:solidFill>
            </a:endParaRPr>
          </a:p>
          <a:p>
            <a:pPr algn="l">
              <a:defRPr/>
            </a:pPr>
            <a:r>
              <a:rPr lang="en-GB" sz="2800" b="1" dirty="0">
                <a:solidFill>
                  <a:schemeClr val="tx2"/>
                </a:solidFill>
              </a:rPr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7438184" y="0"/>
            <a:ext cx="1724916" cy="1431868"/>
          </a:xfrm>
          <a:prstGeom prst="rect">
            <a:avLst/>
          </a:prstGeom>
          <a:solidFill>
            <a:srgbClr val="D63D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401A"/>
              </a:solidFill>
            </a:endParaRPr>
          </a:p>
        </p:txBody>
      </p:sp>
      <p:pic>
        <p:nvPicPr>
          <p:cNvPr id="5" name="Picture 4" descr="HNP_Logo_Final_White_Version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096" y="169882"/>
            <a:ext cx="1256667" cy="9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4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3" y="211016"/>
            <a:ext cx="8679076" cy="518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38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8261</TotalTime>
  <Words>410</Words>
  <Application>Microsoft Office PowerPoint</Application>
  <PresentationFormat>On-screen Show (4:3)</PresentationFormat>
  <Paragraphs>90</Paragraphs>
  <Slides>10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Microsoft Visio 2003-2010 Drawing</vt:lpstr>
      <vt:lpstr>Low Carbon Infrastructure Transition Programme (LCITP)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WRAP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Gourley</dc:creator>
  <cp:lastModifiedBy>Allan Crooks</cp:lastModifiedBy>
  <cp:revision>57</cp:revision>
  <cp:lastPrinted>2015-08-31T13:05:37Z</cp:lastPrinted>
  <dcterms:created xsi:type="dcterms:W3CDTF">2015-05-27T08:51:44Z</dcterms:created>
  <dcterms:modified xsi:type="dcterms:W3CDTF">2015-09-04T08:47:05Z</dcterms:modified>
</cp:coreProperties>
</file>