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67" r:id="rId5"/>
    <p:sldId id="271" r:id="rId6"/>
    <p:sldId id="273" r:id="rId7"/>
    <p:sldId id="275" r:id="rId8"/>
    <p:sldId id="279" r:id="rId9"/>
    <p:sldId id="277" r:id="rId10"/>
    <p:sldId id="278" r:id="rId11"/>
    <p:sldId id="281" r:id="rId12"/>
    <p:sldId id="282" r:id="rId13"/>
    <p:sldId id="283" r:id="rId14"/>
    <p:sldId id="284" r:id="rId15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01A"/>
    <a:srgbClr val="D6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372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1076-7449-463A-B9CD-DCAB36E1C37C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3541-77C6-4404-8340-3C7CF9698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4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3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8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6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7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7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9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10 year payback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Lifecycle Cost savings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CO2 savings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Job Creation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Affordable Warmth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 smtClean="0">
                <a:solidFill>
                  <a:srgbClr val="CD401A"/>
                </a:solidFill>
              </a:rPr>
              <a:t>Deliverability</a:t>
            </a:r>
            <a:endParaRPr lang="en-GB" sz="1200" dirty="0" smtClean="0">
              <a:solidFill>
                <a:srgbClr val="CD40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5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8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B46-30F4-3541-ABA5-4C15AB98FB29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226" y="1736859"/>
            <a:ext cx="8179248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Heat Network Partnership</a:t>
            </a:r>
          </a:p>
          <a:p>
            <a:endParaRPr lang="en-GB" sz="4000" b="1" baseline="30000" dirty="0">
              <a:solidFill>
                <a:srgbClr val="CD401A"/>
              </a:solidFill>
            </a:endParaRPr>
          </a:p>
          <a:p>
            <a:r>
              <a:rPr lang="en-GB" sz="2400" b="1" dirty="0" smtClean="0">
                <a:solidFill>
                  <a:srgbClr val="CD401A"/>
                </a:solidFill>
              </a:rPr>
              <a:t>Local Authority District Heating Strategy </a:t>
            </a:r>
          </a:p>
          <a:p>
            <a:r>
              <a:rPr lang="en-GB" sz="2400" b="1" dirty="0" smtClean="0">
                <a:solidFill>
                  <a:srgbClr val="CD401A"/>
                </a:solidFill>
              </a:rPr>
              <a:t>Allan Crooks</a:t>
            </a:r>
            <a:endParaRPr lang="en-GB" sz="2400" b="1" dirty="0" smtClean="0">
              <a:solidFill>
                <a:srgbClr val="CD401A"/>
              </a:solidFill>
            </a:endParaRPr>
          </a:p>
          <a:p>
            <a:endParaRPr lang="en-GB" sz="4000" b="1" baseline="30000" dirty="0" smtClean="0">
              <a:solidFill>
                <a:srgbClr val="CD401A"/>
              </a:solidFill>
            </a:endParaRPr>
          </a:p>
          <a:p>
            <a:r>
              <a:rPr lang="en-GB" sz="4000" b="1" baseline="30000" dirty="0" smtClean="0">
                <a:solidFill>
                  <a:srgbClr val="CD401A"/>
                </a:solidFill>
              </a:rPr>
              <a:t>www.districtheatingscotland.com</a:t>
            </a:r>
            <a:endParaRPr lang="en-GB" sz="4000" b="1" baseline="30000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6" y="2402625"/>
            <a:ext cx="8179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Questions?</a:t>
            </a:r>
            <a:endParaRPr lang="en-GB" sz="4800" b="1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CD401A"/>
              </a:solidFill>
            </a:endParaRPr>
          </a:p>
          <a:p>
            <a:endParaRPr lang="en-GB" sz="4000" b="1" baseline="30000" dirty="0" smtClean="0">
              <a:solidFill>
                <a:srgbClr val="CD401A"/>
              </a:solidFill>
            </a:endParaRPr>
          </a:p>
          <a:p>
            <a:r>
              <a:rPr lang="en-GB" sz="4000" b="1" baseline="30000" dirty="0" smtClean="0">
                <a:solidFill>
                  <a:srgbClr val="CD401A"/>
                </a:solidFill>
              </a:rPr>
              <a:t>www.districtheatingscotland.com</a:t>
            </a:r>
            <a:endParaRPr lang="en-GB" sz="4000" b="1" baseline="30000" dirty="0">
              <a:solidFill>
                <a:srgbClr val="CD401A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-72804" y="-56628"/>
            <a:ext cx="9335111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679" y="1541423"/>
            <a:ext cx="717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Module 3 – Policy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48" y="2396247"/>
            <a:ext cx="8271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Strategic </a:t>
            </a:r>
            <a:r>
              <a:rPr lang="en-GB" sz="2000" dirty="0">
                <a:solidFill>
                  <a:srgbClr val="CD401A"/>
                </a:solidFill>
              </a:rPr>
              <a:t>Environmental Assessment (SEA) </a:t>
            </a:r>
            <a:r>
              <a:rPr lang="en-GB" sz="2000" dirty="0" smtClean="0">
                <a:solidFill>
                  <a:srgbClr val="CD401A"/>
                </a:solidFill>
              </a:rPr>
              <a:t>screening;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Impact </a:t>
            </a:r>
            <a:r>
              <a:rPr lang="en-GB" sz="2000" dirty="0">
                <a:solidFill>
                  <a:srgbClr val="CD401A"/>
                </a:solidFill>
              </a:rPr>
              <a:t>Assessment</a:t>
            </a:r>
            <a:r>
              <a:rPr lang="en-GB" sz="2000" dirty="0" smtClean="0">
                <a:solidFill>
                  <a:srgbClr val="CD401A"/>
                </a:solidFill>
              </a:rPr>
              <a:t>;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Assessment </a:t>
            </a:r>
            <a:r>
              <a:rPr lang="en-GB" sz="2000" dirty="0">
                <a:solidFill>
                  <a:srgbClr val="CD401A"/>
                </a:solidFill>
              </a:rPr>
              <a:t>of potential Legal and Risk implications</a:t>
            </a:r>
            <a:r>
              <a:rPr lang="en-GB" sz="2000" dirty="0" smtClean="0">
                <a:solidFill>
                  <a:srgbClr val="CD401A"/>
                </a:solidFill>
              </a:rPr>
              <a:t>;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Approval </a:t>
            </a:r>
            <a:r>
              <a:rPr lang="en-GB" sz="2000" dirty="0">
                <a:solidFill>
                  <a:srgbClr val="CD401A"/>
                </a:solidFill>
              </a:rPr>
              <a:t>by a committee of local elected officials.</a:t>
            </a:r>
          </a:p>
          <a:p>
            <a:endParaRPr lang="en-US" sz="2000" dirty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3984" y="0"/>
            <a:ext cx="16700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5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679" y="1541423"/>
            <a:ext cx="717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Module 4 – Financial and commercial structure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48" y="2396247"/>
            <a:ext cx="8271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CD401A"/>
              </a:solidFill>
            </a:endParaRPr>
          </a:p>
          <a:p>
            <a:r>
              <a:rPr lang="en-US" sz="2000" dirty="0" smtClean="0">
                <a:solidFill>
                  <a:srgbClr val="CD401A"/>
                </a:solidFill>
              </a:rPr>
              <a:t>Developing appropriate funding and delivery strategies: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Local authority powers 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Public procurement and other regulatory regimes </a:t>
            </a:r>
          </a:p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Business models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The role of ESCOs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Financing structures, and sources of finance </a:t>
            </a:r>
          </a:p>
          <a:p>
            <a:endParaRPr lang="en-US" sz="2000" dirty="0">
              <a:solidFill>
                <a:srgbClr val="CD401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3984" y="-56628"/>
            <a:ext cx="16700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679" y="1541423"/>
            <a:ext cx="717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Module 5 – Project definition and delivery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48" y="2396247"/>
            <a:ext cx="8271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CD401A"/>
              </a:solidFill>
            </a:endParaRPr>
          </a:p>
          <a:p>
            <a:r>
              <a:rPr lang="en-US" sz="2000" dirty="0">
                <a:solidFill>
                  <a:srgbClr val="CD401A"/>
                </a:solidFill>
              </a:rPr>
              <a:t>D</a:t>
            </a:r>
            <a:r>
              <a:rPr lang="en-US" sz="2000" dirty="0" smtClean="0">
                <a:solidFill>
                  <a:srgbClr val="CD401A"/>
                </a:solidFill>
              </a:rPr>
              <a:t>eveloping opportunities identified from the strategy into actual projects: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The project development process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Resources, project and risk management </a:t>
            </a:r>
          </a:p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Commissioning feasibility studies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Developing a business case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Moving towards procurement and delivery </a:t>
            </a:r>
          </a:p>
          <a:p>
            <a:endParaRPr lang="en-US" sz="2000" dirty="0">
              <a:solidFill>
                <a:srgbClr val="CD401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984" y="0"/>
            <a:ext cx="16700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6" name="Picture 5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226510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679" y="1541423"/>
            <a:ext cx="717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Tasks for completion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48" y="2396247"/>
            <a:ext cx="8271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Stakeholder strategy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Opportunity assessment</a:t>
            </a:r>
          </a:p>
          <a:p>
            <a:endParaRPr lang="en-GB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Schedule a catch-up call with HNP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3984" y="0"/>
            <a:ext cx="16700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5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243" y="5446185"/>
            <a:ext cx="367722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 smtClean="0">
                <a:solidFill>
                  <a:srgbClr val="CD401A"/>
                </a:solidFill>
              </a:rPr>
              <a:t>In partnership with:</a:t>
            </a:r>
            <a:endParaRPr lang="en-GB" sz="2800" b="1" baseline="30000" dirty="0">
              <a:solidFill>
                <a:srgbClr val="CD401A"/>
              </a:solidFill>
            </a:endParaRPr>
          </a:p>
          <a:p>
            <a:endParaRPr lang="en-US" sz="8000" dirty="0"/>
          </a:p>
        </p:txBody>
      </p:sp>
      <p:pic>
        <p:nvPicPr>
          <p:cNvPr id="5" name="Picture 4" descr="dualSGstacked_Pos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996" y="5872906"/>
            <a:ext cx="619247" cy="655320"/>
          </a:xfrm>
          <a:prstGeom prst="rect">
            <a:avLst/>
          </a:prstGeom>
        </p:spPr>
      </p:pic>
      <p:pic>
        <p:nvPicPr>
          <p:cNvPr id="7" name="Picture 6" descr="SE logo (cmyk)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73" y="5923873"/>
            <a:ext cx="897914" cy="655320"/>
          </a:xfrm>
          <a:prstGeom prst="rect">
            <a:avLst/>
          </a:prstGeom>
        </p:spPr>
      </p:pic>
      <p:pic>
        <p:nvPicPr>
          <p:cNvPr id="8" name="Picture 7" descr="Energy_Saving_Trust_Logo_Black_24m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695" y="5876789"/>
            <a:ext cx="862584" cy="655320"/>
          </a:xfrm>
          <a:prstGeom prst="rect">
            <a:avLst/>
          </a:prstGeom>
        </p:spPr>
      </p:pic>
      <p:pic>
        <p:nvPicPr>
          <p:cNvPr id="9" name="Picture 8" descr="RES_CMYK_hr_icon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63" y="5923873"/>
            <a:ext cx="652009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6" y="1970024"/>
            <a:ext cx="5678723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aseline="30000" dirty="0">
                <a:solidFill>
                  <a:srgbClr val="CD401A"/>
                </a:solidFill>
              </a:rPr>
              <a:t>Working together</a:t>
            </a:r>
            <a:r>
              <a:rPr lang="en-GB" sz="8000" b="1" baseline="30000" dirty="0">
                <a:solidFill>
                  <a:srgbClr val="CD401A"/>
                </a:solidFill>
              </a:rPr>
              <a:t> for a decarbonised heat sector</a:t>
            </a:r>
          </a:p>
          <a:p>
            <a:endParaRPr lang="en-US" sz="8000" dirty="0"/>
          </a:p>
        </p:txBody>
      </p:sp>
      <p:pic>
        <p:nvPicPr>
          <p:cNvPr id="2" name="Picture 1" descr="sf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41" y="5895638"/>
            <a:ext cx="655983" cy="655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6" name="Picture 15" descr="HNP_Logo_Final_White_Version.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448" y="2396247"/>
            <a:ext cx="4690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D401A"/>
                </a:solidFill>
              </a:rPr>
              <a:t>Useful Strategy information for Local Authorities, Including:</a:t>
            </a:r>
          </a:p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CD401A"/>
                </a:solidFill>
              </a:rPr>
              <a:t>Guidance notes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Case Studies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Policy documents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Knowledge sharing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CD401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9257" y="-60788"/>
            <a:ext cx="185474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82" y="2396247"/>
            <a:ext cx="3512993" cy="3348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2679" y="1082163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Website Strategy Page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679" y="1696072"/>
            <a:ext cx="618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D401A"/>
                </a:solidFill>
              </a:rPr>
              <a:t>www.districtheatingscotland.com</a:t>
            </a:r>
            <a:endParaRPr lang="en-US" sz="2800" dirty="0">
              <a:solidFill>
                <a:srgbClr val="CD4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679" y="1082163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Strategy Template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79" y="1696072"/>
            <a:ext cx="6188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D401A"/>
                </a:solidFill>
              </a:rPr>
              <a:t>Provides </a:t>
            </a:r>
            <a:r>
              <a:rPr lang="en-GB" sz="2800" dirty="0">
                <a:solidFill>
                  <a:srgbClr val="CD401A"/>
                </a:solidFill>
              </a:rPr>
              <a:t>guidance on the content and structure of </a:t>
            </a:r>
            <a:r>
              <a:rPr lang="en-GB" sz="2800" dirty="0" smtClean="0">
                <a:solidFill>
                  <a:srgbClr val="CD401A"/>
                </a:solidFill>
              </a:rPr>
              <a:t>a district heating strategy 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654" y="2766117"/>
            <a:ext cx="4690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The strategy document will define </a:t>
            </a:r>
            <a:r>
              <a:rPr lang="en-GB" sz="2000" dirty="0">
                <a:solidFill>
                  <a:srgbClr val="CD401A"/>
                </a:solidFill>
              </a:rPr>
              <a:t>the steps </a:t>
            </a:r>
            <a:r>
              <a:rPr lang="en-GB" sz="2000" dirty="0" smtClean="0">
                <a:solidFill>
                  <a:srgbClr val="CD401A"/>
                </a:solidFill>
              </a:rPr>
              <a:t>a Local Authority will </a:t>
            </a:r>
            <a:r>
              <a:rPr lang="en-GB" sz="2000" dirty="0">
                <a:solidFill>
                  <a:srgbClr val="CD401A"/>
                </a:solidFill>
              </a:rPr>
              <a:t>take to </a:t>
            </a:r>
            <a:r>
              <a:rPr lang="en-GB" sz="2000" dirty="0" smtClean="0">
                <a:solidFill>
                  <a:srgbClr val="CD401A"/>
                </a:solidFill>
              </a:rPr>
              <a:t>implement district heating. 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The document </a:t>
            </a:r>
            <a:r>
              <a:rPr lang="en-GB" sz="2000" dirty="0">
                <a:solidFill>
                  <a:srgbClr val="CD401A"/>
                </a:solidFill>
              </a:rPr>
              <a:t>is intended to </a:t>
            </a:r>
            <a:r>
              <a:rPr lang="en-GB" sz="2000" dirty="0" smtClean="0">
                <a:solidFill>
                  <a:srgbClr val="CD401A"/>
                </a:solidFill>
              </a:rPr>
              <a:t>put in place </a:t>
            </a:r>
            <a:r>
              <a:rPr lang="en-GB" sz="2000" dirty="0">
                <a:solidFill>
                  <a:srgbClr val="CD401A"/>
                </a:solidFill>
              </a:rPr>
              <a:t>formal and practical </a:t>
            </a:r>
            <a:r>
              <a:rPr lang="en-GB" sz="2000" dirty="0" smtClean="0">
                <a:solidFill>
                  <a:srgbClr val="CD401A"/>
                </a:solidFill>
              </a:rPr>
              <a:t>plans </a:t>
            </a:r>
            <a:r>
              <a:rPr lang="en-GB" sz="2000" dirty="0">
                <a:solidFill>
                  <a:srgbClr val="CD401A"/>
                </a:solidFill>
              </a:rPr>
              <a:t>for communicating, seeking approval of, and implementing </a:t>
            </a:r>
            <a:r>
              <a:rPr lang="en-GB" sz="2000" dirty="0" smtClean="0">
                <a:solidFill>
                  <a:srgbClr val="CD401A"/>
                </a:solidFill>
              </a:rPr>
              <a:t>district heating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Integrated into wider council strategy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675" y="4238"/>
            <a:ext cx="1799325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8" y="2766117"/>
            <a:ext cx="2670807" cy="3725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22" y="432524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Strategy Template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745" y="2054916"/>
            <a:ext cx="4690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Stakeholder engagement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Internal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External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Opportunity assessment</a:t>
            </a: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Planning</a:t>
            </a: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Business, commercial and financial models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6503" y="-56628"/>
            <a:ext cx="1734671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91" y="2267355"/>
            <a:ext cx="356379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745" y="17030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CD401A"/>
                </a:solidFill>
              </a:rPr>
              <a:t>Contents:</a:t>
            </a:r>
            <a:endParaRPr lang="en-US" dirty="0">
              <a:solidFill>
                <a:srgbClr val="CD4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497" y="695612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Stakeholder Strategy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434" y="1673491"/>
            <a:ext cx="3939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D401A"/>
                </a:solidFill>
              </a:rPr>
              <a:t>Internal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Council </a:t>
            </a:r>
            <a:r>
              <a:rPr lang="en-GB" sz="2000" dirty="0">
                <a:solidFill>
                  <a:srgbClr val="CD401A"/>
                </a:solidFill>
              </a:rPr>
              <a:t>Members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Chief </a:t>
            </a:r>
            <a:r>
              <a:rPr lang="en-GB" sz="2000" dirty="0">
                <a:solidFill>
                  <a:srgbClr val="CD401A"/>
                </a:solidFill>
              </a:rPr>
              <a:t>Executive and senior officers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Finance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Planning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Estates </a:t>
            </a:r>
            <a:r>
              <a:rPr lang="en-GB" sz="2000" dirty="0">
                <a:solidFill>
                  <a:srgbClr val="CD401A"/>
                </a:solidFill>
              </a:rPr>
              <a:t>and facilities management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Legal </a:t>
            </a:r>
            <a:r>
              <a:rPr lang="en-GB" sz="2000" dirty="0">
                <a:solidFill>
                  <a:srgbClr val="CD401A"/>
                </a:solidFill>
              </a:rPr>
              <a:t>and corporate services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Housing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Regeneration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Highways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Energy </a:t>
            </a:r>
            <a:r>
              <a:rPr lang="en-GB" sz="2000" dirty="0">
                <a:solidFill>
                  <a:srgbClr val="CD401A"/>
                </a:solidFill>
              </a:rPr>
              <a:t>and sustainability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Enterprise </a:t>
            </a:r>
            <a:r>
              <a:rPr lang="en-GB" sz="2000" dirty="0">
                <a:solidFill>
                  <a:srgbClr val="CD401A"/>
                </a:solidFill>
              </a:rPr>
              <a:t>and economic development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Procurement</a:t>
            </a:r>
            <a:endParaRPr lang="en-GB" sz="2000" dirty="0">
              <a:solidFill>
                <a:srgbClr val="CD401A"/>
              </a:solidFill>
            </a:endParaRP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3911" y="-28370"/>
            <a:ext cx="1790089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8718" y="1319942"/>
            <a:ext cx="41721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GB" sz="2000" dirty="0" smtClean="0">
              <a:solidFill>
                <a:srgbClr val="CD401A"/>
              </a:solidFill>
            </a:endParaRPr>
          </a:p>
          <a:p>
            <a:r>
              <a:rPr lang="en-GB" sz="2000" dirty="0" smtClean="0">
                <a:solidFill>
                  <a:srgbClr val="CD401A"/>
                </a:solidFill>
              </a:rPr>
              <a:t>External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Universities </a:t>
            </a:r>
            <a:r>
              <a:rPr lang="en-GB" sz="2000" dirty="0">
                <a:solidFill>
                  <a:srgbClr val="CD401A"/>
                </a:solidFill>
              </a:rPr>
              <a:t>and colleges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Schools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Hospitals</a:t>
            </a: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Sports </a:t>
            </a:r>
            <a:r>
              <a:rPr lang="en-GB" sz="2000" dirty="0">
                <a:solidFill>
                  <a:srgbClr val="CD401A"/>
                </a:solidFill>
              </a:rPr>
              <a:t>centre operators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Community </a:t>
            </a:r>
            <a:r>
              <a:rPr lang="en-GB" sz="2000" dirty="0">
                <a:solidFill>
                  <a:srgbClr val="CD401A"/>
                </a:solidFill>
              </a:rPr>
              <a:t>organisations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Businesses </a:t>
            </a:r>
            <a:r>
              <a:rPr lang="en-GB" sz="2000" dirty="0">
                <a:solidFill>
                  <a:srgbClr val="CD401A"/>
                </a:solidFill>
              </a:rPr>
              <a:t>and business forums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Property </a:t>
            </a:r>
            <a:r>
              <a:rPr lang="en-GB" sz="2000" dirty="0">
                <a:solidFill>
                  <a:srgbClr val="CD401A"/>
                </a:solidFill>
              </a:rPr>
              <a:t>developers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Housing </a:t>
            </a:r>
            <a:r>
              <a:rPr lang="en-GB" sz="2000" dirty="0">
                <a:solidFill>
                  <a:srgbClr val="CD401A"/>
                </a:solidFill>
              </a:rPr>
              <a:t>associations and tenants’ organisations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District </a:t>
            </a:r>
            <a:r>
              <a:rPr lang="en-GB" sz="2000" dirty="0">
                <a:solidFill>
                  <a:srgbClr val="CD401A"/>
                </a:solidFill>
              </a:rPr>
              <a:t>heating industry suppliers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679" y="786467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Opportunity Assessment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78" y="1581818"/>
            <a:ext cx="618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Opportunity Assessment Tool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800" y="2199740"/>
            <a:ext cx="4690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Interface with heat map information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Dashboard report on individual projects</a:t>
            </a: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High level project information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Pre-feasibility</a:t>
            </a: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Total heat demand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Network length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Outline costs (benchmark analysis)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RES – Feasibility studies (match funding)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8400" y="-56628"/>
            <a:ext cx="1625599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8" y="2190851"/>
            <a:ext cx="2592885" cy="39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1" y="2766117"/>
            <a:ext cx="2705245" cy="40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679" y="1082163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District Heating Loan Scheme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582" y="1985818"/>
            <a:ext cx="8343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Offer </a:t>
            </a:r>
            <a:r>
              <a:rPr lang="en-GB" sz="2000" dirty="0">
                <a:solidFill>
                  <a:srgbClr val="CD401A"/>
                </a:solidFill>
              </a:rPr>
              <a:t>low interest loans on a commercial </a:t>
            </a:r>
            <a:r>
              <a:rPr lang="en-GB" sz="2000" dirty="0" smtClean="0">
                <a:solidFill>
                  <a:srgbClr val="CD401A"/>
                </a:solidFill>
              </a:rPr>
              <a:t>basis for </a:t>
            </a:r>
            <a:r>
              <a:rPr lang="en-GB" sz="2000" dirty="0">
                <a:solidFill>
                  <a:srgbClr val="CD401A"/>
                </a:solidFill>
              </a:rPr>
              <a:t>both renewable and ‘low carbon’ technologies. 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The </a:t>
            </a:r>
            <a:r>
              <a:rPr lang="en-GB" sz="2000" dirty="0">
                <a:solidFill>
                  <a:srgbClr val="CD401A"/>
                </a:solidFill>
              </a:rPr>
              <a:t>scheme open to; Registered Social Landlords, Local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CD401A"/>
                </a:solidFill>
              </a:rPr>
              <a:t>Authorities, small and medium enterprises (SME’s) </a:t>
            </a:r>
            <a:r>
              <a:rPr lang="en-GB" sz="2000" dirty="0" smtClean="0">
                <a:solidFill>
                  <a:srgbClr val="CD401A"/>
                </a:solidFill>
              </a:rPr>
              <a:t>and Energy </a:t>
            </a:r>
            <a:r>
              <a:rPr lang="en-GB" sz="2000" dirty="0">
                <a:solidFill>
                  <a:srgbClr val="CD401A"/>
                </a:solidFill>
              </a:rPr>
              <a:t>Service Companies (ESCO’s) in Scotland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Loans </a:t>
            </a:r>
            <a:r>
              <a:rPr lang="en-GB" sz="2000" dirty="0">
                <a:solidFill>
                  <a:srgbClr val="CD401A"/>
                </a:solidFill>
              </a:rPr>
              <a:t>of up to £400,000 per project are available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Competitive </a:t>
            </a:r>
            <a:r>
              <a:rPr lang="en-GB" sz="2000" dirty="0">
                <a:solidFill>
                  <a:srgbClr val="CD401A"/>
                </a:solidFill>
              </a:rPr>
              <a:t>interest rates (3.5%) unless high risk.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Security </a:t>
            </a:r>
            <a:r>
              <a:rPr lang="en-GB" sz="2000" dirty="0">
                <a:solidFill>
                  <a:srgbClr val="CD401A"/>
                </a:solidFill>
              </a:rPr>
              <a:t>not required (loans are unsecured)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675" y="4238"/>
            <a:ext cx="1799325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22" y="1436106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Strategy </a:t>
            </a:r>
            <a:r>
              <a:rPr lang="en-US" sz="4000" b="1" dirty="0" err="1" smtClean="0">
                <a:solidFill>
                  <a:srgbClr val="CD401A"/>
                </a:solidFill>
              </a:rPr>
              <a:t>Programme</a:t>
            </a:r>
            <a:r>
              <a:rPr lang="en-US" sz="4000" b="1" dirty="0" smtClean="0">
                <a:solidFill>
                  <a:srgbClr val="CD401A"/>
                </a:solidFill>
              </a:rPr>
              <a:t> Support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45" y="2627571"/>
            <a:ext cx="7061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D401A"/>
                </a:solidFill>
              </a:rPr>
              <a:t>Help and advice from the HNP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Opportunity assessment and technical support  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allan.crooks@resourceefficientscotland.com 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Finance and business models</a:t>
            </a:r>
            <a:endParaRPr lang="en-US" sz="2000" dirty="0">
              <a:solidFill>
                <a:srgbClr val="CD401A"/>
              </a:solidFill>
            </a:endParaRP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Paul.Moseley@scottishfuturestrust.org.uk</a:t>
            </a:r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984" y="-56628"/>
            <a:ext cx="16700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464</Words>
  <Application>Microsoft Office PowerPoint</Application>
  <PresentationFormat>On-screen Show (4:3)</PresentationFormat>
  <Paragraphs>160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Gourley</dc:creator>
  <cp:lastModifiedBy>Allan Crooks</cp:lastModifiedBy>
  <cp:revision>65</cp:revision>
  <cp:lastPrinted>2015-06-08T12:29:31Z</cp:lastPrinted>
  <dcterms:created xsi:type="dcterms:W3CDTF">2015-05-27T08:51:44Z</dcterms:created>
  <dcterms:modified xsi:type="dcterms:W3CDTF">2015-06-09T05:28:50Z</dcterms:modified>
</cp:coreProperties>
</file>