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81" r:id="rId3"/>
    <p:sldId id="292" r:id="rId4"/>
    <p:sldId id="293" r:id="rId5"/>
    <p:sldId id="295" r:id="rId6"/>
    <p:sldId id="303" r:id="rId7"/>
    <p:sldId id="296" r:id="rId8"/>
    <p:sldId id="305" r:id="rId9"/>
    <p:sldId id="299" r:id="rId10"/>
    <p:sldId id="300" r:id="rId11"/>
    <p:sldId id="307" r:id="rId12"/>
    <p:sldId id="297" r:id="rId13"/>
    <p:sldId id="313" r:id="rId14"/>
    <p:sldId id="310" r:id="rId15"/>
    <p:sldId id="311" r:id="rId16"/>
    <p:sldId id="312" r:id="rId17"/>
    <p:sldId id="30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Hawkey" initials="DH" lastIdx="10" clrIdx="0"/>
  <p:cmAuthor id="1" name="Ruth Bush"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81" autoAdjust="0"/>
  </p:normalViewPr>
  <p:slideViewPr>
    <p:cSldViewPr>
      <p:cViewPr varScale="1">
        <p:scale>
          <a:sx n="64" d="100"/>
          <a:sy n="64" d="100"/>
        </p:scale>
        <p:origin x="-1936"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F10E0-52C4-5F4E-B680-D0E645F517AF}" type="doc">
      <dgm:prSet loTypeId="urn:microsoft.com/office/officeart/2009/3/layout/PieProcess" loCatId="" qsTypeId="urn:microsoft.com/office/officeart/2005/8/quickstyle/simple4" qsCatId="simple" csTypeId="urn:microsoft.com/office/officeart/2005/8/colors/accent1_2" csCatId="accent1" phldr="1"/>
      <dgm:spPr/>
      <dgm:t>
        <a:bodyPr/>
        <a:lstStyle/>
        <a:p>
          <a:endParaRPr lang="en-US"/>
        </a:p>
      </dgm:t>
    </dgm:pt>
    <dgm:pt modelId="{6B58A5F9-16A5-104C-B954-B0C0E634DC93}">
      <dgm:prSet phldrT="[Text]"/>
      <dgm:spPr/>
      <dgm:t>
        <a:bodyPr/>
        <a:lstStyle/>
        <a:p>
          <a:r>
            <a:rPr lang="en-US" dirty="0" smtClean="0"/>
            <a:t>Energy</a:t>
          </a:r>
          <a:endParaRPr lang="en-US" dirty="0"/>
        </a:p>
      </dgm:t>
    </dgm:pt>
    <dgm:pt modelId="{2D7F517C-D048-4844-8914-A84AC01FB861}" type="parTrans" cxnId="{3B1FA775-BD6A-4745-9932-B6C6C5AAC053}">
      <dgm:prSet/>
      <dgm:spPr/>
      <dgm:t>
        <a:bodyPr/>
        <a:lstStyle/>
        <a:p>
          <a:endParaRPr lang="en-US"/>
        </a:p>
      </dgm:t>
    </dgm:pt>
    <dgm:pt modelId="{C571071B-AF7A-EC40-94F1-A50DEA91EE38}" type="sibTrans" cxnId="{3B1FA775-BD6A-4745-9932-B6C6C5AAC053}">
      <dgm:prSet/>
      <dgm:spPr/>
      <dgm:t>
        <a:bodyPr/>
        <a:lstStyle/>
        <a:p>
          <a:endParaRPr lang="en-US"/>
        </a:p>
      </dgm:t>
    </dgm:pt>
    <dgm:pt modelId="{D071CA0D-15D6-A341-8C9E-97045DF9B70C}">
      <dgm:prSet/>
      <dgm:spPr/>
      <dgm:t>
        <a:bodyPr/>
        <a:lstStyle/>
        <a:p>
          <a:r>
            <a:rPr lang="en-US" dirty="0" smtClean="0"/>
            <a:t>Environment</a:t>
          </a:r>
        </a:p>
      </dgm:t>
    </dgm:pt>
    <dgm:pt modelId="{89B2379C-EDDA-D14E-A190-32726478A63E}" type="parTrans" cxnId="{FDBAECEF-6391-6A48-B9B1-6DAA6641981D}">
      <dgm:prSet/>
      <dgm:spPr/>
      <dgm:t>
        <a:bodyPr/>
        <a:lstStyle/>
        <a:p>
          <a:endParaRPr lang="en-US"/>
        </a:p>
      </dgm:t>
    </dgm:pt>
    <dgm:pt modelId="{F999B468-BACE-C14B-B76C-49DCFDB00F9B}" type="sibTrans" cxnId="{FDBAECEF-6391-6A48-B9B1-6DAA6641981D}">
      <dgm:prSet/>
      <dgm:spPr/>
      <dgm:t>
        <a:bodyPr/>
        <a:lstStyle/>
        <a:p>
          <a:endParaRPr lang="en-US"/>
        </a:p>
      </dgm:t>
    </dgm:pt>
    <dgm:pt modelId="{D65D9563-8C93-954A-8083-AC8C7E0C0365}">
      <dgm:prSet/>
      <dgm:spPr/>
      <dgm:t>
        <a:bodyPr/>
        <a:lstStyle/>
        <a:p>
          <a:r>
            <a:rPr lang="en-US" dirty="0" smtClean="0"/>
            <a:t>Economy</a:t>
          </a:r>
          <a:endParaRPr lang="en-US" dirty="0"/>
        </a:p>
      </dgm:t>
    </dgm:pt>
    <dgm:pt modelId="{D5433F83-BB18-1642-A8E3-93F53EC6CB49}" type="parTrans" cxnId="{B9890D20-F361-B64D-A05C-E80FC779440C}">
      <dgm:prSet/>
      <dgm:spPr/>
      <dgm:t>
        <a:bodyPr/>
        <a:lstStyle/>
        <a:p>
          <a:endParaRPr lang="en-US"/>
        </a:p>
      </dgm:t>
    </dgm:pt>
    <dgm:pt modelId="{B7E5144D-0997-324C-AC5F-33CDEA56260C}" type="sibTrans" cxnId="{B9890D20-F361-B64D-A05C-E80FC779440C}">
      <dgm:prSet/>
      <dgm:spPr/>
      <dgm:t>
        <a:bodyPr/>
        <a:lstStyle/>
        <a:p>
          <a:endParaRPr lang="en-US"/>
        </a:p>
      </dgm:t>
    </dgm:pt>
    <dgm:pt modelId="{342529C2-26C9-F346-AA6F-A37E3007E30E}">
      <dgm:prSet phldrT="[Text]"/>
      <dgm:spPr/>
      <dgm:t>
        <a:bodyPr/>
        <a:lstStyle/>
        <a:p>
          <a:r>
            <a:rPr lang="en-US" dirty="0" smtClean="0"/>
            <a:t>Primary Energy Supply</a:t>
          </a:r>
          <a:endParaRPr lang="en-US" dirty="0"/>
        </a:p>
      </dgm:t>
    </dgm:pt>
    <dgm:pt modelId="{A450E84C-3C2D-E74F-ABE2-9C79A645551A}" type="parTrans" cxnId="{4A984724-5863-174C-B399-C020BC444207}">
      <dgm:prSet/>
      <dgm:spPr/>
      <dgm:t>
        <a:bodyPr/>
        <a:lstStyle/>
        <a:p>
          <a:endParaRPr lang="en-US"/>
        </a:p>
      </dgm:t>
    </dgm:pt>
    <dgm:pt modelId="{358A35E4-9FE1-8241-8956-C55AF213A59C}" type="sibTrans" cxnId="{4A984724-5863-174C-B399-C020BC444207}">
      <dgm:prSet/>
      <dgm:spPr/>
      <dgm:t>
        <a:bodyPr/>
        <a:lstStyle/>
        <a:p>
          <a:endParaRPr lang="en-US"/>
        </a:p>
      </dgm:t>
    </dgm:pt>
    <dgm:pt modelId="{A860804C-4916-774D-B01B-73B8AE8E68F9}">
      <dgm:prSet/>
      <dgm:spPr/>
      <dgm:t>
        <a:bodyPr/>
        <a:lstStyle/>
        <a:p>
          <a:r>
            <a:rPr lang="en-US" dirty="0" smtClean="0"/>
            <a:t>Carbon Emissions</a:t>
          </a:r>
        </a:p>
      </dgm:t>
    </dgm:pt>
    <dgm:pt modelId="{6EAA5317-EF20-624B-B81B-AB9F9EF33E2A}" type="parTrans" cxnId="{1C962FE8-9F34-3844-AF3C-BD509C2DF19B}">
      <dgm:prSet/>
      <dgm:spPr/>
      <dgm:t>
        <a:bodyPr/>
        <a:lstStyle/>
        <a:p>
          <a:endParaRPr lang="en-US"/>
        </a:p>
      </dgm:t>
    </dgm:pt>
    <dgm:pt modelId="{293BE410-9134-8E46-917C-75D3F79EF752}" type="sibTrans" cxnId="{1C962FE8-9F34-3844-AF3C-BD509C2DF19B}">
      <dgm:prSet/>
      <dgm:spPr/>
      <dgm:t>
        <a:bodyPr/>
        <a:lstStyle/>
        <a:p>
          <a:endParaRPr lang="en-US"/>
        </a:p>
      </dgm:t>
    </dgm:pt>
    <dgm:pt modelId="{DDA4A601-D724-E747-B9FF-E67DC55AD0CE}">
      <dgm:prSet/>
      <dgm:spPr/>
      <dgm:t>
        <a:bodyPr/>
        <a:lstStyle/>
        <a:p>
          <a:r>
            <a:rPr lang="en-US" dirty="0" smtClean="0"/>
            <a:t>Total Annual Energy System Costs</a:t>
          </a:r>
          <a:endParaRPr lang="en-US" dirty="0"/>
        </a:p>
      </dgm:t>
    </dgm:pt>
    <dgm:pt modelId="{909E9B80-B8DE-D347-9956-2C905873BDB4}" type="parTrans" cxnId="{DA1928ED-2A32-4C48-8932-5A1877B171E4}">
      <dgm:prSet/>
      <dgm:spPr/>
      <dgm:t>
        <a:bodyPr/>
        <a:lstStyle/>
        <a:p>
          <a:endParaRPr lang="en-US"/>
        </a:p>
      </dgm:t>
    </dgm:pt>
    <dgm:pt modelId="{02F1E400-576F-1244-940B-88F259C371B8}" type="sibTrans" cxnId="{DA1928ED-2A32-4C48-8932-5A1877B171E4}">
      <dgm:prSet/>
      <dgm:spPr/>
      <dgm:t>
        <a:bodyPr/>
        <a:lstStyle/>
        <a:p>
          <a:endParaRPr lang="en-US"/>
        </a:p>
      </dgm:t>
    </dgm:pt>
    <dgm:pt modelId="{EC6C71E0-65F5-B54F-9D70-09D7DE0C48AE}" type="pres">
      <dgm:prSet presAssocID="{DB9F10E0-52C4-5F4E-B680-D0E645F517AF}" presName="Name0" presStyleCnt="0">
        <dgm:presLayoutVars>
          <dgm:chMax val="7"/>
          <dgm:chPref val="7"/>
          <dgm:dir/>
          <dgm:animOne val="branch"/>
          <dgm:animLvl val="lvl"/>
        </dgm:presLayoutVars>
      </dgm:prSet>
      <dgm:spPr/>
      <dgm:t>
        <a:bodyPr/>
        <a:lstStyle/>
        <a:p>
          <a:endParaRPr lang="en-US"/>
        </a:p>
      </dgm:t>
    </dgm:pt>
    <dgm:pt modelId="{5A738917-775B-5B4F-A409-8A5DC4CBF5ED}" type="pres">
      <dgm:prSet presAssocID="{6B58A5F9-16A5-104C-B954-B0C0E634DC93}" presName="ParentComposite" presStyleCnt="0"/>
      <dgm:spPr/>
    </dgm:pt>
    <dgm:pt modelId="{359BE2D7-664F-084B-AD07-951DD0988EFA}" type="pres">
      <dgm:prSet presAssocID="{6B58A5F9-16A5-104C-B954-B0C0E634DC93}" presName="Chord" presStyleLbl="bgShp" presStyleIdx="0" presStyleCnt="3"/>
      <dgm:spPr>
        <a:ln>
          <a:solidFill>
            <a:schemeClr val="bg1">
              <a:lumMod val="50000"/>
            </a:schemeClr>
          </a:solidFill>
        </a:ln>
      </dgm:spPr>
      <dgm:t>
        <a:bodyPr/>
        <a:lstStyle/>
        <a:p>
          <a:endParaRPr lang="en-US"/>
        </a:p>
      </dgm:t>
    </dgm:pt>
    <dgm:pt modelId="{78BF8058-B571-714A-9741-46FA78A138F8}" type="pres">
      <dgm:prSet presAssocID="{6B58A5F9-16A5-104C-B954-B0C0E634DC93}" presName="Pie" presStyleLbl="alignNode1" presStyleIdx="0" presStyleCnt="3"/>
      <dgm:spPr/>
    </dgm:pt>
    <dgm:pt modelId="{4B78F213-F6CF-3B46-9E23-4DD9A7544D93}" type="pres">
      <dgm:prSet presAssocID="{6B58A5F9-16A5-104C-B954-B0C0E634DC93}" presName="Parent" presStyleLbl="revTx" presStyleIdx="0" presStyleCnt="6">
        <dgm:presLayoutVars>
          <dgm:chMax val="1"/>
          <dgm:chPref val="1"/>
          <dgm:bulletEnabled val="1"/>
        </dgm:presLayoutVars>
      </dgm:prSet>
      <dgm:spPr/>
      <dgm:t>
        <a:bodyPr/>
        <a:lstStyle/>
        <a:p>
          <a:endParaRPr lang="en-US"/>
        </a:p>
      </dgm:t>
    </dgm:pt>
    <dgm:pt modelId="{98C7BF88-C92C-7449-B542-88578CC36FD2}" type="pres">
      <dgm:prSet presAssocID="{358A35E4-9FE1-8241-8956-C55AF213A59C}" presName="negSibTrans" presStyleCnt="0"/>
      <dgm:spPr/>
    </dgm:pt>
    <dgm:pt modelId="{63272A56-C0AF-A340-8BD5-A935484F1AB1}" type="pres">
      <dgm:prSet presAssocID="{6B58A5F9-16A5-104C-B954-B0C0E634DC93}" presName="composite" presStyleCnt="0"/>
      <dgm:spPr/>
    </dgm:pt>
    <dgm:pt modelId="{76F0B944-614D-044C-9E2B-31C266705497}" type="pres">
      <dgm:prSet presAssocID="{6B58A5F9-16A5-104C-B954-B0C0E634DC93}" presName="Child" presStyleLbl="revTx" presStyleIdx="1" presStyleCnt="6">
        <dgm:presLayoutVars>
          <dgm:chMax val="0"/>
          <dgm:chPref val="0"/>
          <dgm:bulletEnabled val="1"/>
        </dgm:presLayoutVars>
      </dgm:prSet>
      <dgm:spPr/>
      <dgm:t>
        <a:bodyPr/>
        <a:lstStyle/>
        <a:p>
          <a:endParaRPr lang="en-US"/>
        </a:p>
      </dgm:t>
    </dgm:pt>
    <dgm:pt modelId="{8AAC1346-147C-0D4F-A077-E01CD3764BA0}" type="pres">
      <dgm:prSet presAssocID="{C571071B-AF7A-EC40-94F1-A50DEA91EE38}" presName="sibTrans" presStyleCnt="0"/>
      <dgm:spPr/>
    </dgm:pt>
    <dgm:pt modelId="{717EBA16-DDE8-5D4D-B99D-B8905AF7A54D}" type="pres">
      <dgm:prSet presAssocID="{D071CA0D-15D6-A341-8C9E-97045DF9B70C}" presName="ParentComposite" presStyleCnt="0"/>
      <dgm:spPr/>
    </dgm:pt>
    <dgm:pt modelId="{50860DBC-A92B-DF41-9A6D-C97E88F4DA64}" type="pres">
      <dgm:prSet presAssocID="{D071CA0D-15D6-A341-8C9E-97045DF9B70C}" presName="Chord" presStyleLbl="bgShp" presStyleIdx="1" presStyleCnt="3"/>
      <dgm:spPr/>
    </dgm:pt>
    <dgm:pt modelId="{86CB4C92-ABB8-124E-93C9-74CEBA3F9D3C}" type="pres">
      <dgm:prSet presAssocID="{D071CA0D-15D6-A341-8C9E-97045DF9B70C}" presName="Pie" presStyleLbl="alignNode1" presStyleIdx="1" presStyleCnt="3"/>
      <dgm:spPr>
        <a:ln>
          <a:solidFill>
            <a:schemeClr val="bg1">
              <a:lumMod val="50000"/>
            </a:schemeClr>
          </a:solidFill>
        </a:ln>
      </dgm:spPr>
      <dgm:t>
        <a:bodyPr/>
        <a:lstStyle/>
        <a:p>
          <a:endParaRPr lang="en-US"/>
        </a:p>
      </dgm:t>
    </dgm:pt>
    <dgm:pt modelId="{223788F6-1C53-FE4A-AE00-27080D9A0D6F}" type="pres">
      <dgm:prSet presAssocID="{D071CA0D-15D6-A341-8C9E-97045DF9B70C}" presName="Parent" presStyleLbl="revTx" presStyleIdx="2" presStyleCnt="6">
        <dgm:presLayoutVars>
          <dgm:chMax val="1"/>
          <dgm:chPref val="1"/>
          <dgm:bulletEnabled val="1"/>
        </dgm:presLayoutVars>
      </dgm:prSet>
      <dgm:spPr/>
      <dgm:t>
        <a:bodyPr/>
        <a:lstStyle/>
        <a:p>
          <a:endParaRPr lang="en-US"/>
        </a:p>
      </dgm:t>
    </dgm:pt>
    <dgm:pt modelId="{DD517D6B-849A-7D42-AFB0-39C17BA468C5}" type="pres">
      <dgm:prSet presAssocID="{293BE410-9134-8E46-917C-75D3F79EF752}" presName="negSibTrans" presStyleCnt="0"/>
      <dgm:spPr/>
    </dgm:pt>
    <dgm:pt modelId="{B4788FA5-2EC2-8C42-A647-8AA4E23E3786}" type="pres">
      <dgm:prSet presAssocID="{D071CA0D-15D6-A341-8C9E-97045DF9B70C}" presName="composite" presStyleCnt="0"/>
      <dgm:spPr/>
    </dgm:pt>
    <dgm:pt modelId="{61C13BB4-BA91-4D46-BDBD-62A757066A5C}" type="pres">
      <dgm:prSet presAssocID="{D071CA0D-15D6-A341-8C9E-97045DF9B70C}" presName="Child" presStyleLbl="revTx" presStyleIdx="3" presStyleCnt="6">
        <dgm:presLayoutVars>
          <dgm:chMax val="0"/>
          <dgm:chPref val="0"/>
          <dgm:bulletEnabled val="1"/>
        </dgm:presLayoutVars>
      </dgm:prSet>
      <dgm:spPr/>
      <dgm:t>
        <a:bodyPr/>
        <a:lstStyle/>
        <a:p>
          <a:endParaRPr lang="en-US"/>
        </a:p>
      </dgm:t>
    </dgm:pt>
    <dgm:pt modelId="{9605E25A-95D5-B545-8A95-C76E0F06D3DA}" type="pres">
      <dgm:prSet presAssocID="{F999B468-BACE-C14B-B76C-49DCFDB00F9B}" presName="sibTrans" presStyleCnt="0"/>
      <dgm:spPr/>
    </dgm:pt>
    <dgm:pt modelId="{8AC6B3E4-E225-1049-9D46-17F084423E23}" type="pres">
      <dgm:prSet presAssocID="{D65D9563-8C93-954A-8083-AC8C7E0C0365}" presName="ParentComposite" presStyleCnt="0"/>
      <dgm:spPr/>
    </dgm:pt>
    <dgm:pt modelId="{A28DD627-237B-F24D-87FB-64695A55FB4F}" type="pres">
      <dgm:prSet presAssocID="{D65D9563-8C93-954A-8083-AC8C7E0C0365}" presName="Chord" presStyleLbl="bgShp" presStyleIdx="2" presStyleCnt="3"/>
      <dgm:spPr/>
    </dgm:pt>
    <dgm:pt modelId="{0B0CF7C5-690B-5744-98BA-65A8E0BDA500}" type="pres">
      <dgm:prSet presAssocID="{D65D9563-8C93-954A-8083-AC8C7E0C0365}" presName="Pie" presStyleLbl="alignNode1" presStyleIdx="2" presStyleCnt="3"/>
      <dgm:spPr>
        <a:ln>
          <a:solidFill>
            <a:schemeClr val="bg1">
              <a:lumMod val="50000"/>
            </a:schemeClr>
          </a:solidFill>
        </a:ln>
      </dgm:spPr>
      <dgm:t>
        <a:bodyPr/>
        <a:lstStyle/>
        <a:p>
          <a:endParaRPr lang="en-US"/>
        </a:p>
      </dgm:t>
    </dgm:pt>
    <dgm:pt modelId="{AE7684FD-6FD0-9840-AE45-F15789FF3278}" type="pres">
      <dgm:prSet presAssocID="{D65D9563-8C93-954A-8083-AC8C7E0C0365}" presName="Parent" presStyleLbl="revTx" presStyleIdx="4" presStyleCnt="6">
        <dgm:presLayoutVars>
          <dgm:chMax val="1"/>
          <dgm:chPref val="1"/>
          <dgm:bulletEnabled val="1"/>
        </dgm:presLayoutVars>
      </dgm:prSet>
      <dgm:spPr/>
      <dgm:t>
        <a:bodyPr/>
        <a:lstStyle/>
        <a:p>
          <a:endParaRPr lang="en-US"/>
        </a:p>
      </dgm:t>
    </dgm:pt>
    <dgm:pt modelId="{E93CED8B-81C5-394D-AAB3-DA4A5DC6DF88}" type="pres">
      <dgm:prSet presAssocID="{02F1E400-576F-1244-940B-88F259C371B8}" presName="negSibTrans" presStyleCnt="0"/>
      <dgm:spPr/>
    </dgm:pt>
    <dgm:pt modelId="{5049708E-02CD-F344-A4AF-6A0642541ECE}" type="pres">
      <dgm:prSet presAssocID="{D65D9563-8C93-954A-8083-AC8C7E0C0365}" presName="composite" presStyleCnt="0"/>
      <dgm:spPr/>
    </dgm:pt>
    <dgm:pt modelId="{BC113726-727B-2A4B-9E75-CF67BB2C69C0}" type="pres">
      <dgm:prSet presAssocID="{D65D9563-8C93-954A-8083-AC8C7E0C0365}" presName="Child" presStyleLbl="revTx" presStyleIdx="5" presStyleCnt="6">
        <dgm:presLayoutVars>
          <dgm:chMax val="0"/>
          <dgm:chPref val="0"/>
          <dgm:bulletEnabled val="1"/>
        </dgm:presLayoutVars>
      </dgm:prSet>
      <dgm:spPr/>
      <dgm:t>
        <a:bodyPr/>
        <a:lstStyle/>
        <a:p>
          <a:endParaRPr lang="en-US"/>
        </a:p>
      </dgm:t>
    </dgm:pt>
  </dgm:ptLst>
  <dgm:cxnLst>
    <dgm:cxn modelId="{E8CB5C6E-ED2A-4593-BFF7-5419115A35FC}" type="presOf" srcId="{D65D9563-8C93-954A-8083-AC8C7E0C0365}" destId="{AE7684FD-6FD0-9840-AE45-F15789FF3278}" srcOrd="0" destOrd="0" presId="urn:microsoft.com/office/officeart/2009/3/layout/PieProcess"/>
    <dgm:cxn modelId="{839C5585-48D5-4D93-95AF-83DA06B9A946}" type="presOf" srcId="{DB9F10E0-52C4-5F4E-B680-D0E645F517AF}" destId="{EC6C71E0-65F5-B54F-9D70-09D7DE0C48AE}" srcOrd="0" destOrd="0" presId="urn:microsoft.com/office/officeart/2009/3/layout/PieProcess"/>
    <dgm:cxn modelId="{DA1928ED-2A32-4C48-8932-5A1877B171E4}" srcId="{D65D9563-8C93-954A-8083-AC8C7E0C0365}" destId="{DDA4A601-D724-E747-B9FF-E67DC55AD0CE}" srcOrd="0" destOrd="0" parTransId="{909E9B80-B8DE-D347-9956-2C905873BDB4}" sibTransId="{02F1E400-576F-1244-940B-88F259C371B8}"/>
    <dgm:cxn modelId="{B9890D20-F361-B64D-A05C-E80FC779440C}" srcId="{DB9F10E0-52C4-5F4E-B680-D0E645F517AF}" destId="{D65D9563-8C93-954A-8083-AC8C7E0C0365}" srcOrd="2" destOrd="0" parTransId="{D5433F83-BB18-1642-A8E3-93F53EC6CB49}" sibTransId="{B7E5144D-0997-324C-AC5F-33CDEA56260C}"/>
    <dgm:cxn modelId="{82DC3C35-8635-4895-9752-71AE82EDC31A}" type="presOf" srcId="{A860804C-4916-774D-B01B-73B8AE8E68F9}" destId="{61C13BB4-BA91-4D46-BDBD-62A757066A5C}" srcOrd="0" destOrd="0" presId="urn:microsoft.com/office/officeart/2009/3/layout/PieProcess"/>
    <dgm:cxn modelId="{C05E5E85-3147-4E28-8657-5E380337FBA1}" type="presOf" srcId="{D071CA0D-15D6-A341-8C9E-97045DF9B70C}" destId="{223788F6-1C53-FE4A-AE00-27080D9A0D6F}" srcOrd="0" destOrd="0" presId="urn:microsoft.com/office/officeart/2009/3/layout/PieProcess"/>
    <dgm:cxn modelId="{FDBAECEF-6391-6A48-B9B1-6DAA6641981D}" srcId="{DB9F10E0-52C4-5F4E-B680-D0E645F517AF}" destId="{D071CA0D-15D6-A341-8C9E-97045DF9B70C}" srcOrd="1" destOrd="0" parTransId="{89B2379C-EDDA-D14E-A190-32726478A63E}" sibTransId="{F999B468-BACE-C14B-B76C-49DCFDB00F9B}"/>
    <dgm:cxn modelId="{195C7ECD-0DA5-41FE-A991-ACAB64D19487}" type="presOf" srcId="{6B58A5F9-16A5-104C-B954-B0C0E634DC93}" destId="{4B78F213-F6CF-3B46-9E23-4DD9A7544D93}" srcOrd="0" destOrd="0" presId="urn:microsoft.com/office/officeart/2009/3/layout/PieProcess"/>
    <dgm:cxn modelId="{0BF4A57A-9662-4333-ABF2-9B69B22CE472}" type="presOf" srcId="{DDA4A601-D724-E747-B9FF-E67DC55AD0CE}" destId="{BC113726-727B-2A4B-9E75-CF67BB2C69C0}" srcOrd="0" destOrd="0" presId="urn:microsoft.com/office/officeart/2009/3/layout/PieProcess"/>
    <dgm:cxn modelId="{3B1FA775-BD6A-4745-9932-B6C6C5AAC053}" srcId="{DB9F10E0-52C4-5F4E-B680-D0E645F517AF}" destId="{6B58A5F9-16A5-104C-B954-B0C0E634DC93}" srcOrd="0" destOrd="0" parTransId="{2D7F517C-D048-4844-8914-A84AC01FB861}" sibTransId="{C571071B-AF7A-EC40-94F1-A50DEA91EE38}"/>
    <dgm:cxn modelId="{52683074-CFAA-4C94-9713-119A4ADF69BA}" type="presOf" srcId="{342529C2-26C9-F346-AA6F-A37E3007E30E}" destId="{76F0B944-614D-044C-9E2B-31C266705497}" srcOrd="0" destOrd="0" presId="urn:microsoft.com/office/officeart/2009/3/layout/PieProcess"/>
    <dgm:cxn modelId="{4A984724-5863-174C-B399-C020BC444207}" srcId="{6B58A5F9-16A5-104C-B954-B0C0E634DC93}" destId="{342529C2-26C9-F346-AA6F-A37E3007E30E}" srcOrd="0" destOrd="0" parTransId="{A450E84C-3C2D-E74F-ABE2-9C79A645551A}" sibTransId="{358A35E4-9FE1-8241-8956-C55AF213A59C}"/>
    <dgm:cxn modelId="{1C962FE8-9F34-3844-AF3C-BD509C2DF19B}" srcId="{D071CA0D-15D6-A341-8C9E-97045DF9B70C}" destId="{A860804C-4916-774D-B01B-73B8AE8E68F9}" srcOrd="0" destOrd="0" parTransId="{6EAA5317-EF20-624B-B81B-AB9F9EF33E2A}" sibTransId="{293BE410-9134-8E46-917C-75D3F79EF752}"/>
    <dgm:cxn modelId="{B2BC1700-59B3-4673-84AE-1F714823E7AF}" type="presParOf" srcId="{EC6C71E0-65F5-B54F-9D70-09D7DE0C48AE}" destId="{5A738917-775B-5B4F-A409-8A5DC4CBF5ED}" srcOrd="0" destOrd="0" presId="urn:microsoft.com/office/officeart/2009/3/layout/PieProcess"/>
    <dgm:cxn modelId="{FA87BB92-FAE1-4BD2-BE2D-4E62E79B4BAE}" type="presParOf" srcId="{5A738917-775B-5B4F-A409-8A5DC4CBF5ED}" destId="{359BE2D7-664F-084B-AD07-951DD0988EFA}" srcOrd="0" destOrd="0" presId="urn:microsoft.com/office/officeart/2009/3/layout/PieProcess"/>
    <dgm:cxn modelId="{E018C1B0-4A3C-4BBC-89EB-A3E0E295EF69}" type="presParOf" srcId="{5A738917-775B-5B4F-A409-8A5DC4CBF5ED}" destId="{78BF8058-B571-714A-9741-46FA78A138F8}" srcOrd="1" destOrd="0" presId="urn:microsoft.com/office/officeart/2009/3/layout/PieProcess"/>
    <dgm:cxn modelId="{C825F110-6486-4548-ACDD-A508F054C287}" type="presParOf" srcId="{5A738917-775B-5B4F-A409-8A5DC4CBF5ED}" destId="{4B78F213-F6CF-3B46-9E23-4DD9A7544D93}" srcOrd="2" destOrd="0" presId="urn:microsoft.com/office/officeart/2009/3/layout/PieProcess"/>
    <dgm:cxn modelId="{15F82752-D4C9-45AA-8991-967E0110E4C8}" type="presParOf" srcId="{EC6C71E0-65F5-B54F-9D70-09D7DE0C48AE}" destId="{98C7BF88-C92C-7449-B542-88578CC36FD2}" srcOrd="1" destOrd="0" presId="urn:microsoft.com/office/officeart/2009/3/layout/PieProcess"/>
    <dgm:cxn modelId="{88519598-5D51-4D51-93B6-C510BF4AE9D7}" type="presParOf" srcId="{EC6C71E0-65F5-B54F-9D70-09D7DE0C48AE}" destId="{63272A56-C0AF-A340-8BD5-A935484F1AB1}" srcOrd="2" destOrd="0" presId="urn:microsoft.com/office/officeart/2009/3/layout/PieProcess"/>
    <dgm:cxn modelId="{39172A77-1CC0-4603-8868-AA43276EB240}" type="presParOf" srcId="{63272A56-C0AF-A340-8BD5-A935484F1AB1}" destId="{76F0B944-614D-044C-9E2B-31C266705497}" srcOrd="0" destOrd="0" presId="urn:microsoft.com/office/officeart/2009/3/layout/PieProcess"/>
    <dgm:cxn modelId="{F462BBBA-3BDA-4188-8ABE-8EED173F7D8A}" type="presParOf" srcId="{EC6C71E0-65F5-B54F-9D70-09D7DE0C48AE}" destId="{8AAC1346-147C-0D4F-A077-E01CD3764BA0}" srcOrd="3" destOrd="0" presId="urn:microsoft.com/office/officeart/2009/3/layout/PieProcess"/>
    <dgm:cxn modelId="{CC55F2EA-EC13-459A-874E-C9909B347541}" type="presParOf" srcId="{EC6C71E0-65F5-B54F-9D70-09D7DE0C48AE}" destId="{717EBA16-DDE8-5D4D-B99D-B8905AF7A54D}" srcOrd="4" destOrd="0" presId="urn:microsoft.com/office/officeart/2009/3/layout/PieProcess"/>
    <dgm:cxn modelId="{26B3A17F-1E74-4870-8911-C3F65A385251}" type="presParOf" srcId="{717EBA16-DDE8-5D4D-B99D-B8905AF7A54D}" destId="{50860DBC-A92B-DF41-9A6D-C97E88F4DA64}" srcOrd="0" destOrd="0" presId="urn:microsoft.com/office/officeart/2009/3/layout/PieProcess"/>
    <dgm:cxn modelId="{1400A784-A353-49E3-9848-3CB8B03091A1}" type="presParOf" srcId="{717EBA16-DDE8-5D4D-B99D-B8905AF7A54D}" destId="{86CB4C92-ABB8-124E-93C9-74CEBA3F9D3C}" srcOrd="1" destOrd="0" presId="urn:microsoft.com/office/officeart/2009/3/layout/PieProcess"/>
    <dgm:cxn modelId="{84C058A9-7B3D-40A8-A072-8B76F245DC26}" type="presParOf" srcId="{717EBA16-DDE8-5D4D-B99D-B8905AF7A54D}" destId="{223788F6-1C53-FE4A-AE00-27080D9A0D6F}" srcOrd="2" destOrd="0" presId="urn:microsoft.com/office/officeart/2009/3/layout/PieProcess"/>
    <dgm:cxn modelId="{48219B6C-CE76-4CFC-8677-033F468748CC}" type="presParOf" srcId="{EC6C71E0-65F5-B54F-9D70-09D7DE0C48AE}" destId="{DD517D6B-849A-7D42-AFB0-39C17BA468C5}" srcOrd="5" destOrd="0" presId="urn:microsoft.com/office/officeart/2009/3/layout/PieProcess"/>
    <dgm:cxn modelId="{40F74E9A-468C-49B7-8D94-142D99B787E5}" type="presParOf" srcId="{EC6C71E0-65F5-B54F-9D70-09D7DE0C48AE}" destId="{B4788FA5-2EC2-8C42-A647-8AA4E23E3786}" srcOrd="6" destOrd="0" presId="urn:microsoft.com/office/officeart/2009/3/layout/PieProcess"/>
    <dgm:cxn modelId="{366F6A5D-184C-4BD3-9DA0-77B1DDB884D2}" type="presParOf" srcId="{B4788FA5-2EC2-8C42-A647-8AA4E23E3786}" destId="{61C13BB4-BA91-4D46-BDBD-62A757066A5C}" srcOrd="0" destOrd="0" presId="urn:microsoft.com/office/officeart/2009/3/layout/PieProcess"/>
    <dgm:cxn modelId="{029DF8D2-0A3E-4DD6-BC59-8CB0FFA31A23}" type="presParOf" srcId="{EC6C71E0-65F5-B54F-9D70-09D7DE0C48AE}" destId="{9605E25A-95D5-B545-8A95-C76E0F06D3DA}" srcOrd="7" destOrd="0" presId="urn:microsoft.com/office/officeart/2009/3/layout/PieProcess"/>
    <dgm:cxn modelId="{8492B114-F61F-4BA3-90BA-880C132DB90F}" type="presParOf" srcId="{EC6C71E0-65F5-B54F-9D70-09D7DE0C48AE}" destId="{8AC6B3E4-E225-1049-9D46-17F084423E23}" srcOrd="8" destOrd="0" presId="urn:microsoft.com/office/officeart/2009/3/layout/PieProcess"/>
    <dgm:cxn modelId="{8BDB5132-D3E6-4F66-8DE5-4BBEF1A94E8E}" type="presParOf" srcId="{8AC6B3E4-E225-1049-9D46-17F084423E23}" destId="{A28DD627-237B-F24D-87FB-64695A55FB4F}" srcOrd="0" destOrd="0" presId="urn:microsoft.com/office/officeart/2009/3/layout/PieProcess"/>
    <dgm:cxn modelId="{6E961DAF-F2C1-4DFF-A077-0E8D27B7F5E4}" type="presParOf" srcId="{8AC6B3E4-E225-1049-9D46-17F084423E23}" destId="{0B0CF7C5-690B-5744-98BA-65A8E0BDA500}" srcOrd="1" destOrd="0" presId="urn:microsoft.com/office/officeart/2009/3/layout/PieProcess"/>
    <dgm:cxn modelId="{300EA3DC-1E83-479E-9852-B574220A2A4D}" type="presParOf" srcId="{8AC6B3E4-E225-1049-9D46-17F084423E23}" destId="{AE7684FD-6FD0-9840-AE45-F15789FF3278}" srcOrd="2" destOrd="0" presId="urn:microsoft.com/office/officeart/2009/3/layout/PieProcess"/>
    <dgm:cxn modelId="{8E293491-750F-4159-ABA1-7F515D465DF8}" type="presParOf" srcId="{EC6C71E0-65F5-B54F-9D70-09D7DE0C48AE}" destId="{E93CED8B-81C5-394D-AAB3-DA4A5DC6DF88}" srcOrd="9" destOrd="0" presId="urn:microsoft.com/office/officeart/2009/3/layout/PieProcess"/>
    <dgm:cxn modelId="{7EB7F488-3A14-42B0-A8C2-F887A39CDCF1}" type="presParOf" srcId="{EC6C71E0-65F5-B54F-9D70-09D7DE0C48AE}" destId="{5049708E-02CD-F344-A4AF-6A0642541ECE}" srcOrd="10" destOrd="0" presId="urn:microsoft.com/office/officeart/2009/3/layout/PieProcess"/>
    <dgm:cxn modelId="{0DB8930A-55BE-4412-A70D-9DD4AA411A37}" type="presParOf" srcId="{5049708E-02CD-F344-A4AF-6A0642541ECE}" destId="{BC113726-727B-2A4B-9E75-CF67BB2C69C0}"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E5D2CA-2C3D-2549-BDF6-660CCCDEA787}"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B26E8052-BF3E-5F42-B256-6988EFB2E5B2}">
      <dgm:prSet phldrT="[Text]"/>
      <dgm:spPr/>
      <dgm:t>
        <a:bodyPr/>
        <a:lstStyle/>
        <a:p>
          <a:r>
            <a:rPr lang="en-US" dirty="0" smtClean="0">
              <a:solidFill>
                <a:schemeClr val="tx1"/>
              </a:solidFill>
            </a:rPr>
            <a:t>LA-owned buildings for anchor loads</a:t>
          </a:r>
          <a:endParaRPr lang="en-US" dirty="0">
            <a:solidFill>
              <a:schemeClr val="tx1"/>
            </a:solidFill>
          </a:endParaRPr>
        </a:p>
      </dgm:t>
    </dgm:pt>
    <dgm:pt modelId="{1407CCB0-B5D1-6F46-8D7C-33ED4AC7F35D}" type="parTrans" cxnId="{9814F10E-1D3B-FB46-9347-EC2E42897459}">
      <dgm:prSet/>
      <dgm:spPr/>
      <dgm:t>
        <a:bodyPr/>
        <a:lstStyle/>
        <a:p>
          <a:endParaRPr lang="en-US"/>
        </a:p>
      </dgm:t>
    </dgm:pt>
    <dgm:pt modelId="{B3310295-46ED-0D4B-ABD6-7BED1C07EF37}" type="sibTrans" cxnId="{9814F10E-1D3B-FB46-9347-EC2E42897459}">
      <dgm:prSet/>
      <dgm:spPr/>
      <dgm:t>
        <a:bodyPr/>
        <a:lstStyle/>
        <a:p>
          <a:endParaRPr lang="en-US"/>
        </a:p>
      </dgm:t>
    </dgm:pt>
    <dgm:pt modelId="{866920B0-1A2C-CF43-A95A-ACC98BC1EA17}">
      <dgm:prSet phldrT="[Text]"/>
      <dgm:spPr/>
      <dgm:t>
        <a:bodyPr/>
        <a:lstStyle/>
        <a:p>
          <a:r>
            <a:rPr lang="en-US" dirty="0" smtClean="0">
              <a:solidFill>
                <a:srgbClr val="000000"/>
              </a:solidFill>
            </a:rPr>
            <a:t>Use of </a:t>
          </a:r>
          <a:r>
            <a:rPr lang="en-US" smtClean="0">
              <a:solidFill>
                <a:srgbClr val="000000"/>
              </a:solidFill>
            </a:rPr>
            <a:t>planning policy</a:t>
          </a:r>
          <a:endParaRPr lang="en-US" dirty="0">
            <a:solidFill>
              <a:srgbClr val="000000"/>
            </a:solidFill>
          </a:endParaRPr>
        </a:p>
      </dgm:t>
    </dgm:pt>
    <dgm:pt modelId="{34A658D7-5D6E-F641-A974-D4295000F3D1}" type="parTrans" cxnId="{8B0F77EE-4E2A-6A48-842A-3A0DBA485E1D}">
      <dgm:prSet/>
      <dgm:spPr/>
      <dgm:t>
        <a:bodyPr/>
        <a:lstStyle/>
        <a:p>
          <a:endParaRPr lang="en-US"/>
        </a:p>
      </dgm:t>
    </dgm:pt>
    <dgm:pt modelId="{541D2E58-3BAB-A546-ADD3-FF2F173BD2AF}" type="sibTrans" cxnId="{8B0F77EE-4E2A-6A48-842A-3A0DBA485E1D}">
      <dgm:prSet/>
      <dgm:spPr/>
      <dgm:t>
        <a:bodyPr/>
        <a:lstStyle/>
        <a:p>
          <a:endParaRPr lang="en-US"/>
        </a:p>
      </dgm:t>
    </dgm:pt>
    <dgm:pt modelId="{33DA5EA1-23D8-C14E-89D7-8051DE3EEE8D}">
      <dgm:prSet phldrT="[Text]"/>
      <dgm:spPr/>
      <dgm:t>
        <a:bodyPr/>
        <a:lstStyle/>
        <a:p>
          <a:r>
            <a:rPr lang="en-US" dirty="0" smtClean="0">
              <a:solidFill>
                <a:srgbClr val="000000"/>
              </a:solidFill>
            </a:rPr>
            <a:t>Trusted local actor</a:t>
          </a:r>
          <a:endParaRPr lang="en-US" dirty="0">
            <a:solidFill>
              <a:srgbClr val="000000"/>
            </a:solidFill>
          </a:endParaRPr>
        </a:p>
      </dgm:t>
    </dgm:pt>
    <dgm:pt modelId="{5653E794-6169-2442-91E6-89716C2ADE72}" type="parTrans" cxnId="{0F42F09B-2FF9-864A-92D4-2A3EC7F40A70}">
      <dgm:prSet/>
      <dgm:spPr/>
      <dgm:t>
        <a:bodyPr/>
        <a:lstStyle/>
        <a:p>
          <a:endParaRPr lang="en-US"/>
        </a:p>
      </dgm:t>
    </dgm:pt>
    <dgm:pt modelId="{EFA83ACB-57B4-2A48-9DB7-131D9564A0D5}" type="sibTrans" cxnId="{0F42F09B-2FF9-864A-92D4-2A3EC7F40A70}">
      <dgm:prSet/>
      <dgm:spPr/>
      <dgm:t>
        <a:bodyPr/>
        <a:lstStyle/>
        <a:p>
          <a:endParaRPr lang="en-US"/>
        </a:p>
      </dgm:t>
    </dgm:pt>
    <dgm:pt modelId="{134BC595-C901-E94D-9522-CD24438C7BE8}">
      <dgm:prSet phldrT="[Text]"/>
      <dgm:spPr/>
      <dgm:t>
        <a:bodyPr/>
        <a:lstStyle/>
        <a:p>
          <a:r>
            <a:rPr lang="en-US" dirty="0" smtClean="0">
              <a:solidFill>
                <a:srgbClr val="000000"/>
              </a:solidFill>
            </a:rPr>
            <a:t>Local knowledge</a:t>
          </a:r>
          <a:endParaRPr lang="en-US" dirty="0">
            <a:solidFill>
              <a:srgbClr val="000000"/>
            </a:solidFill>
          </a:endParaRPr>
        </a:p>
      </dgm:t>
    </dgm:pt>
    <dgm:pt modelId="{18E7A4D5-2275-744D-BC24-D27B05C9E012}" type="parTrans" cxnId="{46C4422A-354A-0849-BC9B-1F4D778DE30D}">
      <dgm:prSet/>
      <dgm:spPr/>
      <dgm:t>
        <a:bodyPr/>
        <a:lstStyle/>
        <a:p>
          <a:endParaRPr lang="en-US"/>
        </a:p>
      </dgm:t>
    </dgm:pt>
    <dgm:pt modelId="{2EB9C1A2-A1BA-3349-A9D4-DBF62E6412C3}" type="sibTrans" cxnId="{46C4422A-354A-0849-BC9B-1F4D778DE30D}">
      <dgm:prSet/>
      <dgm:spPr/>
      <dgm:t>
        <a:bodyPr/>
        <a:lstStyle/>
        <a:p>
          <a:endParaRPr lang="en-US"/>
        </a:p>
      </dgm:t>
    </dgm:pt>
    <dgm:pt modelId="{DA086420-4855-F243-8DC1-6ADFDC5791C4}" type="pres">
      <dgm:prSet presAssocID="{E5E5D2CA-2C3D-2549-BDF6-660CCCDEA787}" presName="matrix" presStyleCnt="0">
        <dgm:presLayoutVars>
          <dgm:chMax val="1"/>
          <dgm:dir/>
          <dgm:resizeHandles val="exact"/>
        </dgm:presLayoutVars>
      </dgm:prSet>
      <dgm:spPr/>
    </dgm:pt>
    <dgm:pt modelId="{CE9785C1-5D09-6349-973D-9ED7CD6F2D23}" type="pres">
      <dgm:prSet presAssocID="{E5E5D2CA-2C3D-2549-BDF6-660CCCDEA787}" presName="diamond" presStyleLbl="bgShp" presStyleIdx="0" presStyleCnt="1"/>
      <dgm:spPr/>
    </dgm:pt>
    <dgm:pt modelId="{01714DCD-89AC-5B46-BA24-A9BA84883E18}" type="pres">
      <dgm:prSet presAssocID="{E5E5D2CA-2C3D-2549-BDF6-660CCCDEA787}" presName="quad1" presStyleLbl="node1" presStyleIdx="0" presStyleCnt="4">
        <dgm:presLayoutVars>
          <dgm:chMax val="0"/>
          <dgm:chPref val="0"/>
          <dgm:bulletEnabled val="1"/>
        </dgm:presLayoutVars>
      </dgm:prSet>
      <dgm:spPr/>
      <dgm:t>
        <a:bodyPr/>
        <a:lstStyle/>
        <a:p>
          <a:endParaRPr lang="en-US"/>
        </a:p>
      </dgm:t>
    </dgm:pt>
    <dgm:pt modelId="{838C4566-D862-854D-BFEE-E37892D099C9}" type="pres">
      <dgm:prSet presAssocID="{E5E5D2CA-2C3D-2549-BDF6-660CCCDEA787}" presName="quad2" presStyleLbl="node1" presStyleIdx="1" presStyleCnt="4">
        <dgm:presLayoutVars>
          <dgm:chMax val="0"/>
          <dgm:chPref val="0"/>
          <dgm:bulletEnabled val="1"/>
        </dgm:presLayoutVars>
      </dgm:prSet>
      <dgm:spPr/>
    </dgm:pt>
    <dgm:pt modelId="{FA9EC1A3-B6EE-9E45-891B-93995D4B1A93}" type="pres">
      <dgm:prSet presAssocID="{E5E5D2CA-2C3D-2549-BDF6-660CCCDEA787}" presName="quad3" presStyleLbl="node1" presStyleIdx="2" presStyleCnt="4">
        <dgm:presLayoutVars>
          <dgm:chMax val="0"/>
          <dgm:chPref val="0"/>
          <dgm:bulletEnabled val="1"/>
        </dgm:presLayoutVars>
      </dgm:prSet>
      <dgm:spPr/>
      <dgm:t>
        <a:bodyPr/>
        <a:lstStyle/>
        <a:p>
          <a:endParaRPr lang="en-US"/>
        </a:p>
      </dgm:t>
    </dgm:pt>
    <dgm:pt modelId="{38331DD9-33B0-4E4F-87BC-1434D0751E49}" type="pres">
      <dgm:prSet presAssocID="{E5E5D2CA-2C3D-2549-BDF6-660CCCDEA787}" presName="quad4" presStyleLbl="node1" presStyleIdx="3" presStyleCnt="4">
        <dgm:presLayoutVars>
          <dgm:chMax val="0"/>
          <dgm:chPref val="0"/>
          <dgm:bulletEnabled val="1"/>
        </dgm:presLayoutVars>
      </dgm:prSet>
      <dgm:spPr/>
    </dgm:pt>
  </dgm:ptLst>
  <dgm:cxnLst>
    <dgm:cxn modelId="{9814F10E-1D3B-FB46-9347-EC2E42897459}" srcId="{E5E5D2CA-2C3D-2549-BDF6-660CCCDEA787}" destId="{B26E8052-BF3E-5F42-B256-6988EFB2E5B2}" srcOrd="0" destOrd="0" parTransId="{1407CCB0-B5D1-6F46-8D7C-33ED4AC7F35D}" sibTransId="{B3310295-46ED-0D4B-ABD6-7BED1C07EF37}"/>
    <dgm:cxn modelId="{886FC49A-5B44-664E-8947-A91D1CFAC7DD}" type="presOf" srcId="{E5E5D2CA-2C3D-2549-BDF6-660CCCDEA787}" destId="{DA086420-4855-F243-8DC1-6ADFDC5791C4}" srcOrd="0" destOrd="0" presId="urn:microsoft.com/office/officeart/2005/8/layout/matrix3"/>
    <dgm:cxn modelId="{0F42F09B-2FF9-864A-92D4-2A3EC7F40A70}" srcId="{E5E5D2CA-2C3D-2549-BDF6-660CCCDEA787}" destId="{33DA5EA1-23D8-C14E-89D7-8051DE3EEE8D}" srcOrd="2" destOrd="0" parTransId="{5653E794-6169-2442-91E6-89716C2ADE72}" sibTransId="{EFA83ACB-57B4-2A48-9DB7-131D9564A0D5}"/>
    <dgm:cxn modelId="{46C4422A-354A-0849-BC9B-1F4D778DE30D}" srcId="{E5E5D2CA-2C3D-2549-BDF6-660CCCDEA787}" destId="{134BC595-C901-E94D-9522-CD24438C7BE8}" srcOrd="3" destOrd="0" parTransId="{18E7A4D5-2275-744D-BC24-D27B05C9E012}" sibTransId="{2EB9C1A2-A1BA-3349-A9D4-DBF62E6412C3}"/>
    <dgm:cxn modelId="{8B0F77EE-4E2A-6A48-842A-3A0DBA485E1D}" srcId="{E5E5D2CA-2C3D-2549-BDF6-660CCCDEA787}" destId="{866920B0-1A2C-CF43-A95A-ACC98BC1EA17}" srcOrd="1" destOrd="0" parTransId="{34A658D7-5D6E-F641-A974-D4295000F3D1}" sibTransId="{541D2E58-3BAB-A546-ADD3-FF2F173BD2AF}"/>
    <dgm:cxn modelId="{D3A7BAB2-12E9-6747-8513-1A6FE6632600}" type="presOf" srcId="{134BC595-C901-E94D-9522-CD24438C7BE8}" destId="{38331DD9-33B0-4E4F-87BC-1434D0751E49}" srcOrd="0" destOrd="0" presId="urn:microsoft.com/office/officeart/2005/8/layout/matrix3"/>
    <dgm:cxn modelId="{A0E7B510-81FE-A04A-9908-D4FBA6797D49}" type="presOf" srcId="{33DA5EA1-23D8-C14E-89D7-8051DE3EEE8D}" destId="{FA9EC1A3-B6EE-9E45-891B-93995D4B1A93}" srcOrd="0" destOrd="0" presId="urn:microsoft.com/office/officeart/2005/8/layout/matrix3"/>
    <dgm:cxn modelId="{7478069F-D191-C444-BF6F-2967FC597E16}" type="presOf" srcId="{B26E8052-BF3E-5F42-B256-6988EFB2E5B2}" destId="{01714DCD-89AC-5B46-BA24-A9BA84883E18}" srcOrd="0" destOrd="0" presId="urn:microsoft.com/office/officeart/2005/8/layout/matrix3"/>
    <dgm:cxn modelId="{E463A6C9-C12B-AA44-97A9-7A3C36A4346A}" type="presOf" srcId="{866920B0-1A2C-CF43-A95A-ACC98BC1EA17}" destId="{838C4566-D862-854D-BFEE-E37892D099C9}" srcOrd="0" destOrd="0" presId="urn:microsoft.com/office/officeart/2005/8/layout/matrix3"/>
    <dgm:cxn modelId="{69928697-167A-0943-9789-FA5E6C5FAC58}" type="presParOf" srcId="{DA086420-4855-F243-8DC1-6ADFDC5791C4}" destId="{CE9785C1-5D09-6349-973D-9ED7CD6F2D23}" srcOrd="0" destOrd="0" presId="urn:microsoft.com/office/officeart/2005/8/layout/matrix3"/>
    <dgm:cxn modelId="{6B473258-D6FF-FC46-A564-02BC60BD1DBE}" type="presParOf" srcId="{DA086420-4855-F243-8DC1-6ADFDC5791C4}" destId="{01714DCD-89AC-5B46-BA24-A9BA84883E18}" srcOrd="1" destOrd="0" presId="urn:microsoft.com/office/officeart/2005/8/layout/matrix3"/>
    <dgm:cxn modelId="{08F39CAD-E1B5-7A49-8145-CF83F5B68270}" type="presParOf" srcId="{DA086420-4855-F243-8DC1-6ADFDC5791C4}" destId="{838C4566-D862-854D-BFEE-E37892D099C9}" srcOrd="2" destOrd="0" presId="urn:microsoft.com/office/officeart/2005/8/layout/matrix3"/>
    <dgm:cxn modelId="{DC160E71-2C04-C64F-9092-ED7FCE9B051A}" type="presParOf" srcId="{DA086420-4855-F243-8DC1-6ADFDC5791C4}" destId="{FA9EC1A3-B6EE-9E45-891B-93995D4B1A93}" srcOrd="3" destOrd="0" presId="urn:microsoft.com/office/officeart/2005/8/layout/matrix3"/>
    <dgm:cxn modelId="{236EC6DE-5DD8-7C49-BF6F-332D025FACF0}" type="presParOf" srcId="{DA086420-4855-F243-8DC1-6ADFDC5791C4}" destId="{38331DD9-33B0-4E4F-87BC-1434D0751E49}"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BE2D7-664F-084B-AD07-951DD0988EFA}">
      <dsp:nvSpPr>
        <dsp:cNvPr id="0" name=""/>
        <dsp:cNvSpPr/>
      </dsp:nvSpPr>
      <dsp:spPr>
        <a:xfrm>
          <a:off x="2400" y="589175"/>
          <a:ext cx="675373" cy="675373"/>
        </a:xfrm>
        <a:prstGeom prst="chord">
          <a:avLst>
            <a:gd name="adj1" fmla="val 4800000"/>
            <a:gd name="adj2" fmla="val 16800000"/>
          </a:avLst>
        </a:prstGeom>
        <a:solidFill>
          <a:schemeClr val="accent1">
            <a:tint val="40000"/>
            <a:hueOff val="0"/>
            <a:satOff val="0"/>
            <a:lumOff val="0"/>
            <a:alphaOff val="0"/>
          </a:schemeClr>
        </a:solidFill>
        <a:ln>
          <a:solidFill>
            <a:schemeClr val="bg1">
              <a:lumMod val="50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BF8058-B571-714A-9741-46FA78A138F8}">
      <dsp:nvSpPr>
        <dsp:cNvPr id="0" name=""/>
        <dsp:cNvSpPr/>
      </dsp:nvSpPr>
      <dsp:spPr>
        <a:xfrm>
          <a:off x="69938" y="656713"/>
          <a:ext cx="540299" cy="540299"/>
        </a:xfrm>
        <a:prstGeom prst="pie">
          <a:avLst>
            <a:gd name="adj1" fmla="val 126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78F213-F6CF-3B46-9E23-4DD9A7544D93}">
      <dsp:nvSpPr>
        <dsp:cNvPr id="0" name=""/>
        <dsp:cNvSpPr/>
      </dsp:nvSpPr>
      <dsp:spPr>
        <a:xfrm rot="16200000">
          <a:off x="-774278" y="2108766"/>
          <a:ext cx="1958583" cy="40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89050">
            <a:lnSpc>
              <a:spcPct val="90000"/>
            </a:lnSpc>
            <a:spcBef>
              <a:spcPct val="0"/>
            </a:spcBef>
            <a:spcAft>
              <a:spcPct val="35000"/>
            </a:spcAft>
          </a:pPr>
          <a:r>
            <a:rPr lang="en-US" sz="2900" kern="1200" dirty="0" smtClean="0"/>
            <a:t>Energy</a:t>
          </a:r>
          <a:endParaRPr lang="en-US" sz="2900" kern="1200" dirty="0"/>
        </a:p>
      </dsp:txBody>
      <dsp:txXfrm>
        <a:off x="-774278" y="2108766"/>
        <a:ext cx="1958583" cy="405224"/>
      </dsp:txXfrm>
    </dsp:sp>
    <dsp:sp modelId="{76F0B944-614D-044C-9E2B-31C266705497}">
      <dsp:nvSpPr>
        <dsp:cNvPr id="0" name=""/>
        <dsp:cNvSpPr/>
      </dsp:nvSpPr>
      <dsp:spPr>
        <a:xfrm>
          <a:off x="475162" y="589175"/>
          <a:ext cx="1350747" cy="270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155700">
            <a:lnSpc>
              <a:spcPct val="90000"/>
            </a:lnSpc>
            <a:spcBef>
              <a:spcPct val="0"/>
            </a:spcBef>
            <a:spcAft>
              <a:spcPct val="35000"/>
            </a:spcAft>
          </a:pPr>
          <a:r>
            <a:rPr lang="en-US" sz="2600" kern="1200" dirty="0" smtClean="0"/>
            <a:t>Primary Energy Supply</a:t>
          </a:r>
          <a:endParaRPr lang="en-US" sz="2600" kern="1200" dirty="0"/>
        </a:p>
      </dsp:txBody>
      <dsp:txXfrm>
        <a:off x="475162" y="589175"/>
        <a:ext cx="1350747" cy="2701495"/>
      </dsp:txXfrm>
    </dsp:sp>
    <dsp:sp modelId="{50860DBC-A92B-DF41-9A6D-C97E88F4DA64}">
      <dsp:nvSpPr>
        <dsp:cNvPr id="0" name=""/>
        <dsp:cNvSpPr/>
      </dsp:nvSpPr>
      <dsp:spPr>
        <a:xfrm>
          <a:off x="1998130" y="589175"/>
          <a:ext cx="675373" cy="675373"/>
        </a:xfrm>
        <a:prstGeom prst="chord">
          <a:avLst>
            <a:gd name="adj1" fmla="val 4800000"/>
            <a:gd name="adj2" fmla="val 1680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6CB4C92-ABB8-124E-93C9-74CEBA3F9D3C}">
      <dsp:nvSpPr>
        <dsp:cNvPr id="0" name=""/>
        <dsp:cNvSpPr/>
      </dsp:nvSpPr>
      <dsp:spPr>
        <a:xfrm>
          <a:off x="2065667" y="656713"/>
          <a:ext cx="540299" cy="540299"/>
        </a:xfrm>
        <a:prstGeom prst="pie">
          <a:avLst>
            <a:gd name="adj1" fmla="val 90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bg1">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23788F6-1C53-FE4A-AE00-27080D9A0D6F}">
      <dsp:nvSpPr>
        <dsp:cNvPr id="0" name=""/>
        <dsp:cNvSpPr/>
      </dsp:nvSpPr>
      <dsp:spPr>
        <a:xfrm rot="16200000">
          <a:off x="1221450" y="2108766"/>
          <a:ext cx="1958583" cy="40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89050">
            <a:lnSpc>
              <a:spcPct val="90000"/>
            </a:lnSpc>
            <a:spcBef>
              <a:spcPct val="0"/>
            </a:spcBef>
            <a:spcAft>
              <a:spcPct val="35000"/>
            </a:spcAft>
          </a:pPr>
          <a:r>
            <a:rPr lang="en-US" sz="2900" kern="1200" dirty="0" smtClean="0"/>
            <a:t>Environment</a:t>
          </a:r>
        </a:p>
      </dsp:txBody>
      <dsp:txXfrm>
        <a:off x="1221450" y="2108766"/>
        <a:ext cx="1958583" cy="405224"/>
      </dsp:txXfrm>
    </dsp:sp>
    <dsp:sp modelId="{61C13BB4-BA91-4D46-BDBD-62A757066A5C}">
      <dsp:nvSpPr>
        <dsp:cNvPr id="0" name=""/>
        <dsp:cNvSpPr/>
      </dsp:nvSpPr>
      <dsp:spPr>
        <a:xfrm>
          <a:off x="2470892" y="589175"/>
          <a:ext cx="1350747" cy="270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155700">
            <a:lnSpc>
              <a:spcPct val="90000"/>
            </a:lnSpc>
            <a:spcBef>
              <a:spcPct val="0"/>
            </a:spcBef>
            <a:spcAft>
              <a:spcPct val="35000"/>
            </a:spcAft>
          </a:pPr>
          <a:r>
            <a:rPr lang="en-US" sz="2600" kern="1200" dirty="0" smtClean="0"/>
            <a:t>Carbon Emissions</a:t>
          </a:r>
        </a:p>
      </dsp:txBody>
      <dsp:txXfrm>
        <a:off x="2470892" y="589175"/>
        <a:ext cx="1350747" cy="2701495"/>
      </dsp:txXfrm>
    </dsp:sp>
    <dsp:sp modelId="{A28DD627-237B-F24D-87FB-64695A55FB4F}">
      <dsp:nvSpPr>
        <dsp:cNvPr id="0" name=""/>
        <dsp:cNvSpPr/>
      </dsp:nvSpPr>
      <dsp:spPr>
        <a:xfrm>
          <a:off x="3993859" y="589175"/>
          <a:ext cx="675373" cy="675373"/>
        </a:xfrm>
        <a:prstGeom prst="chord">
          <a:avLst>
            <a:gd name="adj1" fmla="val 4800000"/>
            <a:gd name="adj2" fmla="val 1680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B0CF7C5-690B-5744-98BA-65A8E0BDA500}">
      <dsp:nvSpPr>
        <dsp:cNvPr id="0" name=""/>
        <dsp:cNvSpPr/>
      </dsp:nvSpPr>
      <dsp:spPr>
        <a:xfrm>
          <a:off x="4061397" y="656713"/>
          <a:ext cx="540299" cy="540299"/>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bg1">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7684FD-6FD0-9840-AE45-F15789FF3278}">
      <dsp:nvSpPr>
        <dsp:cNvPr id="0" name=""/>
        <dsp:cNvSpPr/>
      </dsp:nvSpPr>
      <dsp:spPr>
        <a:xfrm rot="16200000">
          <a:off x="3217180" y="2108766"/>
          <a:ext cx="1958583" cy="40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89050">
            <a:lnSpc>
              <a:spcPct val="90000"/>
            </a:lnSpc>
            <a:spcBef>
              <a:spcPct val="0"/>
            </a:spcBef>
            <a:spcAft>
              <a:spcPct val="35000"/>
            </a:spcAft>
          </a:pPr>
          <a:r>
            <a:rPr lang="en-US" sz="2900" kern="1200" dirty="0" smtClean="0"/>
            <a:t>Economy</a:t>
          </a:r>
          <a:endParaRPr lang="en-US" sz="2900" kern="1200" dirty="0"/>
        </a:p>
      </dsp:txBody>
      <dsp:txXfrm>
        <a:off x="3217180" y="2108766"/>
        <a:ext cx="1958583" cy="405224"/>
      </dsp:txXfrm>
    </dsp:sp>
    <dsp:sp modelId="{BC113726-727B-2A4B-9E75-CF67BB2C69C0}">
      <dsp:nvSpPr>
        <dsp:cNvPr id="0" name=""/>
        <dsp:cNvSpPr/>
      </dsp:nvSpPr>
      <dsp:spPr>
        <a:xfrm>
          <a:off x="4466621" y="589175"/>
          <a:ext cx="1350747" cy="270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155700">
            <a:lnSpc>
              <a:spcPct val="90000"/>
            </a:lnSpc>
            <a:spcBef>
              <a:spcPct val="0"/>
            </a:spcBef>
            <a:spcAft>
              <a:spcPct val="35000"/>
            </a:spcAft>
          </a:pPr>
          <a:r>
            <a:rPr lang="en-US" sz="2600" kern="1200" dirty="0" smtClean="0"/>
            <a:t>Total Annual Energy System Costs</a:t>
          </a:r>
          <a:endParaRPr lang="en-US" sz="2600" kern="1200" dirty="0"/>
        </a:p>
      </dsp:txBody>
      <dsp:txXfrm>
        <a:off x="4466621" y="589175"/>
        <a:ext cx="1350747" cy="2701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785C1-5D09-6349-973D-9ED7CD6F2D23}">
      <dsp:nvSpPr>
        <dsp:cNvPr id="0" name=""/>
        <dsp:cNvSpPr/>
      </dsp:nvSpPr>
      <dsp:spPr>
        <a:xfrm>
          <a:off x="1016000" y="0"/>
          <a:ext cx="4064000" cy="4064000"/>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714DCD-89AC-5B46-BA24-A9BA84883E18}">
      <dsp:nvSpPr>
        <dsp:cNvPr id="0" name=""/>
        <dsp:cNvSpPr/>
      </dsp:nvSpPr>
      <dsp:spPr>
        <a:xfrm>
          <a:off x="1402080" y="386080"/>
          <a:ext cx="1584960" cy="158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LA-owned buildings for anchor loads</a:t>
          </a:r>
          <a:endParaRPr lang="en-US" sz="2200" kern="1200" dirty="0">
            <a:solidFill>
              <a:schemeClr val="tx1"/>
            </a:solidFill>
          </a:endParaRPr>
        </a:p>
      </dsp:txBody>
      <dsp:txXfrm>
        <a:off x="1479451" y="463451"/>
        <a:ext cx="1430218" cy="1430218"/>
      </dsp:txXfrm>
    </dsp:sp>
    <dsp:sp modelId="{838C4566-D862-854D-BFEE-E37892D099C9}">
      <dsp:nvSpPr>
        <dsp:cNvPr id="0" name=""/>
        <dsp:cNvSpPr/>
      </dsp:nvSpPr>
      <dsp:spPr>
        <a:xfrm>
          <a:off x="3108960" y="386080"/>
          <a:ext cx="1584960" cy="158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rgbClr val="000000"/>
              </a:solidFill>
            </a:rPr>
            <a:t>Use of </a:t>
          </a:r>
          <a:r>
            <a:rPr lang="en-US" sz="2200" kern="1200" smtClean="0">
              <a:solidFill>
                <a:srgbClr val="000000"/>
              </a:solidFill>
            </a:rPr>
            <a:t>planning policy</a:t>
          </a:r>
          <a:endParaRPr lang="en-US" sz="2200" kern="1200" dirty="0">
            <a:solidFill>
              <a:srgbClr val="000000"/>
            </a:solidFill>
          </a:endParaRPr>
        </a:p>
      </dsp:txBody>
      <dsp:txXfrm>
        <a:off x="3186331" y="463451"/>
        <a:ext cx="1430218" cy="1430218"/>
      </dsp:txXfrm>
    </dsp:sp>
    <dsp:sp modelId="{FA9EC1A3-B6EE-9E45-891B-93995D4B1A93}">
      <dsp:nvSpPr>
        <dsp:cNvPr id="0" name=""/>
        <dsp:cNvSpPr/>
      </dsp:nvSpPr>
      <dsp:spPr>
        <a:xfrm>
          <a:off x="1402080" y="2092960"/>
          <a:ext cx="1584960" cy="158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rgbClr val="000000"/>
              </a:solidFill>
            </a:rPr>
            <a:t>Trusted local actor</a:t>
          </a:r>
          <a:endParaRPr lang="en-US" sz="2200" kern="1200" dirty="0">
            <a:solidFill>
              <a:srgbClr val="000000"/>
            </a:solidFill>
          </a:endParaRPr>
        </a:p>
      </dsp:txBody>
      <dsp:txXfrm>
        <a:off x="1479451" y="2170331"/>
        <a:ext cx="1430218" cy="1430218"/>
      </dsp:txXfrm>
    </dsp:sp>
    <dsp:sp modelId="{38331DD9-33B0-4E4F-87BC-1434D0751E49}">
      <dsp:nvSpPr>
        <dsp:cNvPr id="0" name=""/>
        <dsp:cNvSpPr/>
      </dsp:nvSpPr>
      <dsp:spPr>
        <a:xfrm>
          <a:off x="3108960" y="2092960"/>
          <a:ext cx="1584960" cy="158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rgbClr val="000000"/>
              </a:solidFill>
            </a:rPr>
            <a:t>Local knowledge</a:t>
          </a:r>
          <a:endParaRPr lang="en-US" sz="2200" kern="1200" dirty="0">
            <a:solidFill>
              <a:srgbClr val="000000"/>
            </a:solidFill>
          </a:endParaRPr>
        </a:p>
      </dsp:txBody>
      <dsp:txXfrm>
        <a:off x="3186331" y="2170331"/>
        <a:ext cx="1430218" cy="1430218"/>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1C7F83-AE1D-3346-8A06-78814DA508D0}" type="datetimeFigureOut">
              <a:rPr lang="en-US" smtClean="0"/>
              <a:t>05/06/2015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3326C-361F-EA46-B5F8-683FC5326359}" type="slidenum">
              <a:rPr lang="en-US" smtClean="0"/>
              <a:t>‹#›</a:t>
            </a:fld>
            <a:endParaRPr lang="en-US"/>
          </a:p>
        </p:txBody>
      </p:sp>
    </p:spTree>
    <p:extLst>
      <p:ext uri="{BB962C8B-B14F-4D97-AF65-F5344CB8AC3E}">
        <p14:creationId xmlns:p14="http://schemas.microsoft.com/office/powerpoint/2010/main" val="251529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D505D-1CC0-4711-95B0-9AEBD65B0D53}" type="datetimeFigureOut">
              <a:rPr lang="da-DK" smtClean="0"/>
              <a:t>05/06/2015</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D2328-06F0-4825-9A86-40532A8870E9}" type="slidenum">
              <a:rPr lang="da-DK" smtClean="0"/>
              <a:t>‹#›</a:t>
            </a:fld>
            <a:endParaRPr lang="da-DK"/>
          </a:p>
        </p:txBody>
      </p:sp>
    </p:spTree>
    <p:extLst>
      <p:ext uri="{BB962C8B-B14F-4D97-AF65-F5344CB8AC3E}">
        <p14:creationId xmlns:p14="http://schemas.microsoft.com/office/powerpoint/2010/main" val="166489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0D2328-06F0-4825-9A86-40532A8870E9}" type="slidenum">
              <a:rPr lang="da-DK" smtClean="0"/>
              <a:t>1</a:t>
            </a:fld>
            <a:endParaRPr lang="da-DK"/>
          </a:p>
        </p:txBody>
      </p:sp>
    </p:spTree>
    <p:extLst>
      <p:ext uri="{BB962C8B-B14F-4D97-AF65-F5344CB8AC3E}">
        <p14:creationId xmlns:p14="http://schemas.microsoft.com/office/powerpoint/2010/main" val="1709185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smtClean="0">
                <a:solidFill>
                  <a:schemeClr val="tx1"/>
                </a:solidFill>
                <a:latin typeface="+mn-lt"/>
                <a:ea typeface="+mn-ea"/>
                <a:cs typeface="+mn-cs"/>
              </a:rPr>
              <a:t>P</a:t>
            </a:r>
            <a:r>
              <a:rPr lang="en-US" sz="1200" kern="1200" dirty="0" smtClean="0">
                <a:solidFill>
                  <a:schemeClr val="tx1"/>
                </a:solidFill>
                <a:latin typeface="+mn-lt"/>
                <a:ea typeface="+mn-ea"/>
                <a:cs typeface="+mn-cs"/>
              </a:rPr>
              <a:t>art of </a:t>
            </a:r>
            <a:r>
              <a:rPr lang="en-US" sz="1200" kern="1200" dirty="0" err="1" smtClean="0">
                <a:solidFill>
                  <a:schemeClr val="tx1"/>
                </a:solidFill>
                <a:latin typeface="+mn-lt"/>
                <a:ea typeface="+mn-ea"/>
                <a:cs typeface="+mn-cs"/>
              </a:rPr>
              <a:t>catalysing</a:t>
            </a:r>
            <a:r>
              <a:rPr lang="en-US" sz="1200" kern="1200" dirty="0" smtClean="0">
                <a:solidFill>
                  <a:schemeClr val="tx1"/>
                </a:solidFill>
                <a:latin typeface="+mn-lt"/>
                <a:ea typeface="+mn-ea"/>
                <a:cs typeface="+mn-cs"/>
              </a:rPr>
              <a:t> the kinds of network discussed earlier in the presentation being making sure that what happens in the near term makes sense in the long term.</a:t>
            </a:r>
          </a:p>
          <a:p>
            <a:pPr marL="171450" indent="-171450">
              <a:buFontTx/>
              <a:buChar char="-"/>
            </a:pPr>
            <a:r>
              <a:rPr lang="en-US" sz="1200" kern="1200" dirty="0" smtClean="0">
                <a:solidFill>
                  <a:schemeClr val="tx1"/>
                </a:solidFill>
                <a:latin typeface="+mn-lt"/>
                <a:ea typeface="+mn-ea"/>
                <a:cs typeface="+mn-cs"/>
              </a:rPr>
              <a:t>Highest returns so you can get the private sector to pay for it, or highest returns so it generates surpluses which can be used to support and even </a:t>
            </a:r>
            <a:r>
              <a:rPr lang="en-US" sz="1200" kern="1200" dirty="0" err="1" smtClean="0">
                <a:solidFill>
                  <a:schemeClr val="tx1"/>
                </a:solidFill>
                <a:latin typeface="+mn-lt"/>
                <a:ea typeface="+mn-ea"/>
                <a:cs typeface="+mn-cs"/>
              </a:rPr>
              <a:t>subsidise</a:t>
            </a:r>
            <a:r>
              <a:rPr lang="en-US" sz="1200" kern="1200" dirty="0" smtClean="0">
                <a:solidFill>
                  <a:schemeClr val="tx1"/>
                </a:solidFill>
                <a:latin typeface="+mn-lt"/>
                <a:ea typeface="+mn-ea"/>
                <a:cs typeface="+mn-cs"/>
              </a:rPr>
              <a:t> extension to other users? </a:t>
            </a:r>
          </a:p>
          <a:p>
            <a:pPr marL="171450" indent="-171450">
              <a:buFontTx/>
              <a:buChar char="-"/>
            </a:pPr>
            <a:r>
              <a:rPr lang="en-US" sz="1200" kern="1200" dirty="0" smtClean="0">
                <a:solidFill>
                  <a:schemeClr val="tx1"/>
                </a:solidFill>
                <a:latin typeface="+mn-lt"/>
                <a:ea typeface="+mn-ea"/>
                <a:cs typeface="+mn-cs"/>
              </a:rPr>
              <a:t>Might be worth gently at this point suggesting that different models have different implications for the extent to which local authorities will be able to influence longer term development.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60D2328-06F0-4825-9A86-40532A8870E9}" type="slidenum">
              <a:rPr lang="da-DK" smtClean="0"/>
              <a:t>12</a:t>
            </a:fld>
            <a:endParaRPr lang="da-DK"/>
          </a:p>
        </p:txBody>
      </p:sp>
    </p:spTree>
    <p:extLst>
      <p:ext uri="{BB962C8B-B14F-4D97-AF65-F5344CB8AC3E}">
        <p14:creationId xmlns:p14="http://schemas.microsoft.com/office/powerpoint/2010/main" val="179071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ways that previous scheme</a:t>
            </a:r>
            <a:r>
              <a:rPr lang="en-GB" baseline="0" dirty="0" smtClean="0"/>
              <a:t> developments has found is productive is to begin with the public sector estate</a:t>
            </a:r>
          </a:p>
          <a:p>
            <a:r>
              <a:rPr lang="en-US" sz="1200" kern="1200" dirty="0" smtClean="0">
                <a:solidFill>
                  <a:schemeClr val="tx1"/>
                </a:solidFill>
                <a:latin typeface="+mn-lt"/>
                <a:ea typeface="+mn-ea"/>
                <a:cs typeface="+mn-cs"/>
              </a:rPr>
              <a:t>Maybe set this up as setting out a strategy to get from no heat network to having something that connects lots of users. Can't be done in one step. Public estate can anchor a local network-growth model</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60D2328-06F0-4825-9A86-40532A8870E9}" type="slidenum">
              <a:rPr lang="da-DK" smtClean="0"/>
              <a:t>13</a:t>
            </a:fld>
            <a:endParaRPr lang="da-DK"/>
          </a:p>
        </p:txBody>
      </p:sp>
    </p:spTree>
    <p:extLst>
      <p:ext uri="{BB962C8B-B14F-4D97-AF65-F5344CB8AC3E}">
        <p14:creationId xmlns:p14="http://schemas.microsoft.com/office/powerpoint/2010/main" val="79491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in</a:t>
            </a:r>
            <a:r>
              <a:rPr lang="en-US" baseline="0" dirty="0" smtClean="0"/>
              <a:t> the study are all weighted equally in this study, but they can be adjusted by you to reflect your local priorities and circumstances.</a:t>
            </a:r>
            <a:endParaRPr lang="en-US" dirty="0"/>
          </a:p>
        </p:txBody>
      </p:sp>
      <p:sp>
        <p:nvSpPr>
          <p:cNvPr id="4" name="Slide Number Placeholder 3"/>
          <p:cNvSpPr>
            <a:spLocks noGrp="1"/>
          </p:cNvSpPr>
          <p:nvPr>
            <p:ph type="sldNum" sz="quarter" idx="10"/>
          </p:nvPr>
        </p:nvSpPr>
        <p:spPr/>
        <p:txBody>
          <a:bodyPr/>
          <a:lstStyle/>
          <a:p>
            <a:fld id="{060D2328-06F0-4825-9A86-40532A8870E9}" type="slidenum">
              <a:rPr lang="da-DK" smtClean="0"/>
              <a:t>14</a:t>
            </a:fld>
            <a:endParaRPr lang="da-DK"/>
          </a:p>
        </p:txBody>
      </p:sp>
    </p:spTree>
    <p:extLst>
      <p:ext uri="{BB962C8B-B14F-4D97-AF65-F5344CB8AC3E}">
        <p14:creationId xmlns:p14="http://schemas.microsoft.com/office/powerpoint/2010/main" val="352034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Fuels here are burned as and when they are needed. When you have an intermittent electricity system you need more flexibility and heat networks give you that.</a:t>
            </a:r>
            <a:endParaRPr lang="en-US" dirty="0"/>
          </a:p>
        </p:txBody>
      </p:sp>
      <p:sp>
        <p:nvSpPr>
          <p:cNvPr id="4" name="Slide Number Placeholder 3"/>
          <p:cNvSpPr>
            <a:spLocks noGrp="1"/>
          </p:cNvSpPr>
          <p:nvPr>
            <p:ph type="sldNum" sz="quarter" idx="10"/>
          </p:nvPr>
        </p:nvSpPr>
        <p:spPr/>
        <p:txBody>
          <a:bodyPr/>
          <a:lstStyle/>
          <a:p>
            <a:fld id="{060D2328-06F0-4825-9A86-40532A8870E9}" type="slidenum">
              <a:rPr lang="da-DK" smtClean="0"/>
              <a:t>3</a:t>
            </a:fld>
            <a:endParaRPr lang="da-DK"/>
          </a:p>
        </p:txBody>
      </p:sp>
    </p:spTree>
    <p:extLst>
      <p:ext uri="{BB962C8B-B14F-4D97-AF65-F5344CB8AC3E}">
        <p14:creationId xmlns:p14="http://schemas.microsoft.com/office/powerpoint/2010/main" val="198637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future we’ll want to use a mix of technologies and</a:t>
            </a:r>
            <a:r>
              <a:rPr lang="en-GB" baseline="0" dirty="0" smtClean="0"/>
              <a:t> renewable energy sources to deliver a low carbon energy system.</a:t>
            </a:r>
          </a:p>
          <a:p>
            <a:r>
              <a:rPr lang="en-GB" baseline="0" dirty="0" smtClean="0"/>
              <a:t>Some of these technologies will be intermittent (wind, solar) – some will be in limited supply, like biomass – and demand will change through increased energy efficiency.</a:t>
            </a:r>
          </a:p>
          <a:p>
            <a:r>
              <a:rPr lang="en-GB" baseline="0" dirty="0" smtClean="0"/>
              <a:t>This will require an integrated energy system where the heat and electricity sectors work together.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Would also be helpful to </a:t>
            </a:r>
            <a:r>
              <a:rPr lang="en-US" sz="1200" kern="1200" dirty="0" err="1" smtClean="0">
                <a:solidFill>
                  <a:schemeClr val="tx1"/>
                </a:solidFill>
                <a:latin typeface="+mn-lt"/>
                <a:ea typeface="+mn-ea"/>
                <a:cs typeface="+mn-cs"/>
              </a:rPr>
              <a:t>emphasise</a:t>
            </a:r>
            <a:r>
              <a:rPr lang="en-US" sz="1200" kern="1200" dirty="0" smtClean="0">
                <a:solidFill>
                  <a:schemeClr val="tx1"/>
                </a:solidFill>
                <a:latin typeface="+mn-lt"/>
                <a:ea typeface="+mn-ea"/>
                <a:cs typeface="+mn-cs"/>
              </a:rPr>
              <a:t> how and where heat networks fit in here. Particularly reasons why big networks which link up all the buildings in an area fit better into this picture than a </a:t>
            </a:r>
            <a:r>
              <a:rPr lang="en-US" sz="1200" kern="1200" dirty="0" err="1" smtClean="0">
                <a:solidFill>
                  <a:schemeClr val="tx1"/>
                </a:solidFill>
                <a:latin typeface="+mn-lt"/>
                <a:ea typeface="+mn-ea"/>
                <a:cs typeface="+mn-cs"/>
              </a:rPr>
              <a:t>handfull</a:t>
            </a:r>
            <a:r>
              <a:rPr lang="en-US" sz="1200" kern="1200" dirty="0" smtClean="0">
                <a:solidFill>
                  <a:schemeClr val="tx1"/>
                </a:solidFill>
                <a:latin typeface="+mn-lt"/>
                <a:ea typeface="+mn-ea"/>
                <a:cs typeface="+mn-cs"/>
              </a:rPr>
              <a:t> of buildings. All the buildings because that gives a better load and solves lots of buildings' heating problem, and big network so you can afford flexibility and multiple energy inputs, rather than just having effectively a multi-building central heating system. (This applies even to relatively small settlements - </a:t>
            </a:r>
            <a:r>
              <a:rPr lang="en-US" sz="1200" kern="1200" dirty="0" err="1" smtClean="0">
                <a:solidFill>
                  <a:schemeClr val="tx1"/>
                </a:solidFill>
                <a:latin typeface="+mn-lt"/>
                <a:ea typeface="+mn-ea"/>
                <a:cs typeface="+mn-cs"/>
              </a:rPr>
              <a:t>Skagen</a:t>
            </a:r>
            <a:r>
              <a:rPr lang="en-US" sz="1200" kern="1200" dirty="0" smtClean="0">
                <a:solidFill>
                  <a:schemeClr val="tx1"/>
                </a:solidFill>
                <a:latin typeface="+mn-lt"/>
                <a:ea typeface="+mn-ea"/>
                <a:cs typeface="+mn-cs"/>
              </a:rPr>
              <a:t> has a population of 8,000)</a:t>
            </a:r>
            <a:endParaRPr lang="en-US" dirty="0"/>
          </a:p>
        </p:txBody>
      </p:sp>
      <p:sp>
        <p:nvSpPr>
          <p:cNvPr id="4" name="Slide Number Placeholder 3"/>
          <p:cNvSpPr>
            <a:spLocks noGrp="1"/>
          </p:cNvSpPr>
          <p:nvPr>
            <p:ph type="sldNum" sz="quarter" idx="10"/>
          </p:nvPr>
        </p:nvSpPr>
        <p:spPr/>
        <p:txBody>
          <a:bodyPr/>
          <a:lstStyle/>
          <a:p>
            <a:fld id="{060D2328-06F0-4825-9A86-40532A8870E9}" type="slidenum">
              <a:rPr lang="da-DK" smtClean="0"/>
              <a:t>4</a:t>
            </a:fld>
            <a:endParaRPr lang="da-DK"/>
          </a:p>
        </p:txBody>
      </p:sp>
    </p:spTree>
    <p:extLst>
      <p:ext uri="{BB962C8B-B14F-4D97-AF65-F5344CB8AC3E}">
        <p14:creationId xmlns:p14="http://schemas.microsoft.com/office/powerpoint/2010/main" val="343797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But no study answers "none"</a:t>
            </a:r>
            <a:endParaRPr lang="en-US" dirty="0"/>
          </a:p>
        </p:txBody>
      </p:sp>
      <p:sp>
        <p:nvSpPr>
          <p:cNvPr id="4" name="Slide Number Placeholder 3"/>
          <p:cNvSpPr>
            <a:spLocks noGrp="1"/>
          </p:cNvSpPr>
          <p:nvPr>
            <p:ph type="sldNum" sz="quarter" idx="10"/>
          </p:nvPr>
        </p:nvSpPr>
        <p:spPr/>
        <p:txBody>
          <a:bodyPr/>
          <a:lstStyle/>
          <a:p>
            <a:fld id="{060D2328-06F0-4825-9A86-40532A8870E9}" type="slidenum">
              <a:rPr lang="da-DK" smtClean="0"/>
              <a:t>5</a:t>
            </a:fld>
            <a:endParaRPr lang="da-DK"/>
          </a:p>
        </p:txBody>
      </p:sp>
    </p:spTree>
    <p:extLst>
      <p:ext uri="{BB962C8B-B14F-4D97-AF65-F5344CB8AC3E}">
        <p14:creationId xmlns:p14="http://schemas.microsoft.com/office/powerpoint/2010/main" val="60404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all trying to achieve a similar aim (we want the best value system, that is low carbon and renewable, and provides affordable heating and cooling for citizens). So what can we learn from each other?</a:t>
            </a:r>
          </a:p>
          <a:p>
            <a:endParaRPr lang="en-GB" dirty="0" smtClean="0"/>
          </a:p>
          <a:p>
            <a:pPr marL="171450" indent="-171450">
              <a:buFontTx/>
              <a:buChar char="-"/>
            </a:pPr>
            <a:r>
              <a:rPr lang="en-US" baseline="0" dirty="0" smtClean="0"/>
              <a:t>Why we think there is a need for us to do this research…</a:t>
            </a:r>
          </a:p>
          <a:p>
            <a:pPr marL="628650" lvl="1" indent="-171450">
              <a:buFontTx/>
              <a:buChar char="-"/>
            </a:pPr>
            <a:r>
              <a:rPr lang="en-US" baseline="0" dirty="0" smtClean="0"/>
              <a:t>Still a lack of data, mapping and evidence base upon which to make decisions.</a:t>
            </a:r>
          </a:p>
          <a:p>
            <a:pPr marL="628650" lvl="1" indent="-171450">
              <a:buFontTx/>
              <a:buChar char="-"/>
            </a:pPr>
            <a:r>
              <a:rPr lang="en-US" baseline="0" dirty="0" smtClean="0"/>
              <a:t>For some countries, whole energy system </a:t>
            </a:r>
            <a:r>
              <a:rPr lang="en-US" baseline="0" dirty="0" err="1" smtClean="0"/>
              <a:t>modelling</a:t>
            </a:r>
            <a:r>
              <a:rPr lang="en-US" baseline="0" dirty="0" smtClean="0"/>
              <a:t> is a matter of course whereas others there is very little data and experience.</a:t>
            </a:r>
          </a:p>
          <a:p>
            <a:pPr marL="628650" lvl="1" indent="-171450">
              <a:buFontTx/>
              <a:buChar char="-"/>
            </a:pPr>
            <a:r>
              <a:rPr lang="en-US" baseline="0" dirty="0" smtClean="0"/>
              <a:t>In the UK, we have some very good heat maps (particularly the Scottish heat map) but we don’t have information on cooling and we are still developing experience of creating scenarios that take into account local and spatial aspects of the energy system.</a:t>
            </a:r>
            <a:endParaRPr lang="en-US"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fld id="{4158945E-5433-A046-8EBF-DD0292929DA2}" type="slidenum">
              <a:rPr lang="en-US" smtClean="0"/>
              <a:t>6</a:t>
            </a:fld>
            <a:endParaRPr lang="en-US"/>
          </a:p>
        </p:txBody>
      </p:sp>
    </p:spTree>
    <p:extLst>
      <p:ext uri="{BB962C8B-B14F-4D97-AF65-F5344CB8AC3E}">
        <p14:creationId xmlns:p14="http://schemas.microsoft.com/office/powerpoint/2010/main" val="135975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Key research outputs for the UK:</a:t>
            </a:r>
          </a:p>
          <a:p>
            <a:pPr marL="628650" lvl="1" indent="-171450">
              <a:buFontTx/>
              <a:buChar char="-"/>
            </a:pPr>
            <a:r>
              <a:rPr lang="en-US" dirty="0" smtClean="0"/>
              <a:t>Put table?</a:t>
            </a:r>
          </a:p>
          <a:p>
            <a:pPr marL="628650" lvl="1" indent="-171450">
              <a:buFontTx/>
              <a:buChar char="-"/>
            </a:pPr>
            <a:r>
              <a:rPr lang="en-US" dirty="0" smtClean="0"/>
              <a:t>The final Heat Roadmap scenarios all have a higher share of investment costs and a lower share of fuel costs. In a European context, investments are most likely locally based while fuel costs are most likely based on imports from other countries. Therefore, it is likely that the final Heat Roadmap scenarios will results in more jobs and an improved balance-of-payment in each of the STRATEGO countries. </a:t>
            </a:r>
          </a:p>
          <a:p>
            <a:pPr marL="628650" lvl="1" indent="-171450">
              <a:buFontTx/>
              <a:buChar char="-"/>
            </a:pPr>
            <a:endParaRPr lang="en-US" dirty="0" smtClean="0"/>
          </a:p>
          <a:p>
            <a:pPr marL="171450" indent="-171450">
              <a:buFontTx/>
              <a:buChar char="-"/>
            </a:pPr>
            <a:r>
              <a:rPr lang="en-US" dirty="0" smtClean="0"/>
              <a:t>Our</a:t>
            </a:r>
            <a:r>
              <a:rPr lang="en-US" baseline="0" dirty="0" smtClean="0"/>
              <a:t> research indicates that the optimum level of DH in the UK could be 70% of our heat demand after energy efficiency savings (this is XXX </a:t>
            </a:r>
            <a:r>
              <a:rPr lang="en-US" baseline="0" dirty="0" err="1" smtClean="0"/>
              <a:t>TWh</a:t>
            </a:r>
            <a:r>
              <a:rPr lang="en-US" baseline="0" dirty="0" smtClean="0"/>
              <a:t> of heat) in 2050. It will be interesting to see how the Article 14 NCA compares to this.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158945E-5433-A046-8EBF-DD0292929DA2}" type="slidenum">
              <a:rPr lang="en-US" smtClean="0"/>
              <a:t>8</a:t>
            </a:fld>
            <a:endParaRPr lang="en-US"/>
          </a:p>
        </p:txBody>
      </p:sp>
    </p:spTree>
    <p:extLst>
      <p:ext uri="{BB962C8B-B14F-4D97-AF65-F5344CB8AC3E}">
        <p14:creationId xmlns:p14="http://schemas.microsoft.com/office/powerpoint/2010/main" val="55188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know that schemes deliver the most benefits when they are at scale.</a:t>
            </a:r>
            <a:endParaRPr lang="en-GB" dirty="0"/>
          </a:p>
        </p:txBody>
      </p:sp>
      <p:sp>
        <p:nvSpPr>
          <p:cNvPr id="4" name="Slide Number Placeholder 3"/>
          <p:cNvSpPr>
            <a:spLocks noGrp="1"/>
          </p:cNvSpPr>
          <p:nvPr>
            <p:ph type="sldNum" sz="quarter" idx="10"/>
          </p:nvPr>
        </p:nvSpPr>
        <p:spPr/>
        <p:txBody>
          <a:bodyPr/>
          <a:lstStyle/>
          <a:p>
            <a:fld id="{060D2328-06F0-4825-9A86-40532A8870E9}" type="slidenum">
              <a:rPr lang="da-DK" smtClean="0"/>
              <a:t>9</a:t>
            </a:fld>
            <a:endParaRPr lang="da-DK"/>
          </a:p>
        </p:txBody>
      </p:sp>
    </p:spTree>
    <p:extLst>
      <p:ext uri="{BB962C8B-B14F-4D97-AF65-F5344CB8AC3E}">
        <p14:creationId xmlns:p14="http://schemas.microsoft.com/office/powerpoint/2010/main" val="181923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Maybe have something about why local authorities are considered important to heat network development</a:t>
            </a:r>
          </a:p>
          <a:p>
            <a:pPr marL="171450" indent="-171450">
              <a:buFontTx/>
              <a:buChar char="-"/>
            </a:pPr>
            <a:r>
              <a:rPr lang="en-GB" dirty="0" smtClean="0"/>
              <a:t>Have buildings which can</a:t>
            </a:r>
            <a:r>
              <a:rPr lang="en-GB" baseline="0" dirty="0" smtClean="0"/>
              <a:t> anchor a system</a:t>
            </a:r>
          </a:p>
          <a:p>
            <a:pPr marL="171450" indent="-171450">
              <a:buFontTx/>
              <a:buChar char="-"/>
            </a:pPr>
            <a:r>
              <a:rPr lang="en-GB" baseline="0" dirty="0" smtClean="0"/>
              <a:t>Can use planning policy to draw new development onto networks</a:t>
            </a:r>
          </a:p>
          <a:p>
            <a:pPr marL="171450" indent="-171450">
              <a:buFontTx/>
              <a:buChar char="-"/>
            </a:pPr>
            <a:r>
              <a:rPr lang="en-GB" baseline="0" dirty="0" smtClean="0"/>
              <a:t>Trusted local actor, can broker agreements, coordinate local actors with whom it has already established relationships</a:t>
            </a:r>
          </a:p>
          <a:p>
            <a:pPr marL="171450" indent="-171450">
              <a:buFontTx/>
              <a:buChar char="-"/>
            </a:pPr>
            <a:r>
              <a:rPr lang="en-GB" baseline="0" dirty="0" smtClean="0"/>
              <a:t>Local knowledge</a:t>
            </a:r>
            <a:endParaRPr lang="en-GB" dirty="0"/>
          </a:p>
        </p:txBody>
      </p:sp>
      <p:sp>
        <p:nvSpPr>
          <p:cNvPr id="4" name="Slide Number Placeholder 3"/>
          <p:cNvSpPr>
            <a:spLocks noGrp="1"/>
          </p:cNvSpPr>
          <p:nvPr>
            <p:ph type="sldNum" sz="quarter" idx="10"/>
          </p:nvPr>
        </p:nvSpPr>
        <p:spPr/>
        <p:txBody>
          <a:bodyPr/>
          <a:lstStyle/>
          <a:p>
            <a:fld id="{060D2328-06F0-4825-9A86-40532A8870E9}" type="slidenum">
              <a:rPr lang="da-DK" smtClean="0"/>
              <a:t>10</a:t>
            </a:fld>
            <a:endParaRPr lang="da-DK"/>
          </a:p>
        </p:txBody>
      </p:sp>
    </p:spTree>
    <p:extLst>
      <p:ext uri="{BB962C8B-B14F-4D97-AF65-F5344CB8AC3E}">
        <p14:creationId xmlns:p14="http://schemas.microsoft.com/office/powerpoint/2010/main" val="201347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Your answers to these questions influence </a:t>
            </a:r>
            <a:endParaRPr lang="en-US" sz="1200" dirty="0" smtClean="0"/>
          </a:p>
          <a:p>
            <a:endParaRPr lang="en-US" sz="1200" dirty="0" smtClean="0"/>
          </a:p>
          <a:p>
            <a:r>
              <a:rPr lang="en-US" sz="1200" kern="1200" dirty="0" smtClean="0">
                <a:solidFill>
                  <a:schemeClr val="tx1"/>
                </a:solidFill>
                <a:latin typeface="+mn-lt"/>
                <a:ea typeface="+mn-ea"/>
                <a:cs typeface="+mn-cs"/>
              </a:rPr>
              <a:t>Are these perhaps short term objectives that might help justify working on such a long term project as making large heat networks?</a:t>
            </a:r>
            <a:endParaRPr lang="en-GB" dirty="0"/>
          </a:p>
        </p:txBody>
      </p:sp>
      <p:sp>
        <p:nvSpPr>
          <p:cNvPr id="4" name="Slide Number Placeholder 3"/>
          <p:cNvSpPr>
            <a:spLocks noGrp="1"/>
          </p:cNvSpPr>
          <p:nvPr>
            <p:ph type="sldNum" sz="quarter" idx="10"/>
          </p:nvPr>
        </p:nvSpPr>
        <p:spPr/>
        <p:txBody>
          <a:bodyPr/>
          <a:lstStyle/>
          <a:p>
            <a:fld id="{060D2328-06F0-4825-9A86-40532A8870E9}" type="slidenum">
              <a:rPr lang="da-DK" smtClean="0"/>
              <a:t>11</a:t>
            </a:fld>
            <a:endParaRPr lang="da-DK"/>
          </a:p>
        </p:txBody>
      </p:sp>
    </p:spTree>
    <p:extLst>
      <p:ext uri="{BB962C8B-B14F-4D97-AF65-F5344CB8AC3E}">
        <p14:creationId xmlns:p14="http://schemas.microsoft.com/office/powerpoint/2010/main" val="2016353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g"/><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484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9" name="Picture 5" descr="Stratego_Logo_Mark"/>
          <p:cNvPicPr>
            <a:picLocks noChangeAspect="1" noChangeArrowheads="1"/>
          </p:cNvPicPr>
          <p:nvPr userDrawn="1"/>
        </p:nvPicPr>
        <p:blipFill rotWithShape="1">
          <a:blip r:embed="rId2">
            <a:lum bright="70000" contrast="-70000"/>
            <a:extLst>
              <a:ext uri="{28A0092B-C50C-407E-A947-70E740481C1C}">
                <a14:useLocalDpi xmlns:a14="http://schemas.microsoft.com/office/drawing/2010/main" val="0"/>
              </a:ext>
            </a:extLst>
          </a:blip>
          <a:srcRect t="6714" r="14460" b="6690"/>
          <a:stretch/>
        </p:blipFill>
        <p:spPr bwMode="auto">
          <a:xfrm>
            <a:off x="4571999" y="0"/>
            <a:ext cx="457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13" name="Picture 12"/>
          <p:cNvPicPr/>
          <p:nvPr userDrawn="1"/>
        </p:nvPicPr>
        <p:blipFill rotWithShape="1">
          <a:blip r:embed="rId3" cstate="print">
            <a:extLst>
              <a:ext uri="{28A0092B-C50C-407E-A947-70E740481C1C}">
                <a14:useLocalDpi xmlns:a14="http://schemas.microsoft.com/office/drawing/2010/main" val="0"/>
              </a:ext>
            </a:extLst>
          </a:blip>
          <a:srcRect l="5753" t="15064" b="17149"/>
          <a:stretch/>
        </p:blipFill>
        <p:spPr bwMode="auto">
          <a:xfrm>
            <a:off x="186430" y="113674"/>
            <a:ext cx="2945409" cy="939061"/>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430" y="5949280"/>
            <a:ext cx="3519934" cy="732049"/>
          </a:xfrm>
          <a:prstGeom prst="rect">
            <a:avLst/>
          </a:prstGeom>
        </p:spPr>
      </p:pic>
      <p:sp>
        <p:nvSpPr>
          <p:cNvPr id="16" name="Date Placeholder 3"/>
          <p:cNvSpPr>
            <a:spLocks noGrp="1"/>
          </p:cNvSpPr>
          <p:nvPr>
            <p:ph type="dt" sz="half" idx="10"/>
          </p:nvPr>
        </p:nvSpPr>
        <p:spPr>
          <a:xfrm>
            <a:off x="7010400" y="6132741"/>
            <a:ext cx="2133600" cy="365125"/>
          </a:xfrm>
        </p:spPr>
        <p:txBody>
          <a:bodyPr/>
          <a:lstStyle>
            <a:lvl1pPr>
              <a:defRPr>
                <a:solidFill>
                  <a:schemeClr val="accent6">
                    <a:lumMod val="75000"/>
                  </a:schemeClr>
                </a:solidFill>
              </a:defRPr>
            </a:lvl1pPr>
          </a:lstStyle>
          <a:p>
            <a:fld id="{F8A11B13-76CD-4344-B619-C32DEB16FBC8}" type="datetime1">
              <a:rPr lang="en-GB" smtClean="0"/>
              <a:t>05/06/2015</a:t>
            </a:fld>
            <a:endParaRPr lang="en-GB" dirty="0"/>
          </a:p>
        </p:txBody>
      </p:sp>
    </p:spTree>
    <p:extLst>
      <p:ext uri="{BB962C8B-B14F-4D97-AF65-F5344CB8AC3E}">
        <p14:creationId xmlns:p14="http://schemas.microsoft.com/office/powerpoint/2010/main" val="82866809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08920"/>
            <a:ext cx="8229600" cy="34172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C8927F-340B-4E45-9C90-1DAC9FE3CC80}" type="datetime1">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CDCAA9-D99E-4A8F-AE01-554B87D1FBE5}" type="slidenum">
              <a:rPr lang="en-GB" smtClean="0"/>
              <a:t>‹#›</a:t>
            </a:fld>
            <a:endParaRPr lang="en-GB"/>
          </a:p>
        </p:txBody>
      </p:sp>
    </p:spTree>
    <p:extLst>
      <p:ext uri="{BB962C8B-B14F-4D97-AF65-F5344CB8AC3E}">
        <p14:creationId xmlns:p14="http://schemas.microsoft.com/office/powerpoint/2010/main" val="75228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84784"/>
            <a:ext cx="2057400" cy="4641379"/>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484784"/>
            <a:ext cx="6019800" cy="46413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C15A45-DE16-4FB6-A3EE-0AED3FA2812E}" type="datetime1">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CDCAA9-D99E-4A8F-AE01-554B87D1FBE5}" type="slidenum">
              <a:rPr lang="en-GB" smtClean="0"/>
              <a:t>‹#›</a:t>
            </a:fld>
            <a:endParaRPr lang="en-GB"/>
          </a:p>
        </p:txBody>
      </p:sp>
    </p:spTree>
    <p:extLst>
      <p:ext uri="{BB962C8B-B14F-4D97-AF65-F5344CB8AC3E}">
        <p14:creationId xmlns:p14="http://schemas.microsoft.com/office/powerpoint/2010/main" val="185723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61DB04E-594A-4615-8A63-29ABD0903FED}" type="datetime1">
              <a:rPr lang="en-GB" smtClean="0">
                <a:solidFill>
                  <a:prstClr val="black">
                    <a:tint val="75000"/>
                  </a:prstClr>
                </a:solidFill>
              </a:rPr>
              <a:t>05/06/2015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0D8C-5A50-3D47-9F5B-EDC10AB27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401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B414F04-61AD-4918-A7F0-B13D714563BA}" type="datetime1">
              <a:rPr lang="en-GB" smtClean="0">
                <a:solidFill>
                  <a:prstClr val="black">
                    <a:tint val="75000"/>
                  </a:prstClr>
                </a:solidFill>
              </a:rPr>
              <a:t>05/06/2015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0D8C-5A50-3D47-9F5B-EDC10AB27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03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4C74CF6-8B58-49EF-AD3E-FDA52EB50F4E}" type="datetime1">
              <a:rPr lang="en-GB" smtClean="0">
                <a:solidFill>
                  <a:prstClr val="black">
                    <a:tint val="75000"/>
                  </a:prstClr>
                </a:solidFill>
              </a:rPr>
              <a:t>05/06/2015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0D8C-5A50-3D47-9F5B-EDC10AB27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24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835DB5E-A775-43E4-BE47-72B1CBDA1CC5}" type="datetime1">
              <a:rPr lang="en-GB" smtClean="0">
                <a:solidFill>
                  <a:prstClr val="black">
                    <a:tint val="75000"/>
                  </a:prstClr>
                </a:solidFill>
              </a:rPr>
              <a:t>05/06/2015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530D8C-5A50-3D47-9F5B-EDC10AB27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81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21A4FAA-B907-425E-A547-C1CE61BCB7A9}" type="datetime1">
              <a:rPr lang="en-GB" smtClean="0">
                <a:solidFill>
                  <a:prstClr val="black">
                    <a:tint val="75000"/>
                  </a:prstClr>
                </a:solidFill>
              </a:rPr>
              <a:t>05/06/2015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530D8C-5A50-3D47-9F5B-EDC10AB27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253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A759624-E43B-4004-884B-2FC41928F441}" type="datetime1">
              <a:rPr lang="en-GB" smtClean="0">
                <a:solidFill>
                  <a:prstClr val="black">
                    <a:tint val="75000"/>
                  </a:prstClr>
                </a:solidFill>
              </a:rPr>
              <a:t>05/06/2015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530D8C-5A50-3D47-9F5B-EDC10AB27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305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B3C91-BE0F-495A-A237-02643DB7E1FD}" type="datetime1">
              <a:rPr lang="en-GB" smtClean="0">
                <a:solidFill>
                  <a:prstClr val="black">
                    <a:tint val="75000"/>
                  </a:prstClr>
                </a:solidFill>
              </a:rPr>
              <a:t>05/06/2015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530D8C-5A50-3D47-9F5B-EDC10AB27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017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705ECC-FB71-456A-8837-59A9ED4A354A}" type="datetime1">
              <a:rPr lang="en-GB" smtClean="0">
                <a:solidFill>
                  <a:prstClr val="black">
                    <a:tint val="75000"/>
                  </a:prstClr>
                </a:solidFill>
              </a:rPr>
              <a:t>05/06/2015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530D8C-5A50-3D47-9F5B-EDC10AB27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99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67544" y="2636912"/>
            <a:ext cx="8229600" cy="3600400"/>
          </a:xfrm>
        </p:spPr>
        <p:txBody>
          <a:bodyPr/>
          <a:lstStyle>
            <a:lvl1pPr marL="342900" indent="-342900">
              <a:buClr>
                <a:srgbClr val="D78334"/>
              </a:buClr>
              <a:buFont typeface="Wingdings 2" panose="05020102010507070707" pitchFamily="18" charset="2"/>
              <a:buChar char=""/>
              <a:defRPr/>
            </a:lvl1pPr>
            <a:lvl2pPr marL="742950" indent="-285750">
              <a:buClr>
                <a:srgbClr val="BED001"/>
              </a:buClr>
              <a:buFont typeface="Wingdings 2" panose="05020102010507070707" pitchFamily="18" charset="2"/>
              <a:buChar char=""/>
              <a:defRPr/>
            </a:lvl2pPr>
            <a:lvl3pPr marL="1143000" indent="-228600">
              <a:buClr>
                <a:srgbClr val="68A4C0"/>
              </a:buClr>
              <a:buFont typeface="Wingdings 2" panose="05020102010507070707" pitchFamily="18" charset="2"/>
              <a:buChar char="Ã"/>
              <a:defRPr/>
            </a:lvl3pPr>
            <a:lvl4pPr marL="1600200" indent="-228600">
              <a:buFontTx/>
              <a:buBlip>
                <a:blip r:embed="rId2"/>
              </a:buBlip>
              <a:defRPr/>
            </a:lvl4pPr>
            <a:lvl5pPr marL="2057400" indent="-228600">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8014F87-F450-4968-B4C8-71929C8D7472}" type="datetime1">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CDCAA9-D99E-4A8F-AE01-554B87D1FBE5}" type="slidenum">
              <a:rPr lang="en-GB" smtClean="0"/>
              <a:t>‹#›</a:t>
            </a:fld>
            <a:endParaRPr lang="en-GB"/>
          </a:p>
        </p:txBody>
      </p:sp>
    </p:spTree>
    <p:extLst>
      <p:ext uri="{BB962C8B-B14F-4D97-AF65-F5344CB8AC3E}">
        <p14:creationId xmlns:p14="http://schemas.microsoft.com/office/powerpoint/2010/main" val="1232732568"/>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A0A41C1-3622-44C3-B425-D588FF0E5B30}" type="datetime1">
              <a:rPr lang="en-GB" smtClean="0">
                <a:solidFill>
                  <a:prstClr val="black">
                    <a:tint val="75000"/>
                  </a:prstClr>
                </a:solidFill>
              </a:rPr>
              <a:t>05/06/2015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530D8C-5A50-3D47-9F5B-EDC10AB27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64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616390-03F6-4C46-91D9-1936C02E30C6}" type="datetime1">
              <a:rPr lang="en-GB" smtClean="0">
                <a:solidFill>
                  <a:prstClr val="black">
                    <a:tint val="75000"/>
                  </a:prstClr>
                </a:solidFill>
              </a:rPr>
              <a:t>05/06/2015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0D8C-5A50-3D47-9F5B-EDC10AB27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471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CD2262C-9FEE-443F-B51F-F8E5ED1D6F60}" type="datetime1">
              <a:rPr lang="en-GB" smtClean="0">
                <a:solidFill>
                  <a:prstClr val="black">
                    <a:tint val="75000"/>
                  </a:prstClr>
                </a:solidFill>
              </a:rPr>
              <a:t>05/06/2015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0D8C-5A50-3D47-9F5B-EDC10AB27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90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4149080"/>
            <a:ext cx="7772400"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683568"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05034-0D15-4214-A1AF-1D02E689F8FC}" type="datetime1">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CDCAA9-D99E-4A8F-AE01-554B87D1FBE5}" type="slidenum">
              <a:rPr lang="en-GB" smtClean="0"/>
              <a:t>‹#›</a:t>
            </a:fld>
            <a:endParaRPr lang="en-GB"/>
          </a:p>
        </p:txBody>
      </p:sp>
    </p:spTree>
    <p:extLst>
      <p:ext uri="{BB962C8B-B14F-4D97-AF65-F5344CB8AC3E}">
        <p14:creationId xmlns:p14="http://schemas.microsoft.com/office/powerpoint/2010/main" val="36939438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708920"/>
            <a:ext cx="4038600" cy="34172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708920"/>
            <a:ext cx="4038600" cy="34172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EABE347-43A4-48BF-9B1C-7E0A0FAEA42D}" type="datetime1">
              <a:rPr lang="en-GB" smtClean="0"/>
              <a:t>05/06/2015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CDCAA9-D99E-4A8F-AE01-554B87D1FBE5}" type="slidenum">
              <a:rPr lang="en-GB" smtClean="0"/>
              <a:t>‹#›</a:t>
            </a:fld>
            <a:endParaRPr lang="en-GB"/>
          </a:p>
        </p:txBody>
      </p:sp>
    </p:spTree>
    <p:extLst>
      <p:ext uri="{BB962C8B-B14F-4D97-AF65-F5344CB8AC3E}">
        <p14:creationId xmlns:p14="http://schemas.microsoft.com/office/powerpoint/2010/main" val="307217087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67544" y="264522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356992"/>
            <a:ext cx="4040188" cy="28411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4008" y="264522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4008" y="3356992"/>
            <a:ext cx="4041775" cy="28411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F2A88A70-9F5E-44D6-BCED-6FCDFDA422C4}" type="datetime1">
              <a:rPr lang="en-GB" smtClean="0"/>
              <a:t>05/06/2015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CDCAA9-D99E-4A8F-AE01-554B87D1FBE5}" type="slidenum">
              <a:rPr lang="en-GB" smtClean="0"/>
              <a:t>‹#›</a:t>
            </a:fld>
            <a:endParaRPr lang="en-GB"/>
          </a:p>
        </p:txBody>
      </p:sp>
    </p:spTree>
    <p:extLst>
      <p:ext uri="{BB962C8B-B14F-4D97-AF65-F5344CB8AC3E}">
        <p14:creationId xmlns:p14="http://schemas.microsoft.com/office/powerpoint/2010/main" val="358118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092B49-6646-4DF5-977B-81CC850A93BB}" type="datetime1">
              <a:rPr lang="en-GB" smtClean="0"/>
              <a:t>05/06/2015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CDCAA9-D99E-4A8F-AE01-554B87D1FBE5}" type="slidenum">
              <a:rPr lang="en-GB" smtClean="0"/>
              <a:t>‹#›</a:t>
            </a:fld>
            <a:endParaRPr lang="en-GB"/>
          </a:p>
        </p:txBody>
      </p:sp>
    </p:spTree>
    <p:extLst>
      <p:ext uri="{BB962C8B-B14F-4D97-AF65-F5344CB8AC3E}">
        <p14:creationId xmlns:p14="http://schemas.microsoft.com/office/powerpoint/2010/main" val="293375551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1DC4B-A528-4DD0-997C-420AC49E4A5F}" type="datetime1">
              <a:rPr lang="en-GB" smtClean="0"/>
              <a:t>05/06/2015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CDCAA9-D99E-4A8F-AE01-554B87D1FBE5}" type="slidenum">
              <a:rPr lang="en-GB" smtClean="0"/>
              <a:t>‹#›</a:t>
            </a:fld>
            <a:endParaRPr lang="en-GB"/>
          </a:p>
        </p:txBody>
      </p:sp>
    </p:spTree>
    <p:extLst>
      <p:ext uri="{BB962C8B-B14F-4D97-AF65-F5344CB8AC3E}">
        <p14:creationId xmlns:p14="http://schemas.microsoft.com/office/powerpoint/2010/main" val="152156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484784"/>
            <a:ext cx="5111750" cy="46413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780928"/>
            <a:ext cx="3008313" cy="33452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F9597A5-64CC-4E7E-9B39-06E61DC03B86}" type="datetime1">
              <a:rPr lang="en-GB" smtClean="0"/>
              <a:t>05/06/2015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CDCAA9-D99E-4A8F-AE01-554B87D1FBE5}" type="slidenum">
              <a:rPr lang="en-GB" smtClean="0"/>
              <a:t>‹#›</a:t>
            </a:fld>
            <a:endParaRPr lang="en-GB"/>
          </a:p>
        </p:txBody>
      </p:sp>
    </p:spTree>
    <p:extLst>
      <p:ext uri="{BB962C8B-B14F-4D97-AF65-F5344CB8AC3E}">
        <p14:creationId xmlns:p14="http://schemas.microsoft.com/office/powerpoint/2010/main" val="284975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5157192"/>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63688" y="1556792"/>
            <a:ext cx="5486400" cy="35387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63688" y="5798368"/>
            <a:ext cx="5486400" cy="4389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842D5-6C72-463A-8A5B-03FE1696DC82}" type="datetime1">
              <a:rPr lang="en-GB" smtClean="0"/>
              <a:t>05/06/2015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CDCAA9-D99E-4A8F-AE01-554B87D1FBE5}" type="slidenum">
              <a:rPr lang="en-GB" smtClean="0"/>
              <a:t>‹#›</a:t>
            </a:fld>
            <a:endParaRPr lang="en-GB"/>
          </a:p>
        </p:txBody>
      </p:sp>
    </p:spTree>
    <p:extLst>
      <p:ext uri="{BB962C8B-B14F-4D97-AF65-F5344CB8AC3E}">
        <p14:creationId xmlns:p14="http://schemas.microsoft.com/office/powerpoint/2010/main" val="1778611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9E301-DD88-4C0E-85C2-FDF95A83451D}" type="datetime1">
              <a:rPr lang="en-GB" smtClean="0"/>
              <a:t>05/06/2015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DCAA9-D99E-4A8F-AE01-554B87D1FBE5}" type="slidenum">
              <a:rPr lang="en-GB" smtClean="0"/>
              <a:t>‹#›</a:t>
            </a:fld>
            <a:endParaRPr lang="en-GB"/>
          </a:p>
        </p:txBody>
      </p:sp>
      <p:pic>
        <p:nvPicPr>
          <p:cNvPr id="9" name="Picture 8"/>
          <p:cNvPicPr/>
          <p:nvPr userDrawn="1"/>
        </p:nvPicPr>
        <p:blipFill rotWithShape="1">
          <a:blip r:embed="rId13" cstate="print">
            <a:extLst>
              <a:ext uri="{28A0092B-C50C-407E-A947-70E740481C1C}">
                <a14:useLocalDpi xmlns:a14="http://schemas.microsoft.com/office/drawing/2010/main" val="0"/>
              </a:ext>
            </a:extLst>
          </a:blip>
          <a:srcRect l="5753" t="15064" b="17149"/>
          <a:stretch/>
        </p:blipFill>
        <p:spPr bwMode="auto">
          <a:xfrm>
            <a:off x="186430" y="113674"/>
            <a:ext cx="2945409" cy="939061"/>
          </a:xfrm>
          <a:prstGeom prst="rect">
            <a:avLst/>
          </a:prstGeom>
          <a:ln>
            <a:noFill/>
          </a:ln>
          <a:extLst>
            <a:ext uri="{53640926-AAD7-44d8-BBD7-CCE9431645EC}">
              <a14:shadowObscured xmlns:a14="http://schemas.microsoft.com/office/drawing/2010/main"/>
            </a:ext>
          </a:extLst>
        </p:spPr>
      </p:pic>
      <p:pic>
        <p:nvPicPr>
          <p:cNvPr id="14" name="Picture 2" descr="K:\DHC_+\PROJECTS (OWN)\1 - Current Projects\STRATEGO\WP6\Logo and corporate design ideas\Christophe Gonzalez\Social media\Line.jpg"/>
          <p:cNvPicPr>
            <a:picLocks noChangeAspect="1" noChangeArrowheads="1"/>
          </p:cNvPicPr>
          <p:nvPr userDrawn="1"/>
        </p:nvPicPr>
        <p:blipFill rotWithShape="1">
          <a:blip r:embed="rId14">
            <a:extLst>
              <a:ext uri="{BEBA8EAE-BF5A-486C-A8C5-ECC9F3942E4B}">
                <a14:imgProps xmlns:a14="http://schemas.microsoft.com/office/drawing/2010/main">
                  <a14:imgLayer r:embed="rId15">
                    <a14:imgEffect>
                      <a14:backgroundRemoval t="75432" b="97270" l="10000" r="90000"/>
                    </a14:imgEffect>
                  </a14:imgLayer>
                </a14:imgProps>
              </a:ext>
              <a:ext uri="{28A0092B-C50C-407E-A947-70E740481C1C}">
                <a14:useLocalDpi xmlns:a14="http://schemas.microsoft.com/office/drawing/2010/main" val="0"/>
              </a:ext>
            </a:extLst>
          </a:blip>
          <a:srcRect l="16354" t="82896" r="15393" b="8552"/>
          <a:stretch/>
        </p:blipFill>
        <p:spPr bwMode="auto">
          <a:xfrm>
            <a:off x="-33539" y="1052736"/>
            <a:ext cx="9177539" cy="26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31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3806E5D-8E06-4437-B228-B58A2B7C0717}" type="datetime1">
              <a:rPr lang="en-GB" smtClean="0">
                <a:solidFill>
                  <a:prstClr val="black">
                    <a:tint val="75000"/>
                  </a:prstClr>
                </a:solidFill>
              </a:rPr>
              <a:t>05/06/2015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E530D8C-5A50-3D47-9F5B-EDC10AB27A3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278054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emf"/><Relationship Id="rId5"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www.gov.scot/Topics/Business-Industry/Energy/Energy-sources/19185/Heat/HeatMap/PublicSectorAnalysis" TargetMode="External"/><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7.jpeg"/><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hyperlink" Target="mailto:ruth.bush@ed.ac.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9.jpeg"/><Relationship Id="rId7"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8.emf"/><Relationship Id="rId5" Type="http://schemas.openxmlformats.org/officeDocument/2006/relationships/hyperlink" Target="http://stratego-project.eu/nhcps/"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hyperlink" Target="http://maps.heatroadmap.eu/maps/30498/Peta,%20The%20Pan-European%20Thermal%20Atlas%20for%20the%20United%20Kingdom?preview=true" TargetMode="External"/><Relationship Id="rId5" Type="http://schemas.openxmlformats.org/officeDocument/2006/relationships/hyperlink" Target="http://mgo.ms/s/ii7ep" TargetMode="External"/><Relationship Id="rId6"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869160"/>
            <a:ext cx="3024336" cy="1232682"/>
          </a:xfrm>
          <a:prstGeom prst="rect">
            <a:avLst/>
          </a:prstGeom>
        </p:spPr>
      </p:pic>
      <p:sp>
        <p:nvSpPr>
          <p:cNvPr id="6" name="TextBox 5"/>
          <p:cNvSpPr txBox="1"/>
          <p:nvPr/>
        </p:nvSpPr>
        <p:spPr>
          <a:xfrm>
            <a:off x="527226" y="1736859"/>
            <a:ext cx="8179248" cy="6678751"/>
          </a:xfrm>
          <a:prstGeom prst="rect">
            <a:avLst/>
          </a:prstGeom>
          <a:noFill/>
        </p:spPr>
        <p:txBody>
          <a:bodyPr wrap="square" rtlCol="0">
            <a:spAutoFit/>
          </a:bodyPr>
          <a:lstStyle/>
          <a:p>
            <a:pPr defTabSz="457200"/>
            <a:r>
              <a:rPr lang="en-GB" sz="4800" dirty="0"/>
              <a:t>Local authorities as </a:t>
            </a:r>
            <a:r>
              <a:rPr lang="en-GB" sz="4800" dirty="0" smtClean="0"/>
              <a:t>catalysts for heat network development</a:t>
            </a:r>
          </a:p>
          <a:p>
            <a:pPr defTabSz="457200"/>
            <a:endParaRPr lang="en-GB" sz="2000" b="1" dirty="0" smtClean="0"/>
          </a:p>
          <a:p>
            <a:pPr defTabSz="457200"/>
            <a:endParaRPr lang="en-GB" sz="2000" b="1" dirty="0" smtClean="0"/>
          </a:p>
          <a:p>
            <a:pPr defTabSz="457200"/>
            <a:r>
              <a:rPr lang="en-GB" sz="3600" dirty="0" smtClean="0"/>
              <a:t>Ruth Bush – Stratego Project Officer</a:t>
            </a:r>
          </a:p>
          <a:p>
            <a:pPr defTabSz="457200"/>
            <a:endParaRPr lang="en-GB" sz="3600" b="1" dirty="0">
              <a:solidFill>
                <a:srgbClr val="CD401A"/>
              </a:solidFill>
            </a:endParaRPr>
          </a:p>
          <a:p>
            <a:pPr defTabSz="457200"/>
            <a:endParaRPr lang="en-GB" sz="3600" b="1" dirty="0" smtClean="0">
              <a:solidFill>
                <a:srgbClr val="CD401A"/>
              </a:solidFill>
            </a:endParaRPr>
          </a:p>
          <a:p>
            <a:pPr algn="r" defTabSz="457200"/>
            <a:r>
              <a:rPr lang="en-GB" sz="2800" dirty="0" smtClean="0"/>
              <a:t>09 June 2015</a:t>
            </a:r>
            <a:endParaRPr lang="en-GB" sz="4000" dirty="0"/>
          </a:p>
          <a:p>
            <a:pPr algn="r" defTabSz="457200"/>
            <a:endParaRPr lang="en-GB" sz="4000" b="1" baseline="30000" dirty="0" smtClean="0">
              <a:solidFill>
                <a:srgbClr val="CD401A"/>
              </a:solidFill>
            </a:endParaRPr>
          </a:p>
          <a:p>
            <a:pPr algn="r" defTabSz="457200"/>
            <a:r>
              <a:rPr lang="en-GB" sz="4000" b="1" baseline="30000" dirty="0" err="1" smtClean="0">
                <a:solidFill>
                  <a:srgbClr val="CD401A"/>
                </a:solidFill>
              </a:rPr>
              <a:t>districtheatingscotland.com</a:t>
            </a:r>
            <a:endParaRPr lang="en-GB" sz="4000" b="1" baseline="30000" dirty="0" smtClean="0">
              <a:solidFill>
                <a:srgbClr val="CD401A"/>
              </a:solidFill>
            </a:endParaRPr>
          </a:p>
          <a:p>
            <a:pPr defTabSz="457200"/>
            <a:endParaRPr lang="en-GB" sz="4000" b="1" baseline="30000" dirty="0">
              <a:solidFill>
                <a:srgbClr val="D63D25"/>
              </a:solidFill>
            </a:endParaRPr>
          </a:p>
          <a:p>
            <a:pPr defTabSz="457200"/>
            <a:endParaRPr lang="en-US" sz="8000" dirty="0">
              <a:solidFill>
                <a:prstClr val="black"/>
              </a:solidFill>
            </a:endParaRPr>
          </a:p>
        </p:txBody>
      </p:sp>
      <p:sp>
        <p:nvSpPr>
          <p:cNvPr id="7" name="Rectangle 6"/>
          <p:cNvSpPr/>
          <p:nvPr/>
        </p:nvSpPr>
        <p:spPr>
          <a:xfrm>
            <a:off x="-72804" y="-56628"/>
            <a:ext cx="9335111"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D401A"/>
              </a:solidFill>
            </a:endParaRPr>
          </a:p>
        </p:txBody>
      </p:sp>
      <p:pic>
        <p:nvPicPr>
          <p:cNvPr id="8" name="Picture 7" descr="HNP_Logo_Final_White_Version.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sp>
        <p:nvSpPr>
          <p:cNvPr id="3" name="Slide Number Placeholder 2"/>
          <p:cNvSpPr>
            <a:spLocks noGrp="1"/>
          </p:cNvSpPr>
          <p:nvPr>
            <p:ph type="sldNum" sz="quarter" idx="12"/>
          </p:nvPr>
        </p:nvSpPr>
        <p:spPr/>
        <p:txBody>
          <a:bodyPr/>
          <a:lstStyle/>
          <a:p>
            <a:fld id="{1E530D8C-5A50-3D47-9F5B-EDC10AB27A39}" type="slidenum">
              <a:rPr lang="en-US" smtClean="0">
                <a:solidFill>
                  <a:prstClr val="black">
                    <a:tint val="75000"/>
                  </a:prstClr>
                </a:solidFill>
              </a:rPr>
              <a:pPr/>
              <a:t>1</a:t>
            </a:fld>
            <a:endParaRPr lang="en-US">
              <a:solidFill>
                <a:prstClr val="black">
                  <a:tint val="75000"/>
                </a:prstClr>
              </a:solidFill>
            </a:endParaRPr>
          </a:p>
        </p:txBody>
      </p:sp>
      <p:pic>
        <p:nvPicPr>
          <p:cNvPr id="9" name="Picture 8" descr="Scottish government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42832" y="4639870"/>
            <a:ext cx="1074018" cy="1165394"/>
          </a:xfrm>
          <a:prstGeom prst="rect">
            <a:avLst/>
          </a:prstGeom>
        </p:spPr>
      </p:pic>
    </p:spTree>
    <p:extLst>
      <p:ext uri="{BB962C8B-B14F-4D97-AF65-F5344CB8AC3E}">
        <p14:creationId xmlns:p14="http://schemas.microsoft.com/office/powerpoint/2010/main" val="4021253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local context is critical to delivery</a:t>
            </a:r>
            <a:endParaRPr lang="en-GB" sz="4000" dirty="0"/>
          </a:p>
        </p:txBody>
      </p:sp>
      <p:sp>
        <p:nvSpPr>
          <p:cNvPr id="3" name="Subtitle 2"/>
          <p:cNvSpPr>
            <a:spLocks noGrp="1"/>
          </p:cNvSpPr>
          <p:nvPr>
            <p:ph idx="1"/>
          </p:nvPr>
        </p:nvSpPr>
        <p:spPr>
          <a:xfrm>
            <a:off x="5148064" y="2636912"/>
            <a:ext cx="3549080" cy="3384376"/>
          </a:xfrm>
        </p:spPr>
        <p:txBody>
          <a:bodyPr>
            <a:normAutofit/>
          </a:bodyPr>
          <a:lstStyle/>
          <a:p>
            <a:r>
              <a:rPr lang="en-GB" dirty="0" smtClean="0"/>
              <a:t>Opportunity to reflect the </a:t>
            </a:r>
            <a:r>
              <a:rPr lang="en-GB" dirty="0" smtClean="0"/>
              <a:t>drivers </a:t>
            </a:r>
            <a:r>
              <a:rPr lang="en-GB" dirty="0" smtClean="0"/>
              <a:t>&amp; </a:t>
            </a:r>
            <a:r>
              <a:rPr lang="en-GB" dirty="0" smtClean="0"/>
              <a:t>ambitions of </a:t>
            </a:r>
            <a:r>
              <a:rPr lang="en-GB" dirty="0" smtClean="0"/>
              <a:t>your local area in energy system development</a:t>
            </a:r>
            <a:endParaRPr lang="en-GB" dirty="0" smtClean="0"/>
          </a:p>
          <a:p>
            <a:pPr marL="0" indent="0">
              <a:buNone/>
            </a:pPr>
            <a:endParaRPr lang="en-GB" dirty="0"/>
          </a:p>
        </p:txBody>
      </p:sp>
      <p:grpSp>
        <p:nvGrpSpPr>
          <p:cNvPr id="4" name="Group 3"/>
          <p:cNvGrpSpPr/>
          <p:nvPr/>
        </p:nvGrpSpPr>
        <p:grpSpPr>
          <a:xfrm>
            <a:off x="7596336" y="44624"/>
            <a:ext cx="1368152" cy="1026870"/>
            <a:chOff x="7596336" y="169882"/>
            <a:chExt cx="1368152" cy="1026870"/>
          </a:xfrm>
        </p:grpSpPr>
        <p:sp>
          <p:nvSpPr>
            <p:cNvPr id="5" name="Rectangle 4"/>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
        <p:nvSpPr>
          <p:cNvPr id="7" name="Slide Number Placeholder 6"/>
          <p:cNvSpPr>
            <a:spLocks noGrp="1"/>
          </p:cNvSpPr>
          <p:nvPr>
            <p:ph type="sldNum" sz="quarter" idx="12"/>
          </p:nvPr>
        </p:nvSpPr>
        <p:spPr/>
        <p:txBody>
          <a:bodyPr/>
          <a:lstStyle/>
          <a:p>
            <a:fld id="{39CDCAA9-D99E-4A8F-AE01-554B87D1FBE5}" type="slidenum">
              <a:rPr lang="en-GB" smtClean="0"/>
              <a:t>10</a:t>
            </a:fld>
            <a:endParaRPr lang="en-GB"/>
          </a:p>
        </p:txBody>
      </p:sp>
      <p:graphicFrame>
        <p:nvGraphicFramePr>
          <p:cNvPr id="8" name="Diagram 7"/>
          <p:cNvGraphicFramePr/>
          <p:nvPr>
            <p:extLst>
              <p:ext uri="{D42A27DB-BD31-4B8C-83A1-F6EECF244321}">
                <p14:modId xmlns:p14="http://schemas.microsoft.com/office/powerpoint/2010/main" val="1544923887"/>
              </p:ext>
            </p:extLst>
          </p:nvPr>
        </p:nvGraphicFramePr>
        <p:xfrm>
          <a:off x="-36512" y="228990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969700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visions for the future</a:t>
            </a:r>
            <a:endParaRPr lang="en-GB" dirty="0"/>
          </a:p>
        </p:txBody>
      </p:sp>
      <p:sp>
        <p:nvSpPr>
          <p:cNvPr id="3" name="Content Placeholder 2"/>
          <p:cNvSpPr>
            <a:spLocks noGrp="1"/>
          </p:cNvSpPr>
          <p:nvPr>
            <p:ph idx="1"/>
          </p:nvPr>
        </p:nvSpPr>
        <p:spPr/>
        <p:txBody>
          <a:bodyPr>
            <a:normAutofit/>
          </a:bodyPr>
          <a:lstStyle/>
          <a:p>
            <a:r>
              <a:rPr lang="en-GB" dirty="0" smtClean="0"/>
              <a:t>Fuel poverty;</a:t>
            </a:r>
          </a:p>
          <a:p>
            <a:r>
              <a:rPr lang="en-GB" dirty="0" smtClean="0"/>
              <a:t>CO</a:t>
            </a:r>
            <a:r>
              <a:rPr lang="en-GB" baseline="-25000" dirty="0" smtClean="0"/>
              <a:t>2</a:t>
            </a:r>
            <a:r>
              <a:rPr lang="en-GB" dirty="0" smtClean="0"/>
              <a:t> reduction;</a:t>
            </a:r>
          </a:p>
          <a:p>
            <a:r>
              <a:rPr lang="en-GB" dirty="0" smtClean="0"/>
              <a:t>Local economic growth and job creation;</a:t>
            </a:r>
          </a:p>
          <a:p>
            <a:r>
              <a:rPr lang="en-GB" dirty="0" smtClean="0"/>
              <a:t>Reducing public sector energy bills;</a:t>
            </a:r>
          </a:p>
          <a:p>
            <a:r>
              <a:rPr lang="en-GB" dirty="0" smtClean="0"/>
              <a:t>Lowest cost delivery of heating systems;</a:t>
            </a:r>
          </a:p>
          <a:p>
            <a:pPr marL="0" indent="0" algn="ctr">
              <a:buNone/>
            </a:pPr>
            <a:r>
              <a:rPr lang="en-GB" dirty="0" smtClean="0"/>
              <a:t>…All of the above?</a:t>
            </a:r>
          </a:p>
          <a:p>
            <a:endParaRPr lang="en-GB" dirty="0"/>
          </a:p>
        </p:txBody>
      </p:sp>
      <p:grpSp>
        <p:nvGrpSpPr>
          <p:cNvPr id="4" name="Group 3"/>
          <p:cNvGrpSpPr/>
          <p:nvPr/>
        </p:nvGrpSpPr>
        <p:grpSpPr>
          <a:xfrm>
            <a:off x="7596336" y="44624"/>
            <a:ext cx="1368152" cy="1026870"/>
            <a:chOff x="7596336" y="169882"/>
            <a:chExt cx="1368152" cy="1026870"/>
          </a:xfrm>
        </p:grpSpPr>
        <p:sp>
          <p:nvSpPr>
            <p:cNvPr id="5" name="Rectangle 4"/>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
        <p:nvSpPr>
          <p:cNvPr id="7" name="Slide Number Placeholder 6"/>
          <p:cNvSpPr>
            <a:spLocks noGrp="1"/>
          </p:cNvSpPr>
          <p:nvPr>
            <p:ph type="sldNum" sz="quarter" idx="12"/>
          </p:nvPr>
        </p:nvSpPr>
        <p:spPr/>
        <p:txBody>
          <a:bodyPr/>
          <a:lstStyle/>
          <a:p>
            <a:fld id="{39CDCAA9-D99E-4A8F-AE01-554B87D1FBE5}" type="slidenum">
              <a:rPr lang="en-GB" smtClean="0"/>
              <a:t>11</a:t>
            </a:fld>
            <a:endParaRPr lang="en-GB"/>
          </a:p>
        </p:txBody>
      </p:sp>
    </p:spTree>
    <p:extLst>
      <p:ext uri="{BB962C8B-B14F-4D97-AF65-F5344CB8AC3E}">
        <p14:creationId xmlns:p14="http://schemas.microsoft.com/office/powerpoint/2010/main" val="8172847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authorities as catalysts</a:t>
            </a:r>
            <a:endParaRPr lang="en-GB" dirty="0"/>
          </a:p>
        </p:txBody>
      </p:sp>
      <p:sp>
        <p:nvSpPr>
          <p:cNvPr id="3" name="Content Placeholder 2"/>
          <p:cNvSpPr>
            <a:spLocks noGrp="1"/>
          </p:cNvSpPr>
          <p:nvPr>
            <p:ph idx="1"/>
          </p:nvPr>
        </p:nvSpPr>
        <p:spPr>
          <a:xfrm>
            <a:off x="467544" y="2636912"/>
            <a:ext cx="8229600" cy="3816424"/>
          </a:xfrm>
        </p:spPr>
        <p:txBody>
          <a:bodyPr>
            <a:normAutofit fontScale="70000" lnSpcReduction="20000"/>
          </a:bodyPr>
          <a:lstStyle/>
          <a:p>
            <a:r>
              <a:rPr lang="en-GB" dirty="0"/>
              <a:t>How should we prioritise </a:t>
            </a:r>
            <a:r>
              <a:rPr lang="en-GB" dirty="0" smtClean="0"/>
              <a:t>projects?</a:t>
            </a:r>
          </a:p>
          <a:p>
            <a:pPr lvl="1"/>
            <a:r>
              <a:rPr lang="en-GB" dirty="0" smtClean="0"/>
              <a:t>Use of the public sector estate;</a:t>
            </a:r>
          </a:p>
          <a:p>
            <a:pPr lvl="1"/>
            <a:r>
              <a:rPr lang="en-GB" dirty="0" smtClean="0"/>
              <a:t>Sites offering highest rate of return;</a:t>
            </a:r>
          </a:p>
          <a:p>
            <a:pPr lvl="1"/>
            <a:r>
              <a:rPr lang="en-GB" dirty="0" smtClean="0"/>
              <a:t>Areas with high rates of fuel poverty.</a:t>
            </a:r>
            <a:endParaRPr lang="en-GB" dirty="0"/>
          </a:p>
          <a:p>
            <a:r>
              <a:rPr lang="en-GB" dirty="0" smtClean="0"/>
              <a:t>What ownership structures deliver the most benefits?</a:t>
            </a:r>
            <a:endParaRPr lang="en-GB" dirty="0"/>
          </a:p>
          <a:p>
            <a:pPr lvl="1"/>
            <a:r>
              <a:rPr lang="en-GB" dirty="0"/>
              <a:t> Local authority </a:t>
            </a:r>
            <a:r>
              <a:rPr lang="en-GB" dirty="0" smtClean="0"/>
              <a:t>owned;</a:t>
            </a:r>
            <a:endParaRPr lang="en-GB" dirty="0"/>
          </a:p>
          <a:p>
            <a:pPr lvl="1"/>
            <a:r>
              <a:rPr lang="en-GB" dirty="0"/>
              <a:t> Public-private </a:t>
            </a:r>
            <a:r>
              <a:rPr lang="en-GB" dirty="0" smtClean="0"/>
              <a:t>partnerships;</a:t>
            </a:r>
            <a:endParaRPr lang="en-GB" dirty="0"/>
          </a:p>
          <a:p>
            <a:pPr lvl="1"/>
            <a:r>
              <a:rPr lang="en-GB" dirty="0"/>
              <a:t> Private </a:t>
            </a:r>
            <a:r>
              <a:rPr lang="en-GB" dirty="0" smtClean="0"/>
              <a:t>sector</a:t>
            </a:r>
            <a:r>
              <a:rPr lang="en-GB" dirty="0" smtClean="0"/>
              <a:t>.</a:t>
            </a:r>
          </a:p>
          <a:p>
            <a:r>
              <a:rPr lang="en-GB" dirty="0" smtClean="0"/>
              <a:t>What scale of scheme are we aiming at?</a:t>
            </a:r>
          </a:p>
          <a:p>
            <a:pPr lvl="1"/>
            <a:r>
              <a:rPr lang="en-GB" dirty="0" smtClean="0"/>
              <a:t>Provision for future expansion</a:t>
            </a:r>
          </a:p>
          <a:p>
            <a:pPr lvl="1"/>
            <a:r>
              <a:rPr lang="en-GB" dirty="0" smtClean="0"/>
              <a:t>Transition to low carbon heat sources</a:t>
            </a:r>
            <a:endParaRPr lang="en-GB" dirty="0"/>
          </a:p>
        </p:txBody>
      </p:sp>
      <p:sp>
        <p:nvSpPr>
          <p:cNvPr id="4" name="Slide Number Placeholder 3"/>
          <p:cNvSpPr>
            <a:spLocks noGrp="1"/>
          </p:cNvSpPr>
          <p:nvPr>
            <p:ph type="sldNum" sz="quarter" idx="12"/>
          </p:nvPr>
        </p:nvSpPr>
        <p:spPr/>
        <p:txBody>
          <a:bodyPr/>
          <a:lstStyle/>
          <a:p>
            <a:fld id="{39CDCAA9-D99E-4A8F-AE01-554B87D1FBE5}" type="slidenum">
              <a:rPr lang="en-GB" smtClean="0"/>
              <a:t>12</a:t>
            </a:fld>
            <a:endParaRPr lang="en-GB" dirty="0"/>
          </a:p>
        </p:txBody>
      </p:sp>
      <p:grpSp>
        <p:nvGrpSpPr>
          <p:cNvPr id="5" name="Group 4"/>
          <p:cNvGrpSpPr/>
          <p:nvPr/>
        </p:nvGrpSpPr>
        <p:grpSpPr>
          <a:xfrm>
            <a:off x="7596336" y="44624"/>
            <a:ext cx="1368152" cy="1026870"/>
            <a:chOff x="7596336" y="169882"/>
            <a:chExt cx="1368152" cy="1026870"/>
          </a:xfrm>
        </p:grpSpPr>
        <p:sp>
          <p:nvSpPr>
            <p:cNvPr id="6" name="Rectangle 5"/>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Tree>
    <p:extLst>
      <p:ext uri="{BB962C8B-B14F-4D97-AF65-F5344CB8AC3E}">
        <p14:creationId xmlns:p14="http://schemas.microsoft.com/office/powerpoint/2010/main" val="13502082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The potential of the public sector estate</a:t>
            </a:r>
            <a:endParaRPr lang="en-GB" dirty="0"/>
          </a:p>
        </p:txBody>
      </p:sp>
      <p:sp>
        <p:nvSpPr>
          <p:cNvPr id="3" name="Content Placeholder 2"/>
          <p:cNvSpPr>
            <a:spLocks noGrp="1"/>
          </p:cNvSpPr>
          <p:nvPr>
            <p:ph idx="1"/>
          </p:nvPr>
        </p:nvSpPr>
        <p:spPr>
          <a:xfrm>
            <a:off x="467544" y="2780928"/>
            <a:ext cx="5400600" cy="3600400"/>
          </a:xfrm>
        </p:spPr>
        <p:txBody>
          <a:bodyPr>
            <a:normAutofit lnSpcReduction="10000"/>
          </a:bodyPr>
          <a:lstStyle/>
          <a:p>
            <a:r>
              <a:rPr lang="en-GB" dirty="0" smtClean="0"/>
              <a:t>Study done by </a:t>
            </a:r>
            <a:r>
              <a:rPr lang="en-GB" dirty="0" err="1" smtClean="0"/>
              <a:t>Ramboll</a:t>
            </a:r>
            <a:endParaRPr lang="en-GB" dirty="0" smtClean="0"/>
          </a:p>
          <a:p>
            <a:pPr lvl="1"/>
            <a:r>
              <a:rPr lang="en-GB" dirty="0" smtClean="0"/>
              <a:t>Considers the potential of using </a:t>
            </a:r>
            <a:r>
              <a:rPr lang="en-GB" dirty="0" smtClean="0"/>
              <a:t>the public sector estate as an anchor load to reduce the risk associated with projects</a:t>
            </a:r>
          </a:p>
          <a:p>
            <a:pPr lvl="1"/>
            <a:r>
              <a:rPr lang="en-GB" dirty="0" smtClean="0"/>
              <a:t>Carbon reduction </a:t>
            </a:r>
            <a:r>
              <a:rPr lang="en-GB" dirty="0" smtClean="0"/>
              <a:t>potential calculated (page 3)</a:t>
            </a:r>
            <a:endParaRPr lang="en-GB" dirty="0"/>
          </a:p>
        </p:txBody>
      </p:sp>
      <p:sp>
        <p:nvSpPr>
          <p:cNvPr id="4" name="Slide Number Placeholder 3"/>
          <p:cNvSpPr>
            <a:spLocks noGrp="1"/>
          </p:cNvSpPr>
          <p:nvPr>
            <p:ph type="sldNum" sz="quarter" idx="12"/>
          </p:nvPr>
        </p:nvSpPr>
        <p:spPr/>
        <p:txBody>
          <a:bodyPr/>
          <a:lstStyle/>
          <a:p>
            <a:fld id="{39CDCAA9-D99E-4A8F-AE01-554B87D1FBE5}" type="slidenum">
              <a:rPr lang="en-GB" smtClean="0"/>
              <a:t>13</a:t>
            </a:fld>
            <a:endParaRPr lang="en-GB"/>
          </a:p>
        </p:txBody>
      </p:sp>
      <p:grpSp>
        <p:nvGrpSpPr>
          <p:cNvPr id="5" name="Group 4"/>
          <p:cNvGrpSpPr/>
          <p:nvPr/>
        </p:nvGrpSpPr>
        <p:grpSpPr>
          <a:xfrm>
            <a:off x="7596336" y="44624"/>
            <a:ext cx="1368152" cy="1026870"/>
            <a:chOff x="7596336" y="169882"/>
            <a:chExt cx="1368152" cy="1026870"/>
          </a:xfrm>
        </p:grpSpPr>
        <p:sp>
          <p:nvSpPr>
            <p:cNvPr id="6" name="Rectangle 5"/>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pic>
        <p:nvPicPr>
          <p:cNvPr id="8" name="Picture 7" descr="Screen Shot 2015-06-07 at 09.11.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2780928"/>
            <a:ext cx="2691551" cy="38233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02606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information about the </a:t>
            </a:r>
            <a:r>
              <a:rPr lang="en-GB" dirty="0" err="1" smtClean="0"/>
              <a:t>Ramboll</a:t>
            </a:r>
            <a:r>
              <a:rPr lang="en-GB" dirty="0" smtClean="0"/>
              <a:t> study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What criteria did it take into account</a:t>
            </a:r>
            <a:r>
              <a:rPr lang="en-GB" dirty="0" smtClean="0"/>
              <a:t>?</a:t>
            </a:r>
          </a:p>
          <a:p>
            <a:pPr lvl="1"/>
            <a:r>
              <a:rPr lang="en-GB" dirty="0" smtClean="0"/>
              <a:t>Number of public buildings with large heat demands, total heat demand in the area, social </a:t>
            </a:r>
            <a:r>
              <a:rPr lang="en-GB" dirty="0"/>
              <a:t>housing</a:t>
            </a:r>
            <a:r>
              <a:rPr lang="en-GB" dirty="0" smtClean="0"/>
              <a:t>, etc.</a:t>
            </a:r>
            <a:endParaRPr lang="en-GB" dirty="0" smtClean="0"/>
          </a:p>
          <a:p>
            <a:pPr lvl="1"/>
            <a:r>
              <a:rPr lang="en-GB" dirty="0" smtClean="0"/>
              <a:t>Weightings of different criteria can be adjusted to reflect local priorities</a:t>
            </a:r>
          </a:p>
          <a:p>
            <a:r>
              <a:rPr lang="en-GB" dirty="0" smtClean="0"/>
              <a:t>Available on the Scottish Government website:</a:t>
            </a:r>
          </a:p>
          <a:p>
            <a:pPr lvl="1"/>
            <a:r>
              <a:rPr lang="en-GB" dirty="0">
                <a:hlinkClick r:id="rId3"/>
              </a:rPr>
              <a:t>http://www.gov.scot/Topics/Business-Industry/Energy/Energy-sources/19185/Heat/HeatMap/</a:t>
            </a:r>
            <a:r>
              <a:rPr lang="en-GB" dirty="0" smtClean="0">
                <a:hlinkClick r:id="rId3"/>
              </a:rPr>
              <a:t>PublicSectorAnalysis</a:t>
            </a:r>
            <a:r>
              <a:rPr lang="en-GB" dirty="0" smtClean="0"/>
              <a:t> </a:t>
            </a:r>
            <a:endParaRPr lang="en-GB" dirty="0" smtClean="0"/>
          </a:p>
        </p:txBody>
      </p:sp>
      <p:sp>
        <p:nvSpPr>
          <p:cNvPr id="4" name="Slide Number Placeholder 3"/>
          <p:cNvSpPr>
            <a:spLocks noGrp="1"/>
          </p:cNvSpPr>
          <p:nvPr>
            <p:ph type="sldNum" sz="quarter" idx="12"/>
          </p:nvPr>
        </p:nvSpPr>
        <p:spPr/>
        <p:txBody>
          <a:bodyPr/>
          <a:lstStyle/>
          <a:p>
            <a:fld id="{39CDCAA9-D99E-4A8F-AE01-554B87D1FBE5}" type="slidenum">
              <a:rPr lang="en-GB" smtClean="0"/>
              <a:t>14</a:t>
            </a:fld>
            <a:endParaRPr lang="en-GB"/>
          </a:p>
        </p:txBody>
      </p:sp>
      <p:grpSp>
        <p:nvGrpSpPr>
          <p:cNvPr id="5" name="Group 4"/>
          <p:cNvGrpSpPr/>
          <p:nvPr/>
        </p:nvGrpSpPr>
        <p:grpSpPr>
          <a:xfrm>
            <a:off x="7596336" y="44624"/>
            <a:ext cx="1368152" cy="1026870"/>
            <a:chOff x="7596336" y="169882"/>
            <a:chExt cx="1368152" cy="1026870"/>
          </a:xfrm>
        </p:grpSpPr>
        <p:sp>
          <p:nvSpPr>
            <p:cNvPr id="6" name="Rectangle 5"/>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HNP_Logo_Final_White_Version.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Tree>
    <p:extLst>
      <p:ext uri="{BB962C8B-B14F-4D97-AF65-F5344CB8AC3E}">
        <p14:creationId xmlns:p14="http://schemas.microsoft.com/office/powerpoint/2010/main" val="39993961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a:bodyPr>
          <a:lstStyle/>
          <a:p>
            <a:r>
              <a:rPr lang="en-GB" dirty="0" smtClean="0"/>
              <a:t>There are many scenarios for the level of district heating we need in the UK;</a:t>
            </a:r>
          </a:p>
          <a:p>
            <a:r>
              <a:rPr lang="en-GB" dirty="0" smtClean="0"/>
              <a:t>Local authorities can shape and define the way low carbon heat is delivered in Scotland</a:t>
            </a:r>
          </a:p>
          <a:p>
            <a:r>
              <a:rPr lang="en-GB" dirty="0" smtClean="0"/>
              <a:t>It will be a mix of national and local visions that give us the final result</a:t>
            </a:r>
          </a:p>
        </p:txBody>
      </p:sp>
      <p:sp>
        <p:nvSpPr>
          <p:cNvPr id="4" name="Slide Number Placeholder 3"/>
          <p:cNvSpPr>
            <a:spLocks noGrp="1"/>
          </p:cNvSpPr>
          <p:nvPr>
            <p:ph type="sldNum" sz="quarter" idx="12"/>
          </p:nvPr>
        </p:nvSpPr>
        <p:spPr/>
        <p:txBody>
          <a:bodyPr/>
          <a:lstStyle/>
          <a:p>
            <a:fld id="{39CDCAA9-D99E-4A8F-AE01-554B87D1FBE5}" type="slidenum">
              <a:rPr lang="en-GB" smtClean="0"/>
              <a:t>15</a:t>
            </a:fld>
            <a:endParaRPr lang="en-GB"/>
          </a:p>
        </p:txBody>
      </p:sp>
      <p:grpSp>
        <p:nvGrpSpPr>
          <p:cNvPr id="5" name="Group 4"/>
          <p:cNvGrpSpPr/>
          <p:nvPr/>
        </p:nvGrpSpPr>
        <p:grpSpPr>
          <a:xfrm>
            <a:off x="7596336" y="44624"/>
            <a:ext cx="1368152" cy="1026870"/>
            <a:chOff x="7596336" y="169882"/>
            <a:chExt cx="1368152" cy="1026870"/>
          </a:xfrm>
        </p:grpSpPr>
        <p:sp>
          <p:nvSpPr>
            <p:cNvPr id="6" name="Rectangle 5"/>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Tree>
    <p:extLst>
      <p:ext uri="{BB962C8B-B14F-4D97-AF65-F5344CB8AC3E}">
        <p14:creationId xmlns:p14="http://schemas.microsoft.com/office/powerpoint/2010/main" val="1960048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150233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Contact information</a:t>
            </a:r>
            <a:endParaRPr lang="en-US" dirty="0"/>
          </a:p>
        </p:txBody>
      </p:sp>
      <p:sp>
        <p:nvSpPr>
          <p:cNvPr id="5" name="Content Placeholder 2"/>
          <p:cNvSpPr txBox="1">
            <a:spLocks/>
          </p:cNvSpPr>
          <p:nvPr/>
        </p:nvSpPr>
        <p:spPr>
          <a:xfrm>
            <a:off x="467544" y="2636912"/>
            <a:ext cx="8229600" cy="3600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smtClean="0"/>
              <a:t>Ruth Bush</a:t>
            </a:r>
          </a:p>
          <a:p>
            <a:pPr algn="l"/>
            <a:r>
              <a:rPr lang="en-US" dirty="0" smtClean="0"/>
              <a:t>Stratego Project Officer</a:t>
            </a:r>
          </a:p>
          <a:p>
            <a:pPr algn="l"/>
            <a:endParaRPr lang="en-US" sz="1800" dirty="0" smtClean="0"/>
          </a:p>
          <a:p>
            <a:pPr algn="l"/>
            <a:r>
              <a:rPr lang="en-US" dirty="0" smtClean="0">
                <a:hlinkClick r:id="rId2"/>
              </a:rPr>
              <a:t>ruth.bush</a:t>
            </a:r>
            <a:r>
              <a:rPr lang="en-US" dirty="0" smtClean="0">
                <a:hlinkClick r:id="rId2"/>
              </a:rPr>
              <a:t>@ed.ac.uk</a:t>
            </a:r>
            <a:r>
              <a:rPr lang="en-US" dirty="0" smtClean="0"/>
              <a:t> </a:t>
            </a:r>
          </a:p>
          <a:p>
            <a:endParaRPr lang="en-US" dirty="0"/>
          </a:p>
        </p:txBody>
      </p:sp>
      <p:sp>
        <p:nvSpPr>
          <p:cNvPr id="6" name="Rectangle 5"/>
          <p:cNvSpPr/>
          <p:nvPr/>
        </p:nvSpPr>
        <p:spPr>
          <a:xfrm>
            <a:off x="-72804" y="-56628"/>
            <a:ext cx="9335111" cy="1431868"/>
          </a:xfrm>
          <a:prstGeom prst="rect">
            <a:avLst/>
          </a:prstGeom>
          <a:solidFill>
            <a:srgbClr val="D63D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D401A"/>
              </a:solidFill>
            </a:endParaRPr>
          </a:p>
        </p:txBody>
      </p:sp>
      <p:pic>
        <p:nvPicPr>
          <p:cNvPr id="7" name="Picture 6"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0396" y="5567281"/>
            <a:ext cx="3024336" cy="1232682"/>
          </a:xfrm>
          <a:prstGeom prst="rect">
            <a:avLst/>
          </a:prstGeom>
        </p:spPr>
      </p:pic>
      <p:pic>
        <p:nvPicPr>
          <p:cNvPr id="9" name="Picture 8" descr="Scottish government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60032" y="5608351"/>
            <a:ext cx="1074018" cy="1165394"/>
          </a:xfrm>
          <a:prstGeom prst="rect">
            <a:avLst/>
          </a:prstGeom>
        </p:spPr>
      </p:pic>
    </p:spTree>
    <p:extLst>
      <p:ext uri="{BB962C8B-B14F-4D97-AF65-F5344CB8AC3E}">
        <p14:creationId xmlns:p14="http://schemas.microsoft.com/office/powerpoint/2010/main" val="18563564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A vision for Scotland’s energy system in 2050</a:t>
            </a:r>
          </a:p>
          <a:p>
            <a:r>
              <a:rPr lang="en-GB" dirty="0" smtClean="0"/>
              <a:t>How much district heating do we need?</a:t>
            </a:r>
          </a:p>
          <a:p>
            <a:r>
              <a:rPr lang="en-GB" dirty="0" smtClean="0"/>
              <a:t>How to be a catalyst? - Some thoughts on prioritising activities</a:t>
            </a:r>
          </a:p>
          <a:p>
            <a:endParaRPr lang="en-GB" dirty="0"/>
          </a:p>
        </p:txBody>
      </p:sp>
      <p:grpSp>
        <p:nvGrpSpPr>
          <p:cNvPr id="6" name="Group 5"/>
          <p:cNvGrpSpPr/>
          <p:nvPr/>
        </p:nvGrpSpPr>
        <p:grpSpPr>
          <a:xfrm>
            <a:off x="7596336" y="44624"/>
            <a:ext cx="1368152" cy="1026870"/>
            <a:chOff x="7596336" y="169882"/>
            <a:chExt cx="1368152" cy="1026870"/>
          </a:xfrm>
        </p:grpSpPr>
        <p:sp>
          <p:nvSpPr>
            <p:cNvPr id="5" name="Rectangle 4"/>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HNP_Logo_Final_White_Version.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
        <p:nvSpPr>
          <p:cNvPr id="9" name="Slide Number Placeholder 8"/>
          <p:cNvSpPr>
            <a:spLocks noGrp="1"/>
          </p:cNvSpPr>
          <p:nvPr>
            <p:ph type="sldNum" sz="quarter" idx="12"/>
          </p:nvPr>
        </p:nvSpPr>
        <p:spPr/>
        <p:txBody>
          <a:bodyPr/>
          <a:lstStyle/>
          <a:p>
            <a:fld id="{39CDCAA9-D99E-4A8F-AE01-554B87D1FBE5}" type="slidenum">
              <a:rPr lang="en-GB" smtClean="0"/>
              <a:t>2</a:t>
            </a:fld>
            <a:endParaRPr lang="en-GB"/>
          </a:p>
        </p:txBody>
      </p:sp>
    </p:spTree>
    <p:extLst>
      <p:ext uri="{BB962C8B-B14F-4D97-AF65-F5344CB8AC3E}">
        <p14:creationId xmlns:p14="http://schemas.microsoft.com/office/powerpoint/2010/main" val="40240002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185277"/>
            <a:ext cx="6624736" cy="398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7596336" y="44624"/>
            <a:ext cx="1368152" cy="1026870"/>
            <a:chOff x="7596336" y="169882"/>
            <a:chExt cx="1368152" cy="1026870"/>
          </a:xfrm>
        </p:grpSpPr>
        <p:sp>
          <p:nvSpPr>
            <p:cNvPr id="5" name="Rectangle 4"/>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HNP_Logo_Final_White_Version.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
        <p:nvSpPr>
          <p:cNvPr id="3" name="TextBox 2"/>
          <p:cNvSpPr txBox="1"/>
          <p:nvPr/>
        </p:nvSpPr>
        <p:spPr>
          <a:xfrm>
            <a:off x="5292080" y="6381328"/>
            <a:ext cx="3672408" cy="369332"/>
          </a:xfrm>
          <a:prstGeom prst="rect">
            <a:avLst/>
          </a:prstGeom>
          <a:noFill/>
        </p:spPr>
        <p:txBody>
          <a:bodyPr wrap="square" rtlCol="0">
            <a:spAutoFit/>
          </a:bodyPr>
          <a:lstStyle/>
          <a:p>
            <a:r>
              <a:rPr lang="en-GB" dirty="0" smtClean="0"/>
              <a:t>Reference: David Connolly, </a:t>
            </a:r>
            <a:r>
              <a:rPr lang="en-GB" dirty="0" err="1" smtClean="0"/>
              <a:t>Heat4EU</a:t>
            </a:r>
            <a:endParaRPr lang="en-GB" dirty="0"/>
          </a:p>
        </p:txBody>
      </p:sp>
      <p:sp>
        <p:nvSpPr>
          <p:cNvPr id="2" name="Title 1"/>
          <p:cNvSpPr>
            <a:spLocks noGrp="1"/>
          </p:cNvSpPr>
          <p:nvPr>
            <p:ph type="title"/>
          </p:nvPr>
        </p:nvSpPr>
        <p:spPr/>
        <p:txBody>
          <a:bodyPr/>
          <a:lstStyle/>
          <a:p>
            <a:r>
              <a:rPr lang="en-GB" dirty="0" smtClean="0"/>
              <a:t>Today’s national energy system</a:t>
            </a:r>
            <a:endParaRPr lang="en-GB" dirty="0"/>
          </a:p>
        </p:txBody>
      </p:sp>
      <p:sp>
        <p:nvSpPr>
          <p:cNvPr id="7" name="Slide Number Placeholder 6"/>
          <p:cNvSpPr>
            <a:spLocks noGrp="1"/>
          </p:cNvSpPr>
          <p:nvPr>
            <p:ph type="sldNum" sz="quarter" idx="12"/>
          </p:nvPr>
        </p:nvSpPr>
        <p:spPr/>
        <p:txBody>
          <a:bodyPr/>
          <a:lstStyle/>
          <a:p>
            <a:fld id="{39CDCAA9-D99E-4A8F-AE01-554B87D1FBE5}" type="slidenum">
              <a:rPr lang="en-GB" smtClean="0"/>
              <a:t>3</a:t>
            </a:fld>
            <a:endParaRPr lang="en-GB"/>
          </a:p>
        </p:txBody>
      </p:sp>
    </p:spTree>
    <p:extLst>
      <p:ext uri="{BB962C8B-B14F-4D97-AF65-F5344CB8AC3E}">
        <p14:creationId xmlns:p14="http://schemas.microsoft.com/office/powerpoint/2010/main" val="33657257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A vision for </a:t>
            </a:r>
            <a:r>
              <a:rPr lang="en-GB" sz="3600" dirty="0" smtClean="0"/>
              <a:t>2050: </a:t>
            </a:r>
            <a:r>
              <a:rPr lang="en-IE" sz="3600" dirty="0" smtClean="0"/>
              <a:t>An </a:t>
            </a:r>
            <a:r>
              <a:rPr lang="en-IE" sz="3600" dirty="0" smtClean="0"/>
              <a:t>integrated </a:t>
            </a:r>
            <a:r>
              <a:rPr lang="en-IE" sz="3600" dirty="0" smtClean="0"/>
              <a:t>system</a:t>
            </a:r>
            <a:endParaRPr lang="en-GB" sz="2400" dirty="0"/>
          </a:p>
        </p:txBody>
      </p:sp>
      <p:grpSp>
        <p:nvGrpSpPr>
          <p:cNvPr id="55" name="Group 54"/>
          <p:cNvGrpSpPr/>
          <p:nvPr/>
        </p:nvGrpSpPr>
        <p:grpSpPr>
          <a:xfrm>
            <a:off x="7596336" y="44624"/>
            <a:ext cx="1368152" cy="1026870"/>
            <a:chOff x="7596336" y="169882"/>
            <a:chExt cx="1368152" cy="1026870"/>
          </a:xfrm>
        </p:grpSpPr>
        <p:sp>
          <p:nvSpPr>
            <p:cNvPr id="56" name="Rectangle 55"/>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
        <p:nvSpPr>
          <p:cNvPr id="58" name="TextBox 57"/>
          <p:cNvSpPr txBox="1"/>
          <p:nvPr/>
        </p:nvSpPr>
        <p:spPr>
          <a:xfrm>
            <a:off x="467544" y="6381328"/>
            <a:ext cx="6326255" cy="369332"/>
          </a:xfrm>
          <a:prstGeom prst="rect">
            <a:avLst/>
          </a:prstGeom>
          <a:noFill/>
        </p:spPr>
        <p:txBody>
          <a:bodyPr wrap="square" rtlCol="0">
            <a:spAutoFit/>
          </a:bodyPr>
          <a:lstStyle/>
          <a:p>
            <a:r>
              <a:rPr lang="en-US" dirty="0" smtClean="0"/>
              <a:t>(DECC, 2015, Delivering UK Energy </a:t>
            </a:r>
            <a:r>
              <a:rPr lang="en-US" dirty="0"/>
              <a:t>Investment: </a:t>
            </a:r>
            <a:r>
              <a:rPr lang="en-US" dirty="0" smtClean="0"/>
              <a:t>Networks)</a:t>
            </a:r>
            <a:endParaRPr lang="en-US" dirty="0">
              <a:effectLst/>
            </a:endParaRPr>
          </a:p>
        </p:txBody>
      </p:sp>
      <p:sp>
        <p:nvSpPr>
          <p:cNvPr id="3" name="Slide Number Placeholder 2"/>
          <p:cNvSpPr>
            <a:spLocks noGrp="1"/>
          </p:cNvSpPr>
          <p:nvPr>
            <p:ph type="sldNum" sz="quarter" idx="12"/>
          </p:nvPr>
        </p:nvSpPr>
        <p:spPr/>
        <p:txBody>
          <a:bodyPr/>
          <a:lstStyle/>
          <a:p>
            <a:fld id="{39CDCAA9-D99E-4A8F-AE01-554B87D1FBE5}" type="slidenum">
              <a:rPr lang="en-GB" smtClean="0"/>
              <a:t>4</a:t>
            </a:fld>
            <a:endParaRPr lang="en-GB"/>
          </a:p>
        </p:txBody>
      </p:sp>
      <p:pic>
        <p:nvPicPr>
          <p:cNvPr id="59" name="Picture 58" descr="Screen Shot 2015-06-05 at 16.30.18.png"/>
          <p:cNvPicPr>
            <a:picLocks noChangeAspect="1"/>
          </p:cNvPicPr>
          <p:nvPr/>
        </p:nvPicPr>
        <p:blipFill rotWithShape="1">
          <a:blip r:embed="rId4">
            <a:extLst>
              <a:ext uri="{28A0092B-C50C-407E-A947-70E740481C1C}">
                <a14:useLocalDpi xmlns:a14="http://schemas.microsoft.com/office/drawing/2010/main" val="0"/>
              </a:ext>
            </a:extLst>
          </a:blip>
          <a:srcRect l="1543" t="8368" r="3885" b="5306"/>
          <a:stretch/>
        </p:blipFill>
        <p:spPr>
          <a:xfrm>
            <a:off x="899592" y="1988840"/>
            <a:ext cx="7241059" cy="4506258"/>
          </a:xfrm>
          <a:prstGeom prst="rect">
            <a:avLst/>
          </a:prstGeom>
        </p:spPr>
      </p:pic>
    </p:spTree>
    <p:extLst>
      <p:ext uri="{BB962C8B-B14F-4D97-AF65-F5344CB8AC3E}">
        <p14:creationId xmlns:p14="http://schemas.microsoft.com/office/powerpoint/2010/main" val="27477050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900" dirty="0"/>
              <a:t>How much district heating do we </a:t>
            </a:r>
            <a:r>
              <a:rPr lang="en-GB" sz="3900" dirty="0" smtClean="0"/>
              <a:t>need?</a:t>
            </a:r>
            <a:endParaRPr lang="en-GB" dirty="0"/>
          </a:p>
        </p:txBody>
      </p:sp>
      <p:sp>
        <p:nvSpPr>
          <p:cNvPr id="3" name="Content Placeholder 2"/>
          <p:cNvSpPr>
            <a:spLocks noGrp="1"/>
          </p:cNvSpPr>
          <p:nvPr>
            <p:ph idx="1"/>
          </p:nvPr>
        </p:nvSpPr>
        <p:spPr>
          <a:xfrm>
            <a:off x="467544" y="2276872"/>
            <a:ext cx="8229600" cy="4248472"/>
          </a:xfrm>
        </p:spPr>
        <p:txBody>
          <a:bodyPr/>
          <a:lstStyle/>
          <a:p>
            <a:r>
              <a:rPr lang="en-GB" dirty="0" smtClean="0"/>
              <a:t>There isn’t a definitive answer</a:t>
            </a:r>
            <a:endParaRPr lang="en-GB" dirty="0"/>
          </a:p>
        </p:txBody>
      </p:sp>
      <p:sp>
        <p:nvSpPr>
          <p:cNvPr id="4" name="TextBox 3"/>
          <p:cNvSpPr txBox="1"/>
          <p:nvPr/>
        </p:nvSpPr>
        <p:spPr>
          <a:xfrm>
            <a:off x="971600" y="3291661"/>
            <a:ext cx="2952328" cy="1261884"/>
          </a:xfrm>
          <a:prstGeom prst="rect">
            <a:avLst/>
          </a:prstGeom>
          <a:noFill/>
        </p:spPr>
        <p:txBody>
          <a:bodyPr wrap="square" rtlCol="0">
            <a:spAutoFit/>
          </a:bodyPr>
          <a:lstStyle/>
          <a:p>
            <a:r>
              <a:rPr lang="en-GB" sz="3600" dirty="0" smtClean="0"/>
              <a:t>14%</a:t>
            </a:r>
            <a:r>
              <a:rPr lang="en-GB" sz="2000" dirty="0" smtClean="0"/>
              <a:t> across the UK </a:t>
            </a:r>
          </a:p>
          <a:p>
            <a:r>
              <a:rPr lang="en-GB" sz="2000" dirty="0" smtClean="0"/>
              <a:t>Element Energy report for DECC (2009)</a:t>
            </a:r>
            <a:endParaRPr lang="en-GB" sz="2000" dirty="0"/>
          </a:p>
        </p:txBody>
      </p:sp>
      <p:sp>
        <p:nvSpPr>
          <p:cNvPr id="5" name="TextBox 4"/>
          <p:cNvSpPr txBox="1"/>
          <p:nvPr/>
        </p:nvSpPr>
        <p:spPr>
          <a:xfrm>
            <a:off x="5148064" y="3535268"/>
            <a:ext cx="3343013" cy="1261884"/>
          </a:xfrm>
          <a:prstGeom prst="rect">
            <a:avLst/>
          </a:prstGeom>
          <a:noFill/>
        </p:spPr>
        <p:txBody>
          <a:bodyPr wrap="square" rtlCol="0">
            <a:spAutoFit/>
          </a:bodyPr>
          <a:lstStyle/>
          <a:p>
            <a:r>
              <a:rPr lang="en-GB" sz="3600" dirty="0" smtClean="0"/>
              <a:t>40%</a:t>
            </a:r>
            <a:r>
              <a:rPr lang="en-GB" sz="2000" dirty="0" smtClean="0"/>
              <a:t> across the UK </a:t>
            </a:r>
          </a:p>
          <a:p>
            <a:r>
              <a:rPr lang="en-GB" sz="2000" dirty="0" smtClean="0"/>
              <a:t>Energy Technologies Institute (2012)</a:t>
            </a:r>
            <a:endParaRPr lang="en-GB" sz="2000" dirty="0"/>
          </a:p>
        </p:txBody>
      </p:sp>
      <p:sp>
        <p:nvSpPr>
          <p:cNvPr id="6" name="TextBox 5"/>
          <p:cNvSpPr txBox="1"/>
          <p:nvPr/>
        </p:nvSpPr>
        <p:spPr>
          <a:xfrm>
            <a:off x="2954020" y="4941168"/>
            <a:ext cx="2952328" cy="1261884"/>
          </a:xfrm>
          <a:prstGeom prst="rect">
            <a:avLst/>
          </a:prstGeom>
          <a:noFill/>
        </p:spPr>
        <p:txBody>
          <a:bodyPr wrap="square" rtlCol="0">
            <a:spAutoFit/>
          </a:bodyPr>
          <a:lstStyle/>
          <a:p>
            <a:r>
              <a:rPr lang="en-GB" sz="3600" dirty="0" smtClean="0"/>
              <a:t>70%</a:t>
            </a:r>
            <a:r>
              <a:rPr lang="en-GB" sz="2000" dirty="0" smtClean="0"/>
              <a:t> across the UK </a:t>
            </a:r>
          </a:p>
          <a:p>
            <a:r>
              <a:rPr lang="en-GB" sz="2000" dirty="0" smtClean="0"/>
              <a:t>Stratego project research (2015)</a:t>
            </a:r>
            <a:endParaRPr lang="en-GB" sz="2000" dirty="0"/>
          </a:p>
        </p:txBody>
      </p:sp>
      <p:sp>
        <p:nvSpPr>
          <p:cNvPr id="7" name="Slide Number Placeholder 6"/>
          <p:cNvSpPr>
            <a:spLocks noGrp="1"/>
          </p:cNvSpPr>
          <p:nvPr>
            <p:ph type="sldNum" sz="quarter" idx="12"/>
          </p:nvPr>
        </p:nvSpPr>
        <p:spPr/>
        <p:txBody>
          <a:bodyPr/>
          <a:lstStyle/>
          <a:p>
            <a:fld id="{39CDCAA9-D99E-4A8F-AE01-554B87D1FBE5}" type="slidenum">
              <a:rPr lang="en-GB" smtClean="0"/>
              <a:t>5</a:t>
            </a:fld>
            <a:endParaRPr lang="en-GB"/>
          </a:p>
        </p:txBody>
      </p:sp>
      <p:grpSp>
        <p:nvGrpSpPr>
          <p:cNvPr id="8" name="Group 7"/>
          <p:cNvGrpSpPr/>
          <p:nvPr/>
        </p:nvGrpSpPr>
        <p:grpSpPr>
          <a:xfrm>
            <a:off x="7596336" y="44624"/>
            <a:ext cx="1368152" cy="1026870"/>
            <a:chOff x="7596336" y="169882"/>
            <a:chExt cx="1368152" cy="1026870"/>
          </a:xfrm>
        </p:grpSpPr>
        <p:sp>
          <p:nvSpPr>
            <p:cNvPr id="9" name="Rectangle 8"/>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Tree>
    <p:extLst>
      <p:ext uri="{BB962C8B-B14F-4D97-AF65-F5344CB8AC3E}">
        <p14:creationId xmlns:p14="http://schemas.microsoft.com/office/powerpoint/2010/main" val="41146564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 quick look at the Stratego research</a:t>
            </a:r>
            <a:endParaRPr lang="en-US" dirty="0"/>
          </a:p>
        </p:txBody>
      </p:sp>
      <p:pic>
        <p:nvPicPr>
          <p:cNvPr id="4" name="Content Placeholder 3" descr="Screen Shot 2015-04-28 at 12.08.17.pn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4780" r="4897"/>
          <a:stretch/>
        </p:blipFill>
        <p:spPr>
          <a:xfrm>
            <a:off x="265382" y="2483768"/>
            <a:ext cx="3955287" cy="3600400"/>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4314757" y="2447667"/>
            <a:ext cx="4361699" cy="364562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rgbClr val="D78334"/>
              </a:buClr>
              <a:buFont typeface="Wingdings 2" panose="050201020105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BED001"/>
              </a:buClr>
              <a:buFont typeface="Wingdings 2" panose="05020102010507070707"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68A4C0"/>
              </a:buClr>
              <a:buFont typeface="Wingdings 2" panose="05020102010507070707" pitchFamily="18" charset="2"/>
              <a:buChar char="Ã"/>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Stratego project aims </a:t>
            </a:r>
            <a:r>
              <a:rPr lang="en-US" dirty="0" smtClean="0"/>
              <a:t>to </a:t>
            </a:r>
            <a:r>
              <a:rPr lang="en-GB" dirty="0"/>
              <a:t>to help local and national authorities develop effective heating and cooling plans that are joined up, evidence-based and strategic.</a:t>
            </a:r>
          </a:p>
          <a:p>
            <a:endParaRPr lang="en-US" dirty="0" smtClean="0"/>
          </a:p>
          <a:p>
            <a:r>
              <a:rPr lang="en-US" dirty="0" smtClean="0"/>
              <a:t>This research has been created to inform debate around low carbon heating and cooling across Europe.</a:t>
            </a:r>
          </a:p>
          <a:p>
            <a:pPr marL="0" indent="0">
              <a:buNone/>
            </a:pPr>
            <a:endParaRPr lang="en-US" dirty="0" smtClean="0"/>
          </a:p>
          <a:p>
            <a:r>
              <a:rPr lang="en-US" dirty="0" smtClean="0"/>
              <a:t>Why </a:t>
            </a:r>
            <a:r>
              <a:rPr lang="en-US" dirty="0"/>
              <a:t>is the Stratego scenario so high</a:t>
            </a:r>
            <a:r>
              <a:rPr lang="en-US" dirty="0" smtClean="0"/>
              <a:t>?</a:t>
            </a:r>
            <a:endParaRPr lang="en-GB" dirty="0" smtClean="0"/>
          </a:p>
        </p:txBody>
      </p:sp>
      <p:pic>
        <p:nvPicPr>
          <p:cNvPr id="7" name="Picture 6" descr="Scottish government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119119" y="172192"/>
            <a:ext cx="853132" cy="925715"/>
          </a:xfrm>
          <a:prstGeom prst="rect">
            <a:avLst/>
          </a:prstGeom>
        </p:spPr>
      </p:pic>
      <p:grpSp>
        <p:nvGrpSpPr>
          <p:cNvPr id="8" name="Group 7"/>
          <p:cNvGrpSpPr/>
          <p:nvPr/>
        </p:nvGrpSpPr>
        <p:grpSpPr>
          <a:xfrm>
            <a:off x="7596336" y="44624"/>
            <a:ext cx="1368152" cy="1026870"/>
            <a:chOff x="7596336" y="169882"/>
            <a:chExt cx="1368152" cy="1026870"/>
          </a:xfrm>
        </p:grpSpPr>
        <p:sp>
          <p:nvSpPr>
            <p:cNvPr id="9" name="Rectangle 8"/>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HNP_Logo_Final_White_Version.ep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
        <p:nvSpPr>
          <p:cNvPr id="3" name="Slide Number Placeholder 2"/>
          <p:cNvSpPr>
            <a:spLocks noGrp="1"/>
          </p:cNvSpPr>
          <p:nvPr>
            <p:ph type="sldNum" sz="quarter" idx="12"/>
          </p:nvPr>
        </p:nvSpPr>
        <p:spPr/>
        <p:txBody>
          <a:bodyPr/>
          <a:lstStyle/>
          <a:p>
            <a:fld id="{39CDCAA9-D99E-4A8F-AE01-554B87D1FBE5}" type="slidenum">
              <a:rPr lang="en-GB" smtClean="0"/>
              <a:t>6</a:t>
            </a:fld>
            <a:endParaRPr lang="en-GB" dirty="0"/>
          </a:p>
        </p:txBody>
      </p:sp>
    </p:spTree>
    <p:extLst>
      <p:ext uri="{BB962C8B-B14F-4D97-AF65-F5344CB8AC3E}">
        <p14:creationId xmlns:p14="http://schemas.microsoft.com/office/powerpoint/2010/main" val="23837423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01208"/>
            <a:ext cx="8229600" cy="1143000"/>
          </a:xfrm>
        </p:spPr>
        <p:txBody>
          <a:bodyPr/>
          <a:lstStyle/>
          <a:p>
            <a:pPr algn="l"/>
            <a:r>
              <a:rPr lang="en-GB" sz="3000" dirty="0"/>
              <a:t>It looks at the energy system costs as a whole – for heat and electricity together in an integrated way.</a:t>
            </a:r>
            <a:r>
              <a:rPr lang="en-GB" sz="2400" dirty="0"/>
              <a:t/>
            </a:r>
            <a:br>
              <a:rPr lang="en-GB" sz="2400" dirty="0"/>
            </a:br>
            <a:endParaRPr lang="en-GB" dirty="0"/>
          </a:p>
        </p:txBody>
      </p:sp>
      <p:sp>
        <p:nvSpPr>
          <p:cNvPr id="4" name="TextBox 3"/>
          <p:cNvSpPr txBox="1"/>
          <p:nvPr/>
        </p:nvSpPr>
        <p:spPr>
          <a:xfrm>
            <a:off x="438217" y="1484784"/>
            <a:ext cx="6912768" cy="707886"/>
          </a:xfrm>
          <a:prstGeom prst="rect">
            <a:avLst/>
          </a:prstGeom>
          <a:noFill/>
        </p:spPr>
        <p:txBody>
          <a:bodyPr wrap="square" rtlCol="0">
            <a:spAutoFit/>
          </a:bodyPr>
          <a:lstStyle/>
          <a:p>
            <a:pPr marL="0" lvl="1"/>
            <a:r>
              <a:rPr lang="en-US" sz="4000" dirty="0" smtClean="0"/>
              <a:t>Results are </a:t>
            </a:r>
            <a:r>
              <a:rPr lang="en-US" sz="4000" dirty="0" err="1" smtClean="0"/>
              <a:t>optimised</a:t>
            </a:r>
            <a:r>
              <a:rPr lang="en-US" sz="4000" dirty="0" smtClean="0"/>
              <a:t> for:</a:t>
            </a:r>
          </a:p>
        </p:txBody>
      </p:sp>
      <p:graphicFrame>
        <p:nvGraphicFramePr>
          <p:cNvPr id="5" name="Diagram 4"/>
          <p:cNvGraphicFramePr/>
          <p:nvPr>
            <p:extLst>
              <p:ext uri="{D42A27DB-BD31-4B8C-83A1-F6EECF244321}">
                <p14:modId xmlns:p14="http://schemas.microsoft.com/office/powerpoint/2010/main" val="3932439608"/>
              </p:ext>
            </p:extLst>
          </p:nvPr>
        </p:nvGraphicFramePr>
        <p:xfrm>
          <a:off x="1835696" y="1772816"/>
          <a:ext cx="5819770" cy="3879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39CDCAA9-D99E-4A8F-AE01-554B87D1FBE5}" type="slidenum">
              <a:rPr lang="en-GB" smtClean="0"/>
              <a:t>7</a:t>
            </a:fld>
            <a:endParaRPr lang="en-GB"/>
          </a:p>
        </p:txBody>
      </p:sp>
      <p:grpSp>
        <p:nvGrpSpPr>
          <p:cNvPr id="7" name="Group 6"/>
          <p:cNvGrpSpPr/>
          <p:nvPr/>
        </p:nvGrpSpPr>
        <p:grpSpPr>
          <a:xfrm>
            <a:off x="7596336" y="44624"/>
            <a:ext cx="1368152" cy="1026870"/>
            <a:chOff x="7596336" y="169882"/>
            <a:chExt cx="1368152" cy="1026870"/>
          </a:xfrm>
        </p:grpSpPr>
        <p:sp>
          <p:nvSpPr>
            <p:cNvPr id="8" name="Rectangle 7"/>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NP_Logo_Final_White_Version.ep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Tree>
    <p:extLst>
      <p:ext uri="{BB962C8B-B14F-4D97-AF65-F5344CB8AC3E}">
        <p14:creationId xmlns:p14="http://schemas.microsoft.com/office/powerpoint/2010/main" val="281308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Headline results </a:t>
            </a:r>
            <a:r>
              <a:rPr lang="en-US" sz="4000" dirty="0" smtClean="0"/>
              <a:t>- UK </a:t>
            </a:r>
            <a:r>
              <a:rPr lang="en-US" sz="4000" dirty="0"/>
              <a:t>2050 </a:t>
            </a:r>
            <a:r>
              <a:rPr lang="en-US" sz="4000" dirty="0" smtClean="0"/>
              <a:t>Roadmap</a:t>
            </a:r>
            <a:endParaRPr lang="en-US" sz="4000" dirty="0"/>
          </a:p>
        </p:txBody>
      </p:sp>
      <p:pic>
        <p:nvPicPr>
          <p:cNvPr id="4" name="Picture 3" descr="Scottish government logo.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19119" y="172192"/>
            <a:ext cx="853132" cy="925715"/>
          </a:xfrm>
          <a:prstGeom prst="rect">
            <a:avLst/>
          </a:prstGeom>
        </p:spPr>
      </p:pic>
      <p:sp>
        <p:nvSpPr>
          <p:cNvPr id="8" name="Rectangle 7"/>
          <p:cNvSpPr/>
          <p:nvPr/>
        </p:nvSpPr>
        <p:spPr>
          <a:xfrm>
            <a:off x="702218" y="2729109"/>
            <a:ext cx="7790162" cy="1419971"/>
          </a:xfrm>
          <a:prstGeom prst="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Optimum heat savings for 2050 (as a % of the BAU scenario) are </a:t>
            </a:r>
            <a:r>
              <a:rPr lang="en-US" sz="3600" dirty="0" smtClean="0">
                <a:solidFill>
                  <a:srgbClr val="000000"/>
                </a:solidFill>
              </a:rPr>
              <a:t>40%</a:t>
            </a:r>
            <a:endParaRPr lang="en-US" sz="2000" dirty="0" smtClean="0">
              <a:solidFill>
                <a:srgbClr val="000000"/>
              </a:solidFill>
            </a:endParaRPr>
          </a:p>
          <a:p>
            <a:pPr algn="ctr"/>
            <a:r>
              <a:rPr lang="en-US" sz="2000" dirty="0" smtClean="0">
                <a:solidFill>
                  <a:srgbClr val="000000"/>
                </a:solidFill>
              </a:rPr>
              <a:t>Heat provided by district heating in 2050, after heat savings, is </a:t>
            </a:r>
            <a:r>
              <a:rPr lang="en-US" sz="3600" dirty="0" smtClean="0">
                <a:solidFill>
                  <a:srgbClr val="000000"/>
                </a:solidFill>
              </a:rPr>
              <a:t>70%</a:t>
            </a:r>
            <a:endParaRPr lang="en-US" dirty="0">
              <a:solidFill>
                <a:srgbClr val="000000"/>
              </a:solidFill>
            </a:endParaRPr>
          </a:p>
        </p:txBody>
      </p:sp>
      <p:grpSp>
        <p:nvGrpSpPr>
          <p:cNvPr id="15" name="Group 14"/>
          <p:cNvGrpSpPr/>
          <p:nvPr/>
        </p:nvGrpSpPr>
        <p:grpSpPr>
          <a:xfrm>
            <a:off x="7596336" y="44624"/>
            <a:ext cx="1368152" cy="1026870"/>
            <a:chOff x="7596336" y="169882"/>
            <a:chExt cx="1368152" cy="1026870"/>
          </a:xfrm>
        </p:grpSpPr>
        <p:sp>
          <p:nvSpPr>
            <p:cNvPr id="17" name="Rectangle 16"/>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HNP_Logo_Final_White_Version.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
        <p:nvSpPr>
          <p:cNvPr id="3" name="Slide Number Placeholder 2"/>
          <p:cNvSpPr>
            <a:spLocks noGrp="1"/>
          </p:cNvSpPr>
          <p:nvPr>
            <p:ph type="sldNum" sz="quarter" idx="12"/>
          </p:nvPr>
        </p:nvSpPr>
        <p:spPr/>
        <p:txBody>
          <a:bodyPr/>
          <a:lstStyle/>
          <a:p>
            <a:fld id="{39CDCAA9-D99E-4A8F-AE01-554B87D1FBE5}" type="slidenum">
              <a:rPr lang="en-GB" smtClean="0"/>
              <a:t>8</a:t>
            </a:fld>
            <a:endParaRPr lang="en-GB"/>
          </a:p>
        </p:txBody>
      </p:sp>
      <p:sp>
        <p:nvSpPr>
          <p:cNvPr id="5" name="TextBox 4"/>
          <p:cNvSpPr txBox="1"/>
          <p:nvPr/>
        </p:nvSpPr>
        <p:spPr>
          <a:xfrm>
            <a:off x="899592" y="4509120"/>
            <a:ext cx="7344816" cy="707886"/>
          </a:xfrm>
          <a:prstGeom prst="rect">
            <a:avLst/>
          </a:prstGeom>
          <a:noFill/>
        </p:spPr>
        <p:txBody>
          <a:bodyPr wrap="square" rtlCol="0">
            <a:spAutoFit/>
          </a:bodyPr>
          <a:lstStyle/>
          <a:p>
            <a:pPr algn="ctr"/>
            <a:r>
              <a:rPr lang="en-GB" sz="4000" dirty="0">
                <a:hlinkClick r:id="rId5"/>
              </a:rPr>
              <a:t>http://stratego-project.eu/nhcps</a:t>
            </a:r>
            <a:r>
              <a:rPr lang="en-GB" sz="4000" dirty="0" smtClean="0">
                <a:hlinkClick r:id="rId5"/>
              </a:rPr>
              <a:t>/</a:t>
            </a:r>
            <a:r>
              <a:rPr lang="en-GB" sz="4000" dirty="0" smtClean="0"/>
              <a:t> </a:t>
            </a:r>
            <a:endParaRPr lang="en-GB" sz="4000" dirty="0"/>
          </a:p>
        </p:txBody>
      </p:sp>
    </p:spTree>
    <p:extLst>
      <p:ext uri="{BB962C8B-B14F-4D97-AF65-F5344CB8AC3E}">
        <p14:creationId xmlns:p14="http://schemas.microsoft.com/office/powerpoint/2010/main" val="3003305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does this look like at the local level?</a:t>
            </a:r>
            <a:endParaRPr lang="en-GB" dirty="0"/>
          </a:p>
        </p:txBody>
      </p:sp>
      <p:grpSp>
        <p:nvGrpSpPr>
          <p:cNvPr id="9" name="Group 8"/>
          <p:cNvGrpSpPr/>
          <p:nvPr/>
        </p:nvGrpSpPr>
        <p:grpSpPr>
          <a:xfrm>
            <a:off x="7596336" y="44624"/>
            <a:ext cx="1368152" cy="1026870"/>
            <a:chOff x="7596336" y="169882"/>
            <a:chExt cx="1368152" cy="1026870"/>
          </a:xfrm>
        </p:grpSpPr>
        <p:sp>
          <p:nvSpPr>
            <p:cNvPr id="10" name="Rectangle 9"/>
            <p:cNvSpPr/>
            <p:nvPr/>
          </p:nvSpPr>
          <p:spPr>
            <a:xfrm>
              <a:off x="7596336" y="172974"/>
              <a:ext cx="1368152" cy="10237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HNP_Logo_Final_White_Versio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096" y="169882"/>
              <a:ext cx="1256667" cy="970528"/>
            </a:xfrm>
            <a:prstGeom prst="rect">
              <a:avLst/>
            </a:prstGeom>
          </p:spPr>
        </p:pic>
      </p:grpSp>
      <p:sp>
        <p:nvSpPr>
          <p:cNvPr id="12" name="Slide Number Placeholder 11"/>
          <p:cNvSpPr>
            <a:spLocks noGrp="1"/>
          </p:cNvSpPr>
          <p:nvPr>
            <p:ph type="sldNum" sz="quarter" idx="12"/>
          </p:nvPr>
        </p:nvSpPr>
        <p:spPr/>
        <p:txBody>
          <a:bodyPr/>
          <a:lstStyle/>
          <a:p>
            <a:fld id="{39CDCAA9-D99E-4A8F-AE01-554B87D1FBE5}" type="slidenum">
              <a:rPr lang="en-GB" smtClean="0"/>
              <a:t>9</a:t>
            </a:fld>
            <a:endParaRPr lang="en-GB"/>
          </a:p>
        </p:txBody>
      </p:sp>
      <p:sp>
        <p:nvSpPr>
          <p:cNvPr id="13" name="TextBox 12"/>
          <p:cNvSpPr txBox="1"/>
          <p:nvPr/>
        </p:nvSpPr>
        <p:spPr>
          <a:xfrm>
            <a:off x="179512" y="2708920"/>
            <a:ext cx="2088232" cy="2677656"/>
          </a:xfrm>
          <a:prstGeom prst="rect">
            <a:avLst/>
          </a:prstGeom>
          <a:noFill/>
        </p:spPr>
        <p:txBody>
          <a:bodyPr wrap="square" rtlCol="0">
            <a:spAutoFit/>
          </a:bodyPr>
          <a:lstStyle/>
          <a:p>
            <a:r>
              <a:rPr lang="en-GB" sz="2400" dirty="0" smtClean="0">
                <a:hlinkClick r:id="rId4"/>
              </a:rPr>
              <a:t>Have a look at your own local area:</a:t>
            </a:r>
            <a:r>
              <a:rPr lang="en-GB" sz="2400" dirty="0"/>
              <a:t> </a:t>
            </a:r>
            <a:endParaRPr lang="en-GB" sz="2400" dirty="0" smtClean="0"/>
          </a:p>
          <a:p>
            <a:endParaRPr lang="en-GB" sz="2400" dirty="0">
              <a:hlinkClick r:id="rId5"/>
            </a:endParaRPr>
          </a:p>
          <a:p>
            <a:r>
              <a:rPr lang="en-GB" sz="2400" dirty="0" smtClean="0">
                <a:hlinkClick r:id="rId5"/>
              </a:rPr>
              <a:t>http</a:t>
            </a:r>
            <a:r>
              <a:rPr lang="en-GB" sz="2400" dirty="0">
                <a:hlinkClick r:id="rId5"/>
              </a:rPr>
              <a:t>://mgo.ms/s/</a:t>
            </a:r>
            <a:r>
              <a:rPr lang="en-GB" sz="2400" dirty="0" smtClean="0">
                <a:hlinkClick r:id="rId5"/>
              </a:rPr>
              <a:t>ii7ep</a:t>
            </a:r>
            <a:r>
              <a:rPr lang="en-GB" sz="2400" dirty="0" smtClean="0"/>
              <a:t> </a:t>
            </a:r>
            <a:endParaRPr lang="en-GB" sz="2400" dirty="0"/>
          </a:p>
        </p:txBody>
      </p:sp>
      <p:pic>
        <p:nvPicPr>
          <p:cNvPr id="3" name="Picture 2" descr="Screen Shot 2015-06-05 at 17.09.04.png"/>
          <p:cNvPicPr>
            <a:picLocks noChangeAspect="1"/>
          </p:cNvPicPr>
          <p:nvPr/>
        </p:nvPicPr>
        <p:blipFill rotWithShape="1">
          <a:blip r:embed="rId6">
            <a:extLst>
              <a:ext uri="{28A0092B-C50C-407E-A947-70E740481C1C}">
                <a14:useLocalDpi xmlns:a14="http://schemas.microsoft.com/office/drawing/2010/main" val="0"/>
              </a:ext>
            </a:extLst>
          </a:blip>
          <a:srcRect b="1731"/>
          <a:stretch/>
        </p:blipFill>
        <p:spPr>
          <a:xfrm>
            <a:off x="2267744" y="1988840"/>
            <a:ext cx="6627306" cy="4598327"/>
          </a:xfrm>
          <a:prstGeom prst="rect">
            <a:avLst/>
          </a:prstGeom>
        </p:spPr>
      </p:pic>
    </p:spTree>
    <p:extLst>
      <p:ext uri="{BB962C8B-B14F-4D97-AF65-F5344CB8AC3E}">
        <p14:creationId xmlns:p14="http://schemas.microsoft.com/office/powerpoint/2010/main" val="16072405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HP Colours">
      <a:dk1>
        <a:sysClr val="windowText" lastClr="000000"/>
      </a:dk1>
      <a:lt1>
        <a:sysClr val="window" lastClr="FFFFFF"/>
      </a:lt1>
      <a:dk2>
        <a:srgbClr val="1F497D"/>
      </a:dk2>
      <a:lt2>
        <a:srgbClr val="EEECE1"/>
      </a:lt2>
      <a:accent1>
        <a:srgbClr val="B4D32D"/>
      </a:accent1>
      <a:accent2>
        <a:srgbClr val="D78533"/>
      </a:accent2>
      <a:accent3>
        <a:srgbClr val="2D6B6B"/>
      </a:accent3>
      <a:accent4>
        <a:srgbClr val="684997"/>
      </a:accent4>
      <a:accent5>
        <a:srgbClr val="155372"/>
      </a:accent5>
      <a:accent6>
        <a:srgbClr val="67A4BD"/>
      </a:accent6>
      <a:hlink>
        <a:srgbClr val="67A4BD"/>
      </a:hlink>
      <a:folHlink>
        <a:srgbClr val="6849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5779</TotalTime>
  <Words>1414</Words>
  <Application>Microsoft Macintosh PowerPoint</Application>
  <PresentationFormat>On-screen Show (4:3)</PresentationFormat>
  <Paragraphs>151</Paragraphs>
  <Slides>16</Slides>
  <Notes>12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Outline</vt:lpstr>
      <vt:lpstr>Today’s national energy system</vt:lpstr>
      <vt:lpstr>A vision for 2050: An integrated system</vt:lpstr>
      <vt:lpstr>How much district heating do we need?</vt:lpstr>
      <vt:lpstr>A quick look at the Stratego research</vt:lpstr>
      <vt:lpstr>It looks at the energy system costs as a whole – for heat and electricity together in an integrated way. </vt:lpstr>
      <vt:lpstr>Headline results - UK 2050 Roadmap</vt:lpstr>
      <vt:lpstr>What does this look like at the local level?</vt:lpstr>
      <vt:lpstr>The local context is critical to delivery</vt:lpstr>
      <vt:lpstr>Local visions for the future</vt:lpstr>
      <vt:lpstr>Local authorities as catalysts</vt:lpstr>
      <vt:lpstr>Example: The potential of the public sector estate</vt:lpstr>
      <vt:lpstr>More information about the Ramboll study</vt:lpstr>
      <vt:lpstr>Summary</vt:lpstr>
      <vt:lpstr>PowerPoint Presentation</vt:lpstr>
    </vt:vector>
  </TitlesOfParts>
  <Company>CLOUDBIZZ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Communications</dc:creator>
  <cp:lastModifiedBy>Ruth Bush</cp:lastModifiedBy>
  <cp:revision>65</cp:revision>
  <cp:lastPrinted>2015-06-05T16:14:25Z</cp:lastPrinted>
  <dcterms:created xsi:type="dcterms:W3CDTF">2014-05-27T10:16:04Z</dcterms:created>
  <dcterms:modified xsi:type="dcterms:W3CDTF">2015-06-08T22:42:40Z</dcterms:modified>
</cp:coreProperties>
</file>